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sldIdLst>
    <p:sldId id="256" r:id="rId2"/>
    <p:sldId id="286" r:id="rId3"/>
    <p:sldId id="278" r:id="rId4"/>
    <p:sldId id="287" r:id="rId5"/>
    <p:sldId id="288" r:id="rId6"/>
    <p:sldId id="257" r:id="rId7"/>
    <p:sldId id="289" r:id="rId8"/>
    <p:sldId id="261" r:id="rId9"/>
    <p:sldId id="279" r:id="rId10"/>
    <p:sldId id="267" r:id="rId11"/>
    <p:sldId id="280" r:id="rId12"/>
    <p:sldId id="281" r:id="rId13"/>
    <p:sldId id="282" r:id="rId14"/>
    <p:sldId id="283" r:id="rId15"/>
    <p:sldId id="268" r:id="rId16"/>
    <p:sldId id="284" r:id="rId17"/>
    <p:sldId id="285" r:id="rId18"/>
    <p:sldId id="262" r:id="rId19"/>
    <p:sldId id="266" r:id="rId20"/>
    <p:sldId id="263" r:id="rId21"/>
    <p:sldId id="269" r:id="rId22"/>
    <p:sldId id="296" r:id="rId23"/>
    <p:sldId id="293" r:id="rId24"/>
    <p:sldId id="292" r:id="rId25"/>
    <p:sldId id="291" r:id="rId26"/>
    <p:sldId id="271" r:id="rId27"/>
    <p:sldId id="294" r:id="rId28"/>
    <p:sldId id="295" r:id="rId29"/>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198" autoAdjust="0"/>
  </p:normalViewPr>
  <p:slideViewPr>
    <p:cSldViewPr>
      <p:cViewPr varScale="1">
        <p:scale>
          <a:sx n="71" d="100"/>
          <a:sy n="71" d="100"/>
        </p:scale>
        <p:origin x="-113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2446" tIns="46223" rIns="92446" bIns="4622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7313" y="0"/>
            <a:ext cx="2982912" cy="465138"/>
          </a:xfrm>
          <a:prstGeom prst="rect">
            <a:avLst/>
          </a:prstGeom>
        </p:spPr>
        <p:txBody>
          <a:bodyPr vert="horz" lIns="92446" tIns="46223" rIns="92446" bIns="46223" rtlCol="0"/>
          <a:lstStyle>
            <a:lvl1pPr algn="r" fontAlgn="auto">
              <a:spcBef>
                <a:spcPts val="0"/>
              </a:spcBef>
              <a:spcAft>
                <a:spcPts val="0"/>
              </a:spcAft>
              <a:defRPr sz="1200">
                <a:latin typeface="+mn-lt"/>
              </a:defRPr>
            </a:lvl1pPr>
          </a:lstStyle>
          <a:p>
            <a:pPr>
              <a:defRPr/>
            </a:pPr>
            <a:fld id="{BE4B9E47-AA75-4A15-BBC8-BC04A8073B3D}" type="datetimeFigureOut">
              <a:rPr lang="en-US"/>
              <a:pPr>
                <a:defRPr/>
              </a:pPr>
              <a:t>3/29/2012</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pPr lvl="0"/>
            <a:endParaRPr lang="en-US" noProof="0"/>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2446" tIns="46223" rIns="92446" bIns="462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82913" cy="465138"/>
          </a:xfrm>
          <a:prstGeom prst="rect">
            <a:avLst/>
          </a:prstGeom>
        </p:spPr>
        <p:txBody>
          <a:bodyPr vert="horz" lIns="92446" tIns="46223" rIns="92446" bIns="46223"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2446" tIns="46223" rIns="92446" bIns="46223" rtlCol="0" anchor="b"/>
          <a:lstStyle>
            <a:lvl1pPr algn="r" fontAlgn="auto">
              <a:spcBef>
                <a:spcPts val="0"/>
              </a:spcBef>
              <a:spcAft>
                <a:spcPts val="0"/>
              </a:spcAft>
              <a:defRPr sz="1200">
                <a:latin typeface="+mn-lt"/>
              </a:defRPr>
            </a:lvl1pPr>
          </a:lstStyle>
          <a:p>
            <a:pPr>
              <a:defRPr/>
            </a:pPr>
            <a:fld id="{A4ADE99D-77BD-4994-B12D-F2362D33B44C}" type="slidenum">
              <a:rPr lang="en-US"/>
              <a:pPr>
                <a:defRPr/>
              </a:pPr>
              <a:t>‹#›</a:t>
            </a:fld>
            <a:endParaRPr lang="en-US"/>
          </a:p>
        </p:txBody>
      </p:sp>
    </p:spTree>
    <p:extLst>
      <p:ext uri="{BB962C8B-B14F-4D97-AF65-F5344CB8AC3E}">
        <p14:creationId xmlns:p14="http://schemas.microsoft.com/office/powerpoint/2010/main" val="41683366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There were new coding rules for the Hematopoietic neoplasms introduced in 2010.  Today I will</a:t>
            </a:r>
          </a:p>
          <a:p>
            <a:r>
              <a:rPr lang="en-US" dirty="0" smtClean="0"/>
              <a:t>-Give an OVERVIEW of the new classification structure</a:t>
            </a:r>
          </a:p>
          <a:p>
            <a:r>
              <a:rPr lang="en-US" dirty="0" smtClean="0"/>
              <a:t>-Introduce you to the new references and resources</a:t>
            </a:r>
          </a:p>
          <a:p>
            <a:r>
              <a:rPr lang="en-US" dirty="0" smtClean="0"/>
              <a:t>-Point out the specific changes for coding these neoplasms</a:t>
            </a:r>
          </a:p>
          <a:p>
            <a:r>
              <a:rPr lang="en-US" dirty="0" smtClean="0"/>
              <a:t>We’ll look at the new MP and PH rules, use the Hematopoietic database, work some practice exercises and finish with a review of the CSv2 schemas relevant to the hematopoietic diseases.</a:t>
            </a:r>
          </a:p>
        </p:txBody>
      </p:sp>
      <p:sp>
        <p:nvSpPr>
          <p:cNvPr id="4" name="Slide Number Placeholder 3"/>
          <p:cNvSpPr>
            <a:spLocks noGrp="1"/>
          </p:cNvSpPr>
          <p:nvPr>
            <p:ph type="sldNum" sz="quarter" idx="5"/>
          </p:nvPr>
        </p:nvSpPr>
        <p:spPr/>
        <p:txBody>
          <a:bodyPr/>
          <a:lstStyle/>
          <a:p>
            <a:pPr>
              <a:defRPr/>
            </a:pPr>
            <a:fld id="{C2BED959-7638-420A-933A-82D627938FD0}"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Slide taken from presentation by </a:t>
            </a:r>
            <a:r>
              <a:rPr lang="en-US" dirty="0" err="1" smtClean="0"/>
              <a:t>Graca</a:t>
            </a:r>
            <a:r>
              <a:rPr lang="en-US" dirty="0" smtClean="0"/>
              <a:t> M. </a:t>
            </a:r>
            <a:r>
              <a:rPr lang="en-US" dirty="0" err="1" smtClean="0"/>
              <a:t>Dores</a:t>
            </a:r>
            <a:r>
              <a:rPr lang="en-US" dirty="0" smtClean="0"/>
              <a:t>, MD, MPH, Classification, Characteristics, and Behavior of Myeloid Neoplasms, given at the SEER Advanced Topics Workshop on April 19, 2010.  MDS and MPN are generic descriptions;</a:t>
            </a:r>
            <a:r>
              <a:rPr lang="en-US" baseline="0" dirty="0" smtClean="0"/>
              <a:t> often a provisional diagnosis until a more specific disease can be identified.</a:t>
            </a: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EA373DB7-A221-47E5-867A-B2F80EC3DC9B}"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Slide taken from presentation by </a:t>
            </a:r>
            <a:r>
              <a:rPr lang="en-US" dirty="0" err="1" smtClean="0"/>
              <a:t>Graca</a:t>
            </a:r>
            <a:r>
              <a:rPr lang="en-US" dirty="0" smtClean="0"/>
              <a:t> M. </a:t>
            </a:r>
            <a:r>
              <a:rPr lang="en-US" dirty="0" err="1" smtClean="0"/>
              <a:t>Dores</a:t>
            </a:r>
            <a:r>
              <a:rPr lang="en-US" dirty="0" smtClean="0"/>
              <a:t>, MD, MPH, Classification, Characteristics, and Behavior of Myeloid Neoplasms, given at the SEER Advanced Topics Workshop on April 19, 2010.</a:t>
            </a:r>
          </a:p>
          <a:p>
            <a:endParaRPr lang="en-US" dirty="0" smtClean="0"/>
          </a:p>
          <a:p>
            <a:r>
              <a:rPr lang="en-US" dirty="0" smtClean="0"/>
              <a:t>Myeloid and lymphoid neoplasms associated with rearrangement of PDGFRA, PDGFRB</a:t>
            </a:r>
            <a:r>
              <a:rPr lang="en-US" baseline="0" dirty="0" smtClean="0"/>
              <a:t> and FGFR1 (growth factor receptors) make a one of the newer groups in this classification scheme.  This group includes 3 specific diseases that share certain genetic and clinical characteristics.  All result from the formation of a fusion gene underlying the formation of an aberrant enzyme – and it is believed the cell of origin is a mutated pluripotent stem cell.  In other words, these malignancies are felt to originate in stem cells before they commit to being either lymphoid or myeloid.  For now, they are grouped with the myeloid neoplasms, due to eosinophilia and other </a:t>
            </a:r>
            <a:r>
              <a:rPr lang="en-US" baseline="0" dirty="0" err="1" smtClean="0"/>
              <a:t>myeloproliferative</a:t>
            </a:r>
            <a:r>
              <a:rPr lang="en-US" baseline="0" dirty="0" smtClean="0"/>
              <a:t> characteristics, but in a group all their own.</a:t>
            </a: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A039F46A-D1DC-4714-AAD1-91226F670A09}" type="slidenum">
              <a:rPr lang="en-US" smtClean="0"/>
              <a:pPr>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lymphoid line includes 6 Tables as well.  B cell and T/NK cell neoplasms are clonal tumors of mature and immature B cells, T cells, or natural killer cells at various stages of differentiation.  B cell and T/NK cell neoplasms appear to recapitulate stages of normal B cell and T cell development, so they can be classified according to their corresponding normal stages of development.  Thus, the lymphoid Tables include precursor lymphoid neoplasms, mature B cell neoplasms, mature T cell neoplasms, and Hodgkin lymphoma. The </a:t>
            </a:r>
            <a:r>
              <a:rPr lang="en-US" dirty="0" err="1" smtClean="0"/>
              <a:t>histiocytic</a:t>
            </a:r>
            <a:r>
              <a:rPr lang="en-US" dirty="0" smtClean="0"/>
              <a:t> and dendritic cell neoplasms are related to several different lineages, but PRESENT in lymph nodes are spleen.  Historically, some large cell lymphomas were thought to be </a:t>
            </a:r>
            <a:r>
              <a:rPr lang="en-US" dirty="0" err="1" smtClean="0"/>
              <a:t>histiocytic</a:t>
            </a:r>
            <a:r>
              <a:rPr lang="en-US" dirty="0" smtClean="0"/>
              <a:t> or reticulum cell sarcomas, but with more precise diagnostic tools, it is now apparent that only a small number of these diseases are of true microphage or dendritic cell origin.</a:t>
            </a:r>
          </a:p>
          <a:p>
            <a:pPr eaLnBrk="1" hangingPunct="1">
              <a:spcBef>
                <a:spcPct val="0"/>
              </a:spcBef>
            </a:pPr>
            <a:endParaRPr lang="en-US" dirty="0" smtClean="0"/>
          </a:p>
          <a:p>
            <a:pPr eaLnBrk="1" hangingPunct="1">
              <a:spcBef>
                <a:spcPct val="0"/>
              </a:spcBef>
            </a:pPr>
            <a:r>
              <a:rPr lang="en-US" dirty="0" smtClean="0"/>
              <a:t>PTLD is in a category all its</a:t>
            </a:r>
            <a:r>
              <a:rPr lang="en-US" baseline="0" dirty="0" smtClean="0"/>
              <a:t> own. It is newly reportable in 2010. Note—monomorphic PTLD is almost always diagnosed with a concomitant lymphoma or </a:t>
            </a:r>
            <a:r>
              <a:rPr lang="en-US" baseline="0" dirty="0" err="1" smtClean="0"/>
              <a:t>plasmacytoma</a:t>
            </a:r>
            <a:r>
              <a:rPr lang="en-US" baseline="0" dirty="0" smtClean="0"/>
              <a:t>, and should be coded as the associated disease (not PTLD).</a:t>
            </a: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9DB1C9-B8B3-414D-8203-64096C70D2D7}"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note that B cell and T/NK cell neoplasms appear to recapitulate stages of normal B cell and T cell development, so they can be classified according to their corresponding normal stages of development. </a:t>
            </a:r>
            <a:endParaRPr lang="en-US" dirty="0"/>
          </a:p>
        </p:txBody>
      </p:sp>
      <p:sp>
        <p:nvSpPr>
          <p:cNvPr id="4" name="Slide Number Placeholder 3"/>
          <p:cNvSpPr>
            <a:spLocks noGrp="1"/>
          </p:cNvSpPr>
          <p:nvPr>
            <p:ph type="sldNum" sz="quarter" idx="10"/>
          </p:nvPr>
        </p:nvSpPr>
        <p:spPr/>
        <p:txBody>
          <a:bodyPr/>
          <a:lstStyle/>
          <a:p>
            <a:pPr>
              <a:defRPr/>
            </a:pPr>
            <a:fld id="{A4ADE99D-77BD-4994-B12D-F2362D33B44C}" type="slidenum">
              <a:rPr lang="en-US" smtClean="0"/>
              <a:pPr>
                <a:defRPr/>
              </a:pPr>
              <a:t>16</a:t>
            </a:fld>
            <a:endParaRPr lang="en-US"/>
          </a:p>
        </p:txBody>
      </p:sp>
    </p:spTree>
    <p:extLst>
      <p:ext uri="{BB962C8B-B14F-4D97-AF65-F5344CB8AC3E}">
        <p14:creationId xmlns:p14="http://schemas.microsoft.com/office/powerpoint/2010/main" val="1722924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These are the principles in 2008 for the WHO classification of lymphoid neoplasms.</a:t>
            </a:r>
          </a:p>
        </p:txBody>
      </p:sp>
      <p:sp>
        <p:nvSpPr>
          <p:cNvPr id="4" name="Slide Number Placeholder 3"/>
          <p:cNvSpPr>
            <a:spLocks noGrp="1"/>
          </p:cNvSpPr>
          <p:nvPr>
            <p:ph type="sldNum" sz="quarter" idx="5"/>
          </p:nvPr>
        </p:nvSpPr>
        <p:spPr/>
        <p:txBody>
          <a:bodyPr/>
          <a:lstStyle/>
          <a:p>
            <a:pPr>
              <a:defRPr/>
            </a:pPr>
            <a:fld id="{7A215A88-516B-4BBA-BC58-BA84E63AEEDE}" type="slidenum">
              <a:rPr lang="en-US" smtClean="0"/>
              <a:pPr>
                <a:defRPr/>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Once again, this approach to classification uses all available information – morphology, genetic features, </a:t>
            </a:r>
            <a:r>
              <a:rPr lang="en-US" dirty="0" err="1" smtClean="0"/>
              <a:t>immunophenotype</a:t>
            </a:r>
            <a:r>
              <a:rPr lang="en-US" dirty="0" smtClean="0"/>
              <a:t>, and clinical features – to define these diseases. The relative importance of each of these features varies among diseases, depending on the state of current knowledge.</a:t>
            </a:r>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CFC482-E14F-427F-8447-B3D503C72342}"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Immunophenotyping studies are now routinely used in the diagnosis of hematopoietic malignancies, both to determine lineage and to distinguish malignant from benign processes. </a:t>
            </a:r>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B2DCDF-D606-4D79-AC33-0279C650F690}"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Which brings me to a couple of special considerations for hematopoietic diseases.</a:t>
            </a:r>
          </a:p>
          <a:p>
            <a:pPr eaLnBrk="1" hangingPunct="1">
              <a:spcBef>
                <a:spcPct val="0"/>
              </a:spcBef>
            </a:pPr>
            <a:endParaRPr lang="en-US" dirty="0" smtClean="0"/>
          </a:p>
          <a:p>
            <a:pPr eaLnBrk="1" hangingPunct="1">
              <a:spcBef>
                <a:spcPct val="0"/>
              </a:spcBef>
            </a:pPr>
            <a:r>
              <a:rPr lang="en-US" dirty="0" smtClean="0"/>
              <a:t>The basic principle of classifying the hematopoietic and lymphoid neoplasms is that diagnosis is NOT based on morphology, tissue biopsy, bone marrow biopsy or CBC,  alone.  Classification often depends upon genetic testing, </a:t>
            </a:r>
            <a:r>
              <a:rPr lang="en-US" dirty="0" err="1" smtClean="0"/>
              <a:t>immunophenotyping</a:t>
            </a:r>
            <a:r>
              <a:rPr lang="en-US" dirty="0" smtClean="0"/>
              <a:t> and clinical presentation.  Histology alone will provide cell lineage but it will not give the specific diagnosis.  To obtain a definitive diagnosis, there generally needs to be one or more specific tests.  Because of this process, you will frequently find first a provisional diagnosis with a general or NOS histologic term.</a:t>
            </a:r>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F2F639-67D0-4D9D-8219-B2E890443254}"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The additional testing had led to a new diagnostic confirmation code 3 for hematopoietic neoplasms only.  Code 3 is positive histology with positive immunophenotyping or genetic testing supporting the histologic diagnosis. Use code 3 as top priority if it is applicable to the case you are abstracting.</a:t>
            </a:r>
          </a:p>
        </p:txBody>
      </p:sp>
      <p:sp>
        <p:nvSpPr>
          <p:cNvPr id="4" name="Slide Number Placeholder 3"/>
          <p:cNvSpPr>
            <a:spLocks noGrp="1"/>
          </p:cNvSpPr>
          <p:nvPr>
            <p:ph type="sldNum" sz="quarter" idx="5"/>
          </p:nvPr>
        </p:nvSpPr>
        <p:spPr/>
        <p:txBody>
          <a:bodyPr/>
          <a:lstStyle/>
          <a:p>
            <a:pPr>
              <a:defRPr/>
            </a:pPr>
            <a:fld id="{97DD8CFD-7A9F-4182-A7BE-6DA73D74F541}" type="slidenum">
              <a:rPr lang="en-US" smtClean="0"/>
              <a:pPr>
                <a:defRPr/>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ADE99D-77BD-4994-B12D-F2362D33B44C}" type="slidenum">
              <a:rPr lang="en-US" smtClean="0"/>
              <a:pPr>
                <a:defRPr/>
              </a:pPr>
              <a:t>22</a:t>
            </a:fld>
            <a:endParaRPr lang="en-US"/>
          </a:p>
        </p:txBody>
      </p:sp>
    </p:spTree>
    <p:extLst>
      <p:ext uri="{BB962C8B-B14F-4D97-AF65-F5344CB8AC3E}">
        <p14:creationId xmlns:p14="http://schemas.microsoft.com/office/powerpoint/2010/main" val="2530854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neoplasms of the circulatory</a:t>
            </a:r>
            <a:r>
              <a:rPr lang="en-US" baseline="0" dirty="0" smtClean="0"/>
              <a:t> system.</a:t>
            </a:r>
            <a:endParaRPr lang="en-US" dirty="0"/>
          </a:p>
        </p:txBody>
      </p:sp>
      <p:sp>
        <p:nvSpPr>
          <p:cNvPr id="4" name="Slide Number Placeholder 3"/>
          <p:cNvSpPr>
            <a:spLocks noGrp="1"/>
          </p:cNvSpPr>
          <p:nvPr>
            <p:ph type="sldNum" sz="quarter" idx="10"/>
          </p:nvPr>
        </p:nvSpPr>
        <p:spPr/>
        <p:txBody>
          <a:bodyPr/>
          <a:lstStyle/>
          <a:p>
            <a:pPr>
              <a:defRPr/>
            </a:pPr>
            <a:fld id="{A4ADE99D-77BD-4994-B12D-F2362D33B44C}" type="slidenum">
              <a:rPr lang="en-US" smtClean="0"/>
              <a:pPr>
                <a:defRPr/>
              </a:pPr>
              <a:t>2</a:t>
            </a:fld>
            <a:endParaRPr lang="en-US"/>
          </a:p>
        </p:txBody>
      </p:sp>
    </p:spTree>
    <p:extLst>
      <p:ext uri="{BB962C8B-B14F-4D97-AF65-F5344CB8AC3E}">
        <p14:creationId xmlns:p14="http://schemas.microsoft.com/office/powerpoint/2010/main" val="1269213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hematopoietic database and coding manual are available from the SEER web site. Click on information for cancer registrars.</a:t>
            </a:r>
            <a:endParaRPr lang="en-US" dirty="0"/>
          </a:p>
        </p:txBody>
      </p:sp>
      <p:sp>
        <p:nvSpPr>
          <p:cNvPr id="4" name="Slide Number Placeholder 3"/>
          <p:cNvSpPr>
            <a:spLocks noGrp="1"/>
          </p:cNvSpPr>
          <p:nvPr>
            <p:ph type="sldNum" sz="quarter" idx="10"/>
          </p:nvPr>
        </p:nvSpPr>
        <p:spPr/>
        <p:txBody>
          <a:bodyPr/>
          <a:lstStyle/>
          <a:p>
            <a:pPr>
              <a:defRPr/>
            </a:pPr>
            <a:fld id="{A4ADE99D-77BD-4994-B12D-F2362D33B44C}" type="slidenum">
              <a:rPr lang="en-US" smtClean="0"/>
              <a:pPr>
                <a:defRPr/>
              </a:pPr>
              <a:t>23</a:t>
            </a:fld>
            <a:endParaRPr lang="en-US"/>
          </a:p>
        </p:txBody>
      </p:sp>
    </p:spTree>
    <p:extLst>
      <p:ext uri="{BB962C8B-B14F-4D97-AF65-F5344CB8AC3E}">
        <p14:creationId xmlns:p14="http://schemas.microsoft.com/office/powerpoint/2010/main" val="3247131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click on Hematopoietic and lymphoid neoplasm project.</a:t>
            </a:r>
            <a:endParaRPr lang="en-US" dirty="0"/>
          </a:p>
        </p:txBody>
      </p:sp>
      <p:sp>
        <p:nvSpPr>
          <p:cNvPr id="4" name="Slide Number Placeholder 3"/>
          <p:cNvSpPr>
            <a:spLocks noGrp="1"/>
          </p:cNvSpPr>
          <p:nvPr>
            <p:ph type="sldNum" sz="quarter" idx="10"/>
          </p:nvPr>
        </p:nvSpPr>
        <p:spPr/>
        <p:txBody>
          <a:bodyPr/>
          <a:lstStyle/>
          <a:p>
            <a:pPr>
              <a:defRPr/>
            </a:pPr>
            <a:fld id="{A4ADE99D-77BD-4994-B12D-F2362D33B44C}" type="slidenum">
              <a:rPr lang="en-US" smtClean="0"/>
              <a:pPr>
                <a:defRPr/>
              </a:pPr>
              <a:t>24</a:t>
            </a:fld>
            <a:endParaRPr lang="en-US"/>
          </a:p>
        </p:txBody>
      </p:sp>
    </p:spTree>
    <p:extLst>
      <p:ext uri="{BB962C8B-B14F-4D97-AF65-F5344CB8AC3E}">
        <p14:creationId xmlns:p14="http://schemas.microsoft.com/office/powerpoint/2010/main" val="3471797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Go to the SEER web site, click on Information for Cancer Registrars. Then click on the left side for Hematopoietic and Lymphoid Neoplasm Project.  This is the link to download the educational presentations for this project, as well as the database itself.  You are asked to enter you name and email address so that you can be notified when updates are posted. Simply download and install the program – it looks very similar to SEER Rx which you use to identify cancer therapy agents.</a:t>
            </a: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E049A4-307C-4932-B3DB-1B5585997E3F}"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Once installed, you can click on the icon on your desktop and the program launches to this screen.</a:t>
            </a: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AE2BA0-1FA4-4189-B5D5-03505FF22522}" type="slidenum">
              <a:rPr lang="en-US" smtClean="0"/>
              <a:pPr fontAlgn="base">
                <a:spcBef>
                  <a:spcPct val="0"/>
                </a:spcBef>
                <a:spcAft>
                  <a:spcPct val="0"/>
                </a:spcAft>
                <a:defRPr/>
              </a:pPr>
              <a:t>26</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We now have a new reference for coding and abstracting hematopoietic diseases.  Throw out the Red Book and the fold out table (Single </a:t>
            </a:r>
            <a:r>
              <a:rPr lang="en-US" dirty="0" err="1" smtClean="0"/>
              <a:t>vs</a:t>
            </a:r>
            <a:r>
              <a:rPr lang="en-US" dirty="0" smtClean="0"/>
              <a:t> Subsequent Primaries of Lymphatic &amp; Hematopoietic Diseases) and any previous </a:t>
            </a:r>
            <a:r>
              <a:rPr lang="en-US" dirty="0" err="1" smtClean="0"/>
              <a:t>casefinding</a:t>
            </a:r>
            <a:r>
              <a:rPr lang="en-US" dirty="0" smtClean="0"/>
              <a:t> or </a:t>
            </a:r>
            <a:r>
              <a:rPr lang="en-US" dirty="0" err="1" smtClean="0"/>
              <a:t>reportability</a:t>
            </a:r>
            <a:r>
              <a:rPr lang="en-US" dirty="0" smtClean="0"/>
              <a:t> lists.  The new database has it all!  You can download it from the SEER web site.</a:t>
            </a: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D2D6A8-AB6C-4772-8A89-AEC4410C94AE}" type="slidenum">
              <a:rPr lang="en-US" smtClean="0"/>
              <a:pPr fontAlgn="base">
                <a:spcBef>
                  <a:spcPct val="0"/>
                </a:spcBef>
                <a:spcAft>
                  <a:spcPct val="0"/>
                </a:spcAft>
                <a:defRPr/>
              </a:pPr>
              <a:t>27</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So now I have provided a very basic outline of the structure and approach of the new classification system.  You may want to watch the educational presentations on the SEER web site for more details and reinforcement of what you have heard here.  There are 13 approximately half hour sessions for a total of 7 CEUs.</a:t>
            </a:r>
          </a:p>
          <a:p>
            <a:endParaRPr lang="en-US" dirty="0" smtClean="0"/>
          </a:p>
          <a:p>
            <a:r>
              <a:rPr lang="en-US" dirty="0" smtClean="0"/>
              <a:t>However, note that there will probably be a revised Hematopoietic database and manual coming </a:t>
            </a:r>
            <a:r>
              <a:rPr lang="en-US" smtClean="0"/>
              <a:t>out sometime in 2012.  </a:t>
            </a:r>
            <a:endParaRPr lang="en-US" dirty="0" smtClean="0"/>
          </a:p>
          <a:p>
            <a:endParaRPr lang="en-US" dirty="0" smtClean="0"/>
          </a:p>
          <a:p>
            <a:r>
              <a:rPr lang="en-US" dirty="0" smtClean="0"/>
              <a:t>Now let’s take a look at the </a:t>
            </a:r>
            <a:r>
              <a:rPr lang="en-US" dirty="0" err="1" smtClean="0"/>
              <a:t>Hemato</a:t>
            </a:r>
            <a:r>
              <a:rPr lang="en-US" dirty="0" smtClean="0"/>
              <a:t> database, starting with the embedded manual.  Go to Handout 2.</a:t>
            </a:r>
          </a:p>
        </p:txBody>
      </p:sp>
      <p:sp>
        <p:nvSpPr>
          <p:cNvPr id="4" name="Slide Number Placeholder 3"/>
          <p:cNvSpPr>
            <a:spLocks noGrp="1"/>
          </p:cNvSpPr>
          <p:nvPr>
            <p:ph type="sldNum" sz="quarter" idx="5"/>
          </p:nvPr>
        </p:nvSpPr>
        <p:spPr/>
        <p:txBody>
          <a:bodyPr/>
          <a:lstStyle/>
          <a:p>
            <a:pPr>
              <a:defRPr/>
            </a:pPr>
            <a:fld id="{E2E37926-6485-4C6E-A0FD-15C3A0D4F3E5}" type="slidenum">
              <a:rPr lang="en-US" smtClean="0"/>
              <a:pPr>
                <a:defRPr/>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Lymph vessels are distributed throughout the body.  The lymphatic system carries fluid away from tissues (NOT to tissues).  Lymph originates as interstitial fluid which drains into the lymphatic system via the lymph capillaries and flows into larger and larger collecting vessels, until it finally enters into </a:t>
            </a:r>
            <a:r>
              <a:rPr lang="en-US" dirty="0" err="1" smtClean="0"/>
              <a:t>subclavian</a:t>
            </a:r>
            <a:r>
              <a:rPr lang="en-US" dirty="0" smtClean="0"/>
              <a:t> veins which return lymph to the bloodstream. The lymphatic system Functions are: Drainage of tissue fluid and transport of lymph to the venous system AND Defense of the body, through filtration of fluid and phagocytosis,</a:t>
            </a:r>
            <a:r>
              <a:rPr lang="en-US" baseline="0" dirty="0" smtClean="0"/>
              <a:t> which is the engulfing of microorganisms and foreign particles by certain cells.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4ADE99D-77BD-4994-B12D-F2362D33B44C}" type="slidenum">
              <a:rPr lang="en-US" smtClean="0"/>
              <a:pPr>
                <a:defRPr/>
              </a:pPr>
              <a:t>3</a:t>
            </a:fld>
            <a:endParaRPr lang="en-US"/>
          </a:p>
        </p:txBody>
      </p:sp>
    </p:spTree>
    <p:extLst>
      <p:ext uri="{BB962C8B-B14F-4D97-AF65-F5344CB8AC3E}">
        <p14:creationId xmlns:p14="http://schemas.microsoft.com/office/powerpoint/2010/main" val="2473561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dirty="0" smtClean="0"/>
              <a:t>Historically, diseases of lymphoid tissues and the hematopoietic system were believed to be separate entities, and the coding structure of the ICD was developed with this in mind, having separate and distinct codes</a:t>
            </a:r>
            <a:r>
              <a:rPr lang="en-US" sz="1100" baseline="0" dirty="0" smtClean="0"/>
              <a:t> for lymphomas and </a:t>
            </a:r>
            <a:r>
              <a:rPr lang="en-US" sz="1100" baseline="0" dirty="0" err="1" smtClean="0"/>
              <a:t>leukemias</a:t>
            </a:r>
            <a:r>
              <a:rPr lang="en-US" sz="1100" dirty="0" smtClean="0"/>
              <a:t>. Prior to the early 1990s, the classification systems for lymphomas described malignant cells by their morphologic characteristics; for example, the size and shape of the tumor cell and its pattern of tumor growth and spread.  </a:t>
            </a:r>
          </a:p>
          <a:p>
            <a:r>
              <a:rPr lang="en-US" sz="1100" dirty="0" smtClean="0"/>
              <a:t>The World </a:t>
            </a:r>
            <a:r>
              <a:rPr lang="en-US" sz="1100" i="1" dirty="0" smtClean="0"/>
              <a:t>Health Organization Classification of Tumors of Hematopoietic and Lymphoid Tissues, 3rd Edition, </a:t>
            </a:r>
            <a:r>
              <a:rPr lang="en-US" sz="1100" dirty="0" smtClean="0"/>
              <a:t>published in 2001, was based on classifications that group borderline and malignant tumors into broad categories by hematologic lineage: myeloid, lymphoid, </a:t>
            </a:r>
            <a:r>
              <a:rPr lang="en-US" sz="1100" dirty="0" err="1" smtClean="0"/>
              <a:t>histiocytic</a:t>
            </a:r>
            <a:r>
              <a:rPr lang="en-US" sz="1100" dirty="0" smtClean="0"/>
              <a:t>/dendritic, and mast cell.  </a:t>
            </a:r>
            <a:r>
              <a:rPr lang="en-US" sz="1100" dirty="0" err="1" smtClean="0"/>
              <a:t>Histiocytes</a:t>
            </a:r>
            <a:r>
              <a:rPr lang="en-US" sz="1100" dirty="0" smtClean="0"/>
              <a:t> are special cells in lymph nodes which ingest old erythrocytes and foreign particles; mast cells are generated by precursor cells in the bone marrow but mature after circulating to a tissue site.  They too have a protective role against pathogens in the body. When specialized testing demonstrated one or more disease-defining characteristics using </a:t>
            </a:r>
            <a:r>
              <a:rPr lang="en-US" sz="1100" dirty="0" err="1" smtClean="0"/>
              <a:t>immunophenotyping</a:t>
            </a:r>
            <a:r>
              <a:rPr lang="en-US" sz="1100" dirty="0" smtClean="0"/>
              <a:t> and/or genetic testing, these characteristics were incorporated into the </a:t>
            </a:r>
            <a:r>
              <a:rPr lang="en-US" sz="1100" i="1" dirty="0" smtClean="0"/>
              <a:t>WHO Classification , 4th Ed.  </a:t>
            </a:r>
            <a:endParaRPr lang="en-US" sz="1100" dirty="0" smtClean="0"/>
          </a:p>
          <a:p>
            <a:r>
              <a:rPr lang="en-US" sz="1100" dirty="0" smtClean="0"/>
              <a:t>Part or all of these descriptive characteristics are now included in the 2010 hematopoietic or lymphoid neoplasm terms and even in the disease classification (group) to which a specific disease entity is assigned. </a:t>
            </a:r>
          </a:p>
          <a:p>
            <a:r>
              <a:rPr lang="en-US" sz="1100" dirty="0" smtClean="0"/>
              <a:t>Within these broad categories or phenotypes, tumors may present in solid or circulating phases. Solid phase is the presence of malignant cells in tissue, such as lymph nodes, soft tissues, or organs; generally these have historically been called lymphomas. The circulating phase is characterized by the presence of malignant cells in the circulating blood or bone marrow; historically these have been called </a:t>
            </a:r>
            <a:r>
              <a:rPr lang="en-US" sz="1100" dirty="0" err="1" smtClean="0"/>
              <a:t>leukemias</a:t>
            </a:r>
            <a:r>
              <a:rPr lang="en-US" sz="1100" dirty="0" smtClean="0"/>
              <a:t>. According to the introduction to the WHO Classification of </a:t>
            </a:r>
            <a:r>
              <a:rPr lang="en-US" sz="1100" dirty="0" err="1" smtClean="0"/>
              <a:t>Tumours</a:t>
            </a:r>
            <a:r>
              <a:rPr lang="en-US" sz="1100" dirty="0" smtClean="0"/>
              <a:t> of </a:t>
            </a:r>
            <a:r>
              <a:rPr lang="en-US" sz="1100" dirty="0" err="1" smtClean="0"/>
              <a:t>Haematopoietic</a:t>
            </a:r>
            <a:r>
              <a:rPr lang="en-US" sz="1100" dirty="0" smtClean="0"/>
              <a:t> and Lymphoid Tissues, 4th Edition, the “…distinction between them (lymphomas and </a:t>
            </a:r>
            <a:r>
              <a:rPr lang="en-US" sz="1100" dirty="0" err="1" smtClean="0"/>
              <a:t>leukemias</a:t>
            </a:r>
            <a:r>
              <a:rPr lang="en-US" sz="1100" dirty="0" smtClean="0"/>
              <a:t>) is artificial. “  You’ve been aware of this since ICD-O-3 introduced the concept of cross-referenced </a:t>
            </a:r>
            <a:r>
              <a:rPr lang="en-US" sz="1100" dirty="0" err="1" smtClean="0"/>
              <a:t>histologies</a:t>
            </a:r>
            <a:r>
              <a:rPr lang="en-US" sz="1100" dirty="0" smtClean="0"/>
              <a:t>.</a:t>
            </a:r>
          </a:p>
          <a:p>
            <a:r>
              <a:rPr lang="en-US" sz="1100" dirty="0" smtClean="0"/>
              <a:t>Several newly recognized conditions have been added to the 2008 classification as malignant, some conditions previously classified as borderline malignancy are now to be treated as malignant disease, and transformations are now to be abstracted as new primaries as the 2008 publication was implemented in cancer registry coding in 2010.</a:t>
            </a:r>
          </a:p>
          <a:p>
            <a:endParaRPr lang="en-US" sz="1100" i="1" dirty="0" smtClean="0"/>
          </a:p>
          <a:p>
            <a:endParaRPr lang="en-US" sz="1100" dirty="0"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E882CB-3B7E-4226-ACA4-B91E3194D3EC}"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Once again, this is the primary reference book for the classification of these diseases, starting in 2010.  You do not need to purchase this book, but it is the source upon which the hematopoietic disease</a:t>
            </a:r>
            <a:r>
              <a:rPr lang="en-US" baseline="0" dirty="0" smtClean="0"/>
              <a:t> classification scheme and </a:t>
            </a:r>
            <a:r>
              <a:rPr lang="en-US" dirty="0" smtClean="0"/>
              <a:t>database were built.</a:t>
            </a: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EB6004-F194-4D2A-8BC7-90AAC44F75B5}"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WHO classification scheme is based on blood cell lineage.  Hematopoiesis is the process of formation, development and differentiation of blood cells within the body.  It starts with the stem cell – an undifferentiated blood cell whose daughter cells may either become new stem cells or differentiate into other cell types.  The 2 primary cell lines of blood cells are Myeloid and Lymphoid lineages.</a:t>
            </a:r>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569737-2FC1-4669-8C68-06AEF60029AF}"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same diagram turned sideways</a:t>
            </a:r>
            <a:r>
              <a:rPr lang="en-US" baseline="0" dirty="0" smtClean="0"/>
              <a:t> but it includes significant milestone events encountered during the process of hematopoiesis.– as stem cells commit to becoming mature cells (either lymphoid or myeloid) … or they commit to regenerating stem cells – a unique feature of the stem cell.</a:t>
            </a:r>
          </a:p>
          <a:p>
            <a:endParaRPr lang="en-US" baseline="0" dirty="0" smtClean="0"/>
          </a:p>
          <a:p>
            <a:r>
              <a:rPr lang="en-US" baseline="0" dirty="0" smtClean="0"/>
              <a:t>Again, all blood cells are divided into 2 main lineages – myeloid and lymphoid.</a:t>
            </a:r>
          </a:p>
          <a:p>
            <a:endParaRPr lang="en-US" baseline="0" dirty="0" smtClean="0"/>
          </a:p>
          <a:p>
            <a:r>
              <a:rPr lang="en-US" baseline="0" dirty="0" smtClean="0"/>
              <a:t>Lymphoid cells are the cornerstone of the adaptive immune system.  Lymphoid lineages (T cells, B cells, NK cells) are derived from common lymphoid progenitors (CLP) and are composed of white blood cells.</a:t>
            </a:r>
          </a:p>
          <a:p>
            <a:endParaRPr lang="en-US" baseline="0" dirty="0" smtClean="0"/>
          </a:p>
          <a:p>
            <a:r>
              <a:rPr lang="en-US" baseline="0" dirty="0" smtClean="0"/>
              <a:t>Myeloid lineages (monocytes, microphages, neutrophils, basophils, </a:t>
            </a:r>
            <a:r>
              <a:rPr lang="en-US" baseline="0" dirty="0" err="1" smtClean="0"/>
              <a:t>eosinophils</a:t>
            </a:r>
            <a:r>
              <a:rPr lang="en-US" baseline="0" dirty="0" smtClean="0"/>
              <a:t>, erythrocytes, megakaryocytes (platelets) and dendritic cells are involved in innate immunity, adaptive immunity and blood clotting.</a:t>
            </a:r>
          </a:p>
          <a:p>
            <a:endParaRPr lang="en-US" baseline="0" dirty="0" smtClean="0"/>
          </a:p>
          <a:p>
            <a:r>
              <a:rPr lang="en-US" baseline="0" dirty="0" smtClean="0"/>
              <a:t>Once committed, each cell will mature and differentiate as a specific type.  However, if during the process of maturation and differentiation something goes wrong – malignancies of the blood and lymphatic system may arise. </a:t>
            </a:r>
            <a:endParaRPr lang="en-US" dirty="0"/>
          </a:p>
        </p:txBody>
      </p:sp>
      <p:sp>
        <p:nvSpPr>
          <p:cNvPr id="4" name="Slide Number Placeholder 3"/>
          <p:cNvSpPr>
            <a:spLocks noGrp="1"/>
          </p:cNvSpPr>
          <p:nvPr>
            <p:ph type="sldNum" sz="quarter" idx="10"/>
          </p:nvPr>
        </p:nvSpPr>
        <p:spPr/>
        <p:txBody>
          <a:bodyPr/>
          <a:lstStyle/>
          <a:p>
            <a:pPr>
              <a:defRPr/>
            </a:pPr>
            <a:fld id="{A4ADE99D-77BD-4994-B12D-F2362D33B44C}" type="slidenum">
              <a:rPr lang="en-US" smtClean="0"/>
              <a:pPr>
                <a:defRPr/>
              </a:pPr>
              <a:t>9</a:t>
            </a:fld>
            <a:endParaRPr lang="en-US"/>
          </a:p>
        </p:txBody>
      </p:sp>
    </p:spTree>
    <p:extLst>
      <p:ext uri="{BB962C8B-B14F-4D97-AF65-F5344CB8AC3E}">
        <p14:creationId xmlns:p14="http://schemas.microsoft.com/office/powerpoint/2010/main" val="1978100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revised classification scheme for hematopoietic neoplasms is going to be based on these cell lineages, using an integrated, multidisciplinary approach to classify these neoplasms.  There are 12 groupings.   For the myeloid line, there are six tables, or groupings, of similar </a:t>
            </a:r>
            <a:r>
              <a:rPr lang="en-US" dirty="0" err="1" smtClean="0"/>
              <a:t>histologies.The</a:t>
            </a:r>
            <a:r>
              <a:rPr lang="en-US" dirty="0" smtClean="0"/>
              <a:t> WHO relies on morphologic, </a:t>
            </a:r>
            <a:r>
              <a:rPr lang="en-US" dirty="0" err="1" smtClean="0"/>
              <a:t>cytochemical</a:t>
            </a:r>
            <a:r>
              <a:rPr lang="en-US" dirty="0" smtClean="0"/>
              <a:t>, and </a:t>
            </a:r>
            <a:r>
              <a:rPr lang="en-US" dirty="0" err="1" smtClean="0"/>
              <a:t>immunophenotypic</a:t>
            </a:r>
            <a:r>
              <a:rPr lang="en-US" dirty="0" smtClean="0"/>
              <a:t> features of the neoplastic cells to establish their lineage and degree of maturation.  These features, (BM cellularity, % blasts, maturation, morphology, etc.) are used to identify the major subgroups of myeloid neoplasms.</a:t>
            </a:r>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0DA981-2C1E-4C2F-B6E2-32F4781828F4}"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Slide taken from presentation by </a:t>
            </a:r>
            <a:r>
              <a:rPr lang="en-US" dirty="0" err="1" smtClean="0"/>
              <a:t>Graca</a:t>
            </a:r>
            <a:r>
              <a:rPr lang="en-US" dirty="0" smtClean="0"/>
              <a:t> M. </a:t>
            </a:r>
            <a:r>
              <a:rPr lang="en-US" dirty="0" err="1" smtClean="0"/>
              <a:t>Dores</a:t>
            </a:r>
            <a:r>
              <a:rPr lang="en-US" dirty="0" smtClean="0"/>
              <a:t>, MD, MPH, Classification, Characteristics, and Behavior of Myeloid Neoplasms, given at the SEER Advanced Topics Workshop on April 19, 2010. </a:t>
            </a:r>
            <a:r>
              <a:rPr lang="en-US" baseline="0" dirty="0" smtClean="0"/>
              <a:t>  These are the conditions based on aberrations in counts.</a:t>
            </a:r>
            <a:endParaRPr lang="en-US" dirty="0" smtClean="0"/>
          </a:p>
        </p:txBody>
      </p:sp>
      <p:sp>
        <p:nvSpPr>
          <p:cNvPr id="4" name="Slide Number Placeholder 3"/>
          <p:cNvSpPr>
            <a:spLocks noGrp="1"/>
          </p:cNvSpPr>
          <p:nvPr>
            <p:ph type="sldNum" sz="quarter" idx="5"/>
          </p:nvPr>
        </p:nvSpPr>
        <p:spPr/>
        <p:txBody>
          <a:bodyPr/>
          <a:lstStyle/>
          <a:p>
            <a:pPr>
              <a:defRPr/>
            </a:pPr>
            <a:fld id="{3F629943-E95B-4DB4-89A2-6FAF4447626B}"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1"/>
          <p:cNvGrpSpPr>
            <a:grpSpLocks/>
          </p:cNvGrpSpPr>
          <p:nvPr/>
        </p:nvGrpSpPr>
        <p:grpSpPr bwMode="auto">
          <a:xfrm>
            <a:off x="0" y="0"/>
            <a:ext cx="9144000" cy="6400800"/>
            <a:chOff x="0" y="0"/>
            <a:chExt cx="9144000" cy="6400800"/>
          </a:xfrm>
        </p:grpSpPr>
        <p:sp>
          <p:nvSpPr>
            <p:cNvPr id="5" name="Rectangle 4"/>
            <p:cNvSpPr/>
            <p:nvPr/>
          </p:nvSpPr>
          <p:spPr>
            <a:xfrm>
              <a:off x="1828800" y="4572000"/>
              <a:ext cx="6858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10"/>
            <p:cNvGrpSpPr>
              <a:grpSpLocks/>
            </p:cNvGrpSpPr>
            <p:nvPr/>
          </p:nvGrpSpPr>
          <p:grpSpPr bwMode="auto">
            <a:xfrm>
              <a:off x="0" y="0"/>
              <a:ext cx="9144000" cy="6400800"/>
              <a:chOff x="0" y="0"/>
              <a:chExt cx="9144000" cy="6400800"/>
            </a:xfrm>
          </p:grpSpPr>
          <p:sp>
            <p:nvSpPr>
              <p:cNvPr id="8" name="Rectangle 7"/>
              <p:cNvSpPr/>
              <p:nvPr/>
            </p:nvSpPr>
            <p:spPr>
              <a:xfrm>
                <a:off x="0" y="0"/>
                <a:ext cx="18288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0" y="4572000"/>
                <a:ext cx="91440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7" name="Rectangle 6"/>
            <p:cNvSpPr/>
            <p:nvPr/>
          </p:nvSpPr>
          <p:spPr>
            <a:xfrm>
              <a:off x="0" y="45720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3" name="Subtitle 2"/>
          <p:cNvSpPr>
            <a:spLocks noGrp="1"/>
          </p:cNvSpPr>
          <p:nvPr>
            <p:ph type="subTitle" idx="1"/>
          </p:nvPr>
        </p:nvSpPr>
        <p:spPr>
          <a:xfrm>
            <a:off x="1905000" y="5867400"/>
            <a:ext cx="6570722" cy="457200"/>
          </a:xfrm>
        </p:spPr>
        <p:txBody>
          <a:bodyPr>
            <a:normAutofit/>
            <a:scene3d>
              <a:camera prst="orthographicFront"/>
              <a:lightRig rig="soft" dir="t">
                <a:rot lat="0" lon="0" rev="10800000"/>
              </a:lightRig>
            </a:scene3d>
            <a:sp3d>
              <a:contourClr>
                <a:srgbClr val="DDDDDD"/>
              </a:contourClr>
            </a:sp3d>
          </a:bodyPr>
          <a:lstStyle>
            <a:lvl1pPr marL="0" indent="0" algn="l">
              <a:spcBef>
                <a:spcPts val="0"/>
              </a:spcBef>
              <a:buNone/>
              <a:defRPr sz="2000">
                <a:solidFill>
                  <a:schemeClr val="tx1">
                    <a:alpha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905000" y="4648200"/>
            <a:ext cx="6553200" cy="1219200"/>
          </a:xfrm>
        </p:spPr>
        <p:txBody>
          <a:bodyPr anchor="b" anchorCtr="0">
            <a:noAutofit/>
          </a:bodyPr>
          <a:lstStyle>
            <a:lvl1pPr algn="l">
              <a:defRPr sz="3600"/>
            </a:lvl1pPr>
          </a:lstStyle>
          <a:p>
            <a:r>
              <a:rPr lang="en-US" smtClean="0"/>
              <a:t>Click to edit Master title style</a:t>
            </a:r>
            <a:endParaRPr/>
          </a:p>
        </p:txBody>
      </p:sp>
      <p:sp>
        <p:nvSpPr>
          <p:cNvPr id="10" name="Date Placeholder 3"/>
          <p:cNvSpPr>
            <a:spLocks noGrp="1"/>
          </p:cNvSpPr>
          <p:nvPr>
            <p:ph type="dt" sz="half" idx="10"/>
          </p:nvPr>
        </p:nvSpPr>
        <p:spPr>
          <a:xfrm>
            <a:off x="6934200" y="6553200"/>
            <a:ext cx="1676400" cy="228600"/>
          </a:xfrm>
        </p:spPr>
        <p:txBody>
          <a:bodyPr anchor="t" anchorCtr="0"/>
          <a:lstStyle>
            <a:lvl1pPr marL="0" algn="r" defTabSz="914400" rtl="0" eaLnBrk="1" latinLnBrk="0" hangingPunct="1">
              <a:defRPr sz="900" kern="1200" cap="small" baseline="0">
                <a:solidFill>
                  <a:sysClr val="windowText" lastClr="000000"/>
                </a:solidFill>
                <a:latin typeface="+mj-lt"/>
                <a:ea typeface="+mn-ea"/>
                <a:cs typeface="+mn-cs"/>
              </a:defRPr>
            </a:lvl1pPr>
          </a:lstStyle>
          <a:p>
            <a:pPr>
              <a:defRPr/>
            </a:pPr>
            <a:fld id="{F0C142A7-7D25-44E2-AB92-C460981904D6}" type="datetimeFigureOut">
              <a:rPr lang="en-US"/>
              <a:pPr>
                <a:defRPr/>
              </a:pPr>
              <a:t>3/29/2012</a:t>
            </a:fld>
            <a:endParaRPr lang="en-US"/>
          </a:p>
        </p:txBody>
      </p:sp>
      <p:sp>
        <p:nvSpPr>
          <p:cNvPr id="11" name="Footer Placeholder 4"/>
          <p:cNvSpPr>
            <a:spLocks noGrp="1"/>
          </p:cNvSpPr>
          <p:nvPr>
            <p:ph type="ftr" sz="quarter" idx="11"/>
          </p:nvPr>
        </p:nvSpPr>
        <p:spPr>
          <a:xfrm>
            <a:off x="1892300" y="6553200"/>
            <a:ext cx="1676400" cy="228600"/>
          </a:xfrm>
        </p:spPr>
        <p:txBody>
          <a:bodyPr anchor="t" anchorCtr="0"/>
          <a:lstStyle>
            <a:lvl1pPr>
              <a:defRPr>
                <a:solidFill>
                  <a:sysClr val="windowText" lastClr="000000"/>
                </a:solidFill>
              </a:defRPr>
            </a:lvl1pPr>
          </a:lstStyle>
          <a:p>
            <a:pPr>
              <a:defRPr/>
            </a:pPr>
            <a:endParaRPr lang="en-US"/>
          </a:p>
        </p:txBody>
      </p:sp>
      <p:sp>
        <p:nvSpPr>
          <p:cNvPr id="12" name="Slide Number Placeholder 5"/>
          <p:cNvSpPr>
            <a:spLocks noGrp="1"/>
          </p:cNvSpPr>
          <p:nvPr>
            <p:ph type="sldNum" sz="quarter" idx="12"/>
          </p:nvPr>
        </p:nvSpPr>
        <p:spPr>
          <a:xfrm>
            <a:off x="4870450" y="6553200"/>
            <a:ext cx="762000" cy="228600"/>
          </a:xfrm>
        </p:spPr>
        <p:txBody>
          <a:bodyPr/>
          <a:lstStyle>
            <a:lvl1pPr algn="ctr">
              <a:defRPr sz="900" kern="1200" cap="small" baseline="0">
                <a:solidFill>
                  <a:sysClr val="windowText" lastClr="000000"/>
                </a:solidFill>
                <a:latin typeface="+mj-lt"/>
                <a:ea typeface="+mn-ea"/>
                <a:cs typeface="+mn-cs"/>
              </a:defRPr>
            </a:lvl1pPr>
          </a:lstStyle>
          <a:p>
            <a:pPr>
              <a:defRPr/>
            </a:pPr>
            <a:fld id="{EBA1C8B0-E81D-4A71-B51C-D718F65A9158}" type="slidenum">
              <a:rPr lang="en-US"/>
              <a:pPr>
                <a:defRPr/>
              </a:pPr>
              <a:t>‹#›</a:t>
            </a:fld>
            <a:endParaRPr lang="en-US"/>
          </a:p>
        </p:txBody>
      </p:sp>
    </p:spTree>
    <p:extLst>
      <p:ext uri="{BB962C8B-B14F-4D97-AF65-F5344CB8AC3E}">
        <p14:creationId xmlns:p14="http://schemas.microsoft.com/office/powerpoint/2010/main" val="1352244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E848E33F-535B-4495-9556-19DE63F19EAA}" type="datetimeFigureOut">
              <a:rPr lang="en-US"/>
              <a:pPr>
                <a:defRPr/>
              </a:pPr>
              <a:t>3/29/2012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B4A146-0567-4665-8206-807AF9ABA79B}" type="slidenum">
              <a:rPr lang="en-US"/>
              <a:pPr>
                <a:defRPr/>
              </a:pPr>
              <a:t>‹#›</a:t>
            </a:fld>
            <a:endParaRPr lang="en-US"/>
          </a:p>
        </p:txBody>
      </p:sp>
    </p:spTree>
    <p:extLst>
      <p:ext uri="{BB962C8B-B14F-4D97-AF65-F5344CB8AC3E}">
        <p14:creationId xmlns:p14="http://schemas.microsoft.com/office/powerpoint/2010/main" val="2375544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9144000" cy="6858000"/>
            <a:chOff x="-442912" y="457200"/>
            <a:chExt cx="9144000" cy="6858000"/>
          </a:xfrm>
        </p:grpSpPr>
        <p:sp>
          <p:nvSpPr>
            <p:cNvPr id="5" name="Rectangle 4"/>
            <p:cNvSpPr/>
            <p:nvPr/>
          </p:nvSpPr>
          <p:spPr>
            <a:xfrm>
              <a:off x="-442912" y="457200"/>
              <a:ext cx="9129712" cy="1676400"/>
            </a:xfrm>
            <a:prstGeom prst="rect">
              <a:avLst/>
            </a:prstGeom>
            <a:solidFill>
              <a:schemeClr val="accent3"/>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p:cNvSpPr/>
            <p:nvPr/>
          </p:nvSpPr>
          <p:spPr>
            <a:xfrm>
              <a:off x="6872288" y="457200"/>
              <a:ext cx="182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6"/>
            <p:cNvSpPr/>
            <p:nvPr/>
          </p:nvSpPr>
          <p:spPr>
            <a:xfrm>
              <a:off x="6872288" y="45720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7"/>
            <p:cNvSpPr/>
            <p:nvPr/>
          </p:nvSpPr>
          <p:spPr>
            <a:xfrm>
              <a:off x="7367588"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Vertical Title 1"/>
          <p:cNvSpPr>
            <a:spLocks noGrp="1"/>
          </p:cNvSpPr>
          <p:nvPr>
            <p:ph type="title" orient="vert"/>
          </p:nvPr>
        </p:nvSpPr>
        <p:spPr>
          <a:xfrm>
            <a:off x="7467600" y="2298700"/>
            <a:ext cx="1447800" cy="38274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33400" y="2286000"/>
            <a:ext cx="59436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Date Placeholder 3"/>
          <p:cNvSpPr>
            <a:spLocks noGrp="1"/>
          </p:cNvSpPr>
          <p:nvPr>
            <p:ph type="dt" sz="half" idx="10"/>
          </p:nvPr>
        </p:nvSpPr>
        <p:spPr/>
        <p:txBody>
          <a:bodyPr/>
          <a:lstStyle>
            <a:lvl1pPr>
              <a:defRPr/>
            </a:lvl1pPr>
          </a:lstStyle>
          <a:p>
            <a:pPr>
              <a:defRPr/>
            </a:pPr>
            <a:fld id="{B067F6B3-4AC2-4176-8AE0-27ABBE752018}" type="datetimeFigureOut">
              <a:rPr lang="en-US"/>
              <a:pPr>
                <a:defRPr/>
              </a:pPr>
              <a:t>3/29/2012</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7848600" y="533400"/>
            <a:ext cx="762000" cy="609600"/>
          </a:xfrm>
        </p:spPr>
        <p:txBody>
          <a:bodyPr/>
          <a:lstStyle>
            <a:lvl1pPr>
              <a:defRPr/>
            </a:lvl1pPr>
          </a:lstStyle>
          <a:p>
            <a:pPr>
              <a:defRPr/>
            </a:pPr>
            <a:fld id="{2AF9348C-71EF-4631-83D5-5A20C3E1149A}" type="slidenum">
              <a:rPr lang="en-US"/>
              <a:pPr>
                <a:defRPr/>
              </a:pPr>
              <a:t>‹#›</a:t>
            </a:fld>
            <a:endParaRPr lang="en-US"/>
          </a:p>
        </p:txBody>
      </p:sp>
    </p:spTree>
    <p:extLst>
      <p:ext uri="{BB962C8B-B14F-4D97-AF65-F5344CB8AC3E}">
        <p14:creationId xmlns:p14="http://schemas.microsoft.com/office/powerpoint/2010/main" val="637000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4417AA38-6DA3-4C5F-AE3D-687FBFCF3993}" type="datetimeFigureOut">
              <a:rPr lang="en-US"/>
              <a:pPr>
                <a:defRPr/>
              </a:pPr>
              <a:t>3/29/2012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B30566-9BB9-457E-A520-BDA4C99445FB}" type="slidenum">
              <a:rPr lang="en-US"/>
              <a:pPr>
                <a:defRPr/>
              </a:pPr>
              <a:t>‹#›</a:t>
            </a:fld>
            <a:endParaRPr lang="en-US"/>
          </a:p>
        </p:txBody>
      </p:sp>
    </p:spTree>
    <p:extLst>
      <p:ext uri="{BB962C8B-B14F-4D97-AF65-F5344CB8AC3E}">
        <p14:creationId xmlns:p14="http://schemas.microsoft.com/office/powerpoint/2010/main" val="1993285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9144000" cy="6858000"/>
            <a:chOff x="0" y="0"/>
            <a:chExt cx="9144000" cy="6858000"/>
          </a:xfrm>
        </p:grpSpPr>
        <p:sp>
          <p:nvSpPr>
            <p:cNvPr id="5" name="Rectangle 4"/>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6"/>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1905000" y="2667000"/>
            <a:ext cx="6629400" cy="1143000"/>
          </a:xfrm>
        </p:spPr>
        <p:txBody>
          <a:bodyPr anchor="b" anchorCtr="0">
            <a:noAutofit/>
          </a:bodyPr>
          <a:lstStyle>
            <a:lvl1pPr algn="l" defTabSz="914400" rtl="0" eaLnBrk="1" latinLnBrk="0" hangingPunct="1">
              <a:spcBef>
                <a:spcPct val="0"/>
              </a:spcBef>
              <a:buNone/>
              <a:defRPr sz="36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52400" y="4495800"/>
            <a:ext cx="1524000" cy="2057400"/>
          </a:xfrm>
        </p:spPr>
        <p:txBody>
          <a:bodyPr rtlCol="0">
            <a:normAutofit/>
          </a:bodyPr>
          <a:lstStyle>
            <a:lvl1pPr marL="0" indent="0">
              <a:lnSpc>
                <a:spcPct val="200000"/>
              </a:lnSpc>
              <a:buNone/>
              <a:defRPr sz="1600" b="1" kern="1200">
                <a:solidFill>
                  <a:srgbClr val="000000">
                    <a:alpha val="50196"/>
                  </a:srgb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a:xfrm>
            <a:off x="6931025" y="6556375"/>
            <a:ext cx="1673225" cy="228600"/>
          </a:xfrm>
        </p:spPr>
        <p:txBody>
          <a:bodyPr/>
          <a:lstStyle>
            <a:lvl1pPr>
              <a:defRPr/>
            </a:lvl1pPr>
          </a:lstStyle>
          <a:p>
            <a:pPr>
              <a:defRPr/>
            </a:pPr>
            <a:fld id="{B5BBC5BA-CD8E-422A-A5AE-9A1FA69B7994}" type="datetimeFigureOut">
              <a:rPr lang="en-US"/>
              <a:pPr>
                <a:defRPr/>
              </a:pPr>
              <a:t>3/29/2012</a:t>
            </a:fld>
            <a:endParaRPr lang="en-US"/>
          </a:p>
        </p:txBody>
      </p:sp>
      <p:sp>
        <p:nvSpPr>
          <p:cNvPr id="9" name="Footer Placeholder 4"/>
          <p:cNvSpPr>
            <a:spLocks noGrp="1"/>
          </p:cNvSpPr>
          <p:nvPr>
            <p:ph type="ftr" sz="quarter" idx="11"/>
          </p:nvPr>
        </p:nvSpPr>
        <p:spPr>
          <a:xfrm>
            <a:off x="1892300" y="6556375"/>
            <a:ext cx="1673225" cy="228600"/>
          </a:xfrm>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4867275" y="6556375"/>
            <a:ext cx="762000" cy="228600"/>
          </a:xfrm>
        </p:spPr>
        <p:txBody>
          <a:bodyPr/>
          <a:lstStyle>
            <a:lvl1pPr marL="0" algn="ctr" defTabSz="914400" rtl="0" eaLnBrk="1" latinLnBrk="0" hangingPunct="1">
              <a:defRPr sz="900" kern="1200" cap="small" baseline="0">
                <a:solidFill>
                  <a:sysClr val="windowText" lastClr="000000"/>
                </a:solidFill>
                <a:latin typeface="+mj-lt"/>
                <a:ea typeface="+mn-ea"/>
                <a:cs typeface="+mn-cs"/>
              </a:defRPr>
            </a:lvl1pPr>
          </a:lstStyle>
          <a:p>
            <a:pPr>
              <a:defRPr/>
            </a:pPr>
            <a:fld id="{1997EA7E-1FF3-4D49-8739-D1125CA9E350}" type="slidenum">
              <a:rPr lang="en-US"/>
              <a:pPr>
                <a:defRPr/>
              </a:pPr>
              <a:t>‹#›</a:t>
            </a:fld>
            <a:endParaRPr lang="en-US"/>
          </a:p>
        </p:txBody>
      </p:sp>
    </p:spTree>
    <p:extLst>
      <p:ext uri="{BB962C8B-B14F-4D97-AF65-F5344CB8AC3E}">
        <p14:creationId xmlns:p14="http://schemas.microsoft.com/office/powerpoint/2010/main" val="4249079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24384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7150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238CA31C-704E-41E2-B829-90E428A8561F}" type="datetimeFigureOut">
              <a:rPr lang="en-US"/>
              <a:pPr>
                <a:defRPr/>
              </a:pPr>
              <a:t>3/29/2012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C637D9F-466B-4AD8-8F7F-4B3DCB3494C1}" type="slidenum">
              <a:rPr lang="en-US"/>
              <a:pPr>
                <a:defRPr/>
              </a:pPr>
              <a:t>‹#›</a:t>
            </a:fld>
            <a:endParaRPr lang="en-US"/>
          </a:p>
        </p:txBody>
      </p:sp>
    </p:spTree>
    <p:extLst>
      <p:ext uri="{BB962C8B-B14F-4D97-AF65-F5344CB8AC3E}">
        <p14:creationId xmlns:p14="http://schemas.microsoft.com/office/powerpoint/2010/main" val="1463845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438400" y="2291697"/>
            <a:ext cx="2971800" cy="639762"/>
          </a:xfrm>
        </p:spPr>
        <p:txBody>
          <a:bodyPr rtlCol="0" anchor="ctr">
            <a:noAutofit/>
          </a:bodyPr>
          <a:lstStyle>
            <a:lvl1pPr marL="0" indent="0">
              <a:buNone/>
              <a:defRPr sz="2200" b="0"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447925" y="3137647"/>
            <a:ext cx="2971800" cy="2999232"/>
          </a:xfrm>
        </p:spPr>
        <p:txBody>
          <a:bodyPr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715000" y="2291697"/>
            <a:ext cx="2971800" cy="639762"/>
          </a:xfrm>
        </p:spPr>
        <p:txBody>
          <a:bodyPr anchor="ctr">
            <a:noAutofit/>
          </a:bodyPr>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715000" y="3137647"/>
            <a:ext cx="2971800" cy="3001962"/>
          </a:xfrm>
        </p:spPr>
        <p:txBody>
          <a:bodyPr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fld id="{13B7F50D-4855-4321-B312-0DAFBD2E15F9}" type="datetimeFigureOut">
              <a:rPr lang="en-US"/>
              <a:pPr>
                <a:defRPr/>
              </a:pPr>
              <a:t>3/29/2012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EE8D90A-177A-4F29-8EDA-0B41DA3B7E7F}" type="slidenum">
              <a:rPr lang="en-US"/>
              <a:pPr>
                <a:defRPr/>
              </a:pPr>
              <a:t>‹#›</a:t>
            </a:fld>
            <a:endParaRPr lang="en-US"/>
          </a:p>
        </p:txBody>
      </p:sp>
    </p:spTree>
    <p:extLst>
      <p:ext uri="{BB962C8B-B14F-4D97-AF65-F5344CB8AC3E}">
        <p14:creationId xmlns:p14="http://schemas.microsoft.com/office/powerpoint/2010/main" val="254613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3" name="Group 10"/>
          <p:cNvGrpSpPr>
            <a:grpSpLocks/>
          </p:cNvGrpSpPr>
          <p:nvPr/>
        </p:nvGrpSpPr>
        <p:grpSpPr bwMode="auto">
          <a:xfrm>
            <a:off x="0" y="0"/>
            <a:ext cx="9144000" cy="1676400"/>
            <a:chOff x="0" y="0"/>
            <a:chExt cx="9144000" cy="1676400"/>
          </a:xfrm>
        </p:grpSpPr>
        <p:sp>
          <p:nvSpPr>
            <p:cNvPr id="4" name="Rectangle 3"/>
            <p:cNvSpPr/>
            <p:nvPr/>
          </p:nvSpPr>
          <p:spPr>
            <a:xfrm>
              <a:off x="0" y="0"/>
              <a:ext cx="91440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Rectangle 4"/>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5"/>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7" name="Date Placeholder 2"/>
          <p:cNvSpPr>
            <a:spLocks noGrp="1"/>
          </p:cNvSpPr>
          <p:nvPr>
            <p:ph type="dt" sz="half" idx="10"/>
          </p:nvPr>
        </p:nvSpPr>
        <p:spPr/>
        <p:txBody>
          <a:bodyPr/>
          <a:lstStyle>
            <a:lvl1pPr>
              <a:defRPr/>
            </a:lvl1pPr>
          </a:lstStyle>
          <a:p>
            <a:pPr>
              <a:defRPr/>
            </a:pPr>
            <a:fld id="{AA33F33E-40E3-4590-BC64-1DAAAB68B254}" type="datetimeFigureOut">
              <a:rPr lang="en-US"/>
              <a:pPr>
                <a:defRPr/>
              </a:pPr>
              <a:t>3/29/2012</a:t>
            </a:fld>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B5E2B93C-DD40-49CB-A9B2-F3AC611796C3}" type="slidenum">
              <a:rPr lang="en-US"/>
              <a:pPr>
                <a:defRPr/>
              </a:pPr>
              <a:t>‹#›</a:t>
            </a:fld>
            <a:endParaRPr lang="en-US"/>
          </a:p>
        </p:txBody>
      </p:sp>
    </p:spTree>
    <p:extLst>
      <p:ext uri="{BB962C8B-B14F-4D97-AF65-F5344CB8AC3E}">
        <p14:creationId xmlns:p14="http://schemas.microsoft.com/office/powerpoint/2010/main" val="4141264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9"/>
          <p:cNvGrpSpPr>
            <a:grpSpLocks/>
          </p:cNvGrpSpPr>
          <p:nvPr/>
        </p:nvGrpSpPr>
        <p:grpSpPr bwMode="auto">
          <a:xfrm>
            <a:off x="0" y="0"/>
            <a:ext cx="1828800" cy="1676400"/>
            <a:chOff x="457200" y="457200"/>
            <a:chExt cx="1828800" cy="1676400"/>
          </a:xfrm>
        </p:grpSpPr>
        <p:sp>
          <p:nvSpPr>
            <p:cNvPr id="3" name="Rectangle 2"/>
            <p:cNvSpPr/>
            <p:nvPr/>
          </p:nvSpPr>
          <p:spPr>
            <a:xfrm>
              <a:off x="457200" y="457200"/>
              <a:ext cx="1828800" cy="1676400"/>
            </a:xfrm>
            <a:prstGeom prst="rect">
              <a:avLst/>
            </a:prstGeom>
            <a:solidFill>
              <a:schemeClr val="accent2"/>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4" name="Oval 3"/>
            <p:cNvSpPr/>
            <p:nvPr/>
          </p:nvSpPr>
          <p:spPr>
            <a:xfrm>
              <a:off x="952500"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5" name="Date Placeholder 1"/>
          <p:cNvSpPr>
            <a:spLocks noGrp="1"/>
          </p:cNvSpPr>
          <p:nvPr>
            <p:ph type="dt" sz="half" idx="10"/>
          </p:nvPr>
        </p:nvSpPr>
        <p:spPr/>
        <p:txBody>
          <a:bodyPr/>
          <a:lstStyle>
            <a:lvl1pPr>
              <a:defRPr/>
            </a:lvl1pPr>
          </a:lstStyle>
          <a:p>
            <a:pPr>
              <a:defRPr/>
            </a:pPr>
            <a:fld id="{DFDD89FA-4891-4DEC-8020-04E9F4252371}" type="datetimeFigureOut">
              <a:rPr lang="en-US"/>
              <a:pPr>
                <a:defRPr/>
              </a:pPr>
              <a:t>3/29/2012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pPr>
              <a:defRPr/>
            </a:pPr>
            <a:fld id="{A9239206-19DB-4E51-AD2C-17AC71EA2094}" type="slidenum">
              <a:rPr lang="en-US"/>
              <a:pPr>
                <a:defRPr/>
              </a:pPr>
              <a:t>‹#›</a:t>
            </a:fld>
            <a:endParaRPr lang="en-US"/>
          </a:p>
        </p:txBody>
      </p:sp>
    </p:spTree>
    <p:extLst>
      <p:ext uri="{BB962C8B-B14F-4D97-AF65-F5344CB8AC3E}">
        <p14:creationId xmlns:p14="http://schemas.microsoft.com/office/powerpoint/2010/main" val="665513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2706624" y="2446991"/>
            <a:ext cx="5715000" cy="3531198"/>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64592" y="3031490"/>
            <a:ext cx="1524000" cy="2362200"/>
          </a:xfrm>
        </p:spPr>
        <p:txBody>
          <a:bodyPr/>
          <a:lstStyle>
            <a:lvl1pPr marL="0" indent="0">
              <a:lnSpc>
                <a:spcPct val="150000"/>
              </a:lnSpc>
              <a:buNone/>
              <a:defRPr sz="1400" b="1">
                <a:solidFill>
                  <a:srgbClr val="000000">
                    <a:alpha val="50196"/>
                  </a:srgb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28D3965-AAFF-4481-8B76-BF603165E251}" type="datetimeFigureOut">
              <a:rPr lang="en-US"/>
              <a:pPr>
                <a:defRPr/>
              </a:pPr>
              <a:t>3/29/2012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91CC1AE-F8C9-4241-9EB6-8DFE5CE7F44A}" type="slidenum">
              <a:rPr lang="en-US"/>
              <a:pPr>
                <a:defRPr/>
              </a:pPr>
              <a:t>‹#›</a:t>
            </a:fld>
            <a:endParaRPr lang="en-US"/>
          </a:p>
        </p:txBody>
      </p:sp>
    </p:spTree>
    <p:extLst>
      <p:ext uri="{BB962C8B-B14F-4D97-AF65-F5344CB8AC3E}">
        <p14:creationId xmlns:p14="http://schemas.microsoft.com/office/powerpoint/2010/main" val="3304266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706624" y="2450592"/>
            <a:ext cx="5715000" cy="3529584"/>
          </a:xfr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164592" y="3031489"/>
            <a:ext cx="1527048" cy="2359152"/>
          </a:xfrm>
        </p:spPr>
        <p:txBody>
          <a:bodyPr rtlCol="0">
            <a:normAutofit/>
          </a:bodyPr>
          <a:lstStyle>
            <a:lvl1pPr marL="0" indent="0">
              <a:lnSpc>
                <a:spcPct val="150000"/>
              </a:lnSpc>
              <a:buNone/>
              <a:defRPr sz="1400" b="1" kern="1200">
                <a:solidFill>
                  <a:srgbClr val="000000">
                    <a:alpha val="50196"/>
                  </a:srgb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B1D9A6A-16F7-4843-8186-EB9AFEBBCB6B}" type="datetimeFigureOut">
              <a:rPr lang="en-US"/>
              <a:pPr>
                <a:defRPr/>
              </a:pPr>
              <a:t>3/29/2012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330382-DD6E-49A6-815A-68092CE00D9E}" type="slidenum">
              <a:rPr lang="en-US"/>
              <a:pPr>
                <a:defRPr/>
              </a:pPr>
              <a:t>‹#›</a:t>
            </a:fld>
            <a:endParaRPr lang="en-US"/>
          </a:p>
        </p:txBody>
      </p:sp>
    </p:spTree>
    <p:extLst>
      <p:ext uri="{BB962C8B-B14F-4D97-AF65-F5344CB8AC3E}">
        <p14:creationId xmlns:p14="http://schemas.microsoft.com/office/powerpoint/2010/main" val="872125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1"/>
          <p:cNvGrpSpPr>
            <a:grpSpLocks/>
          </p:cNvGrpSpPr>
          <p:nvPr/>
        </p:nvGrpSpPr>
        <p:grpSpPr bwMode="auto">
          <a:xfrm>
            <a:off x="0" y="0"/>
            <a:ext cx="9144000" cy="6858000"/>
            <a:chOff x="0" y="0"/>
            <a:chExt cx="9144000" cy="6858000"/>
          </a:xfrm>
        </p:grpSpPr>
        <p:sp>
          <p:nvSpPr>
            <p:cNvPr id="7"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1027" name="Text Placeholder 2"/>
          <p:cNvSpPr>
            <a:spLocks noGrp="1"/>
          </p:cNvSpPr>
          <p:nvPr>
            <p:ph type="body" idx="1"/>
          </p:nvPr>
        </p:nvSpPr>
        <p:spPr bwMode="auto">
          <a:xfrm>
            <a:off x="2438400" y="2286000"/>
            <a:ext cx="62484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Title Placeholder 1"/>
          <p:cNvSpPr>
            <a:spLocks noGrp="1"/>
          </p:cNvSpPr>
          <p:nvPr>
            <p:ph type="title"/>
          </p:nvPr>
        </p:nvSpPr>
        <p:spPr>
          <a:xfrm>
            <a:off x="2438400" y="228600"/>
            <a:ext cx="62484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4" name="Date Placeholder 3"/>
          <p:cNvSpPr>
            <a:spLocks noGrp="1"/>
          </p:cNvSpPr>
          <p:nvPr>
            <p:ph type="dt" sz="half" idx="2"/>
          </p:nvPr>
        </p:nvSpPr>
        <p:spPr>
          <a:xfrm>
            <a:off x="6553200" y="6351588"/>
            <a:ext cx="2133600" cy="365125"/>
          </a:xfrm>
          <a:prstGeom prst="rect">
            <a:avLst/>
          </a:prstGeom>
        </p:spPr>
        <p:txBody>
          <a:bodyPr vert="horz" lIns="91440" tIns="45720" rIns="91440" bIns="45720" rtlCol="0" anchor="ctr"/>
          <a:lstStyle>
            <a:lvl1pPr algn="r" fontAlgn="auto">
              <a:spcBef>
                <a:spcPts val="0"/>
              </a:spcBef>
              <a:spcAft>
                <a:spcPts val="0"/>
              </a:spcAft>
              <a:defRPr sz="900" cap="small" baseline="0">
                <a:solidFill>
                  <a:schemeClr val="tx1"/>
                </a:solidFill>
                <a:latin typeface="+mj-lt"/>
              </a:defRPr>
            </a:lvl1pPr>
          </a:lstStyle>
          <a:p>
            <a:pPr>
              <a:defRPr/>
            </a:pPr>
            <a:fld id="{88E80113-1393-4D6B-9D79-AB0381E596E5}" type="datetimeFigureOut">
              <a:rPr lang="en-US"/>
              <a:pPr>
                <a:defRPr/>
              </a:pPr>
              <a:t>3/29/2012</a:t>
            </a:fld>
            <a:endParaRPr lang="en-US"/>
          </a:p>
        </p:txBody>
      </p:sp>
      <p:sp>
        <p:nvSpPr>
          <p:cNvPr id="5" name="Footer Placeholder 4"/>
          <p:cNvSpPr>
            <a:spLocks noGrp="1"/>
          </p:cNvSpPr>
          <p:nvPr>
            <p:ph type="ftr" sz="quarter" idx="3"/>
          </p:nvPr>
        </p:nvSpPr>
        <p:spPr>
          <a:xfrm>
            <a:off x="2438400" y="6356350"/>
            <a:ext cx="2895600" cy="365125"/>
          </a:xfrm>
          <a:prstGeom prst="rect">
            <a:avLst/>
          </a:prstGeom>
        </p:spPr>
        <p:txBody>
          <a:bodyPr vert="horz" lIns="91440" tIns="45720" rIns="91440" bIns="45720" rtlCol="0" anchor="ctr"/>
          <a:lstStyle>
            <a:lvl1pPr algn="l" fontAlgn="auto">
              <a:spcBef>
                <a:spcPts val="0"/>
              </a:spcBef>
              <a:spcAft>
                <a:spcPts val="0"/>
              </a:spcAft>
              <a:defRPr sz="900" cap="small" baseline="0">
                <a:solidFill>
                  <a:schemeClr val="tx1"/>
                </a:solidFill>
                <a:latin typeface="+mj-lt"/>
              </a:defRPr>
            </a:lvl1pPr>
          </a:lstStyle>
          <a:p>
            <a:pPr>
              <a:defRPr/>
            </a:pPr>
            <a:endParaRPr lang="en-US"/>
          </a:p>
        </p:txBody>
      </p:sp>
      <p:sp>
        <p:nvSpPr>
          <p:cNvPr id="6" name="Slide Number Placeholder 5"/>
          <p:cNvSpPr>
            <a:spLocks noGrp="1"/>
          </p:cNvSpPr>
          <p:nvPr>
            <p:ph type="sldNum" sz="quarter" idx="4"/>
          </p:nvPr>
        </p:nvSpPr>
        <p:spPr>
          <a:xfrm>
            <a:off x="533400" y="533400"/>
            <a:ext cx="762000" cy="609600"/>
          </a:xfrm>
          <a:prstGeom prst="rect">
            <a:avLst/>
          </a:prstGeom>
        </p:spPr>
        <p:txBody>
          <a:bodyPr vert="horz" lIns="91440" tIns="45720" rIns="91440" bIns="45720" rtlCol="0" anchor="ctr"/>
          <a:lstStyle>
            <a:lvl1pPr algn="ctr" fontAlgn="auto">
              <a:spcBef>
                <a:spcPts val="0"/>
              </a:spcBef>
              <a:spcAft>
                <a:spcPts val="0"/>
              </a:spcAft>
              <a:defRPr sz="1600" cap="small" baseline="0">
                <a:solidFill>
                  <a:schemeClr val="tx1"/>
                </a:solidFill>
                <a:latin typeface="+mj-lt"/>
              </a:defRPr>
            </a:lvl1pPr>
          </a:lstStyle>
          <a:p>
            <a:pPr>
              <a:defRPr/>
            </a:pPr>
            <a:fld id="{07936685-BC7B-4588-BF1A-21844DFD33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5" r:id="rId1"/>
    <p:sldLayoutId id="2147483749" r:id="rId2"/>
    <p:sldLayoutId id="2147483756" r:id="rId3"/>
    <p:sldLayoutId id="2147483750" r:id="rId4"/>
    <p:sldLayoutId id="2147483751" r:id="rId5"/>
    <p:sldLayoutId id="2147483757" r:id="rId6"/>
    <p:sldLayoutId id="2147483758" r:id="rId7"/>
    <p:sldLayoutId id="2147483752" r:id="rId8"/>
    <p:sldLayoutId id="2147483753" r:id="rId9"/>
    <p:sldLayoutId id="2147483754" r:id="rId10"/>
    <p:sldLayoutId id="2147483759" r:id="rId11"/>
  </p:sldLayoutIdLst>
  <p:txStyles>
    <p:titleStyle>
      <a:lvl1pPr algn="r" rtl="0" eaLnBrk="0" fontAlgn="base" hangingPunct="0">
        <a:spcBef>
          <a:spcPct val="0"/>
        </a:spcBef>
        <a:spcAft>
          <a:spcPct val="0"/>
        </a:spcAft>
        <a:defRPr sz="4400" kern="1200" cap="small" spc="200">
          <a:solidFill>
            <a:schemeClr val="tx1"/>
          </a:solidFill>
          <a:latin typeface="+mj-lt"/>
          <a:ea typeface="+mj-ea"/>
          <a:cs typeface="+mj-cs"/>
        </a:defRPr>
      </a:lvl1pPr>
      <a:lvl2pPr algn="r" rtl="0" eaLnBrk="0" fontAlgn="base" hangingPunct="0">
        <a:spcBef>
          <a:spcPct val="0"/>
        </a:spcBef>
        <a:spcAft>
          <a:spcPct val="0"/>
        </a:spcAft>
        <a:defRPr sz="4400">
          <a:solidFill>
            <a:schemeClr val="tx1"/>
          </a:solidFill>
          <a:latin typeface="Arial" charset="0"/>
        </a:defRPr>
      </a:lvl2pPr>
      <a:lvl3pPr algn="r" rtl="0" eaLnBrk="0" fontAlgn="base" hangingPunct="0">
        <a:spcBef>
          <a:spcPct val="0"/>
        </a:spcBef>
        <a:spcAft>
          <a:spcPct val="0"/>
        </a:spcAft>
        <a:defRPr sz="4400">
          <a:solidFill>
            <a:schemeClr val="tx1"/>
          </a:solidFill>
          <a:latin typeface="Arial" charset="0"/>
        </a:defRPr>
      </a:lvl3pPr>
      <a:lvl4pPr algn="r" rtl="0" eaLnBrk="0" fontAlgn="base" hangingPunct="0">
        <a:spcBef>
          <a:spcPct val="0"/>
        </a:spcBef>
        <a:spcAft>
          <a:spcPct val="0"/>
        </a:spcAft>
        <a:defRPr sz="4400">
          <a:solidFill>
            <a:schemeClr val="tx1"/>
          </a:solidFill>
          <a:latin typeface="Arial" charset="0"/>
        </a:defRPr>
      </a:lvl4pPr>
      <a:lvl5pPr algn="r" rtl="0" eaLnBrk="0" fontAlgn="base" hangingPunct="0">
        <a:spcBef>
          <a:spcPct val="0"/>
        </a:spcBef>
        <a:spcAft>
          <a:spcPct val="0"/>
        </a:spcAft>
        <a:defRPr sz="4400">
          <a:solidFill>
            <a:schemeClr val="tx1"/>
          </a:solidFill>
          <a:latin typeface="Arial" charset="0"/>
        </a:defRPr>
      </a:lvl5pPr>
      <a:lvl6pPr marL="457200" algn="r" rtl="0" fontAlgn="base">
        <a:spcBef>
          <a:spcPct val="0"/>
        </a:spcBef>
        <a:spcAft>
          <a:spcPct val="0"/>
        </a:spcAft>
        <a:defRPr sz="4400">
          <a:solidFill>
            <a:schemeClr val="tx1"/>
          </a:solidFill>
          <a:latin typeface="Arial" charset="0"/>
        </a:defRPr>
      </a:lvl6pPr>
      <a:lvl7pPr marL="914400" algn="r" rtl="0" fontAlgn="base">
        <a:spcBef>
          <a:spcPct val="0"/>
        </a:spcBef>
        <a:spcAft>
          <a:spcPct val="0"/>
        </a:spcAft>
        <a:defRPr sz="4400">
          <a:solidFill>
            <a:schemeClr val="tx1"/>
          </a:solidFill>
          <a:latin typeface="Arial" charset="0"/>
        </a:defRPr>
      </a:lvl7pPr>
      <a:lvl8pPr marL="1371600" algn="r" rtl="0" fontAlgn="base">
        <a:spcBef>
          <a:spcPct val="0"/>
        </a:spcBef>
        <a:spcAft>
          <a:spcPct val="0"/>
        </a:spcAft>
        <a:defRPr sz="4400">
          <a:solidFill>
            <a:schemeClr val="tx1"/>
          </a:solidFill>
          <a:latin typeface="Arial" charset="0"/>
        </a:defRPr>
      </a:lvl8pPr>
      <a:lvl9pPr marL="1828800" algn="r" rtl="0" fontAlgn="base">
        <a:spcBef>
          <a:spcPct val="0"/>
        </a:spcBef>
        <a:spcAft>
          <a:spcPct val="0"/>
        </a:spcAft>
        <a:defRPr sz="4400">
          <a:solidFill>
            <a:schemeClr val="tx1"/>
          </a:solidFill>
          <a:latin typeface="Arial" charset="0"/>
        </a:defRPr>
      </a:lvl9pPr>
    </p:titleStyle>
    <p:bodyStyle>
      <a:lvl1pPr marL="457200" indent="-457200" algn="l" rtl="0" eaLnBrk="0" fontAlgn="base" hangingPunct="0">
        <a:spcBef>
          <a:spcPts val="1800"/>
        </a:spcBef>
        <a:spcAft>
          <a:spcPct val="0"/>
        </a:spcAft>
        <a:buClr>
          <a:schemeClr val="accent1"/>
        </a:buClr>
        <a:buSzPct val="80000"/>
        <a:buFont typeface="Wingdings" pitchFamily="2" charset="2"/>
        <a:buChar char=""/>
        <a:defRPr sz="2200" kern="1200">
          <a:solidFill>
            <a:schemeClr val="tx1"/>
          </a:solidFill>
          <a:latin typeface="+mn-lt"/>
          <a:ea typeface="+mn-ea"/>
          <a:cs typeface="+mn-cs"/>
        </a:defRPr>
      </a:lvl1pPr>
      <a:lvl2pPr marL="914400" indent="-457200" algn="l" rtl="0" eaLnBrk="0" fontAlgn="base" hangingPunct="0">
        <a:spcBef>
          <a:spcPts val="1800"/>
        </a:spcBef>
        <a:spcAft>
          <a:spcPct val="0"/>
        </a:spcAft>
        <a:buClr>
          <a:schemeClr val="accent2"/>
        </a:buClr>
        <a:buSzPct val="80000"/>
        <a:buFont typeface="Wingdings" pitchFamily="2" charset="2"/>
        <a:buChar char=""/>
        <a:defRPr sz="2000" kern="1200">
          <a:solidFill>
            <a:schemeClr val="tx1"/>
          </a:solidFill>
          <a:latin typeface="+mn-lt"/>
          <a:ea typeface="+mn-ea"/>
          <a:cs typeface="+mn-cs"/>
        </a:defRPr>
      </a:lvl2pPr>
      <a:lvl3pPr marL="1371600" indent="-457200" algn="l" rtl="0" eaLnBrk="0" fontAlgn="base" hangingPunct="0">
        <a:spcBef>
          <a:spcPts val="1200"/>
        </a:spcBef>
        <a:spcAft>
          <a:spcPct val="0"/>
        </a:spcAft>
        <a:buClr>
          <a:srgbClr val="A28E6A"/>
        </a:buClr>
        <a:buSzPct val="80000"/>
        <a:buFont typeface="Wingdings" pitchFamily="2" charset="2"/>
        <a:buChar char=""/>
        <a:defRPr kern="1200">
          <a:solidFill>
            <a:schemeClr val="tx1"/>
          </a:solidFill>
          <a:latin typeface="+mn-lt"/>
          <a:ea typeface="+mn-ea"/>
          <a:cs typeface="+mn-cs"/>
        </a:defRPr>
      </a:lvl3pPr>
      <a:lvl4pPr marL="1828800" indent="-457200" algn="l" rtl="0" eaLnBrk="0" fontAlgn="base" hangingPunct="0">
        <a:spcBef>
          <a:spcPts val="1200"/>
        </a:spcBef>
        <a:spcAft>
          <a:spcPct val="0"/>
        </a:spcAft>
        <a:buClr>
          <a:srgbClr val="956251"/>
        </a:buClr>
        <a:buSzPct val="80000"/>
        <a:buFont typeface="Wingdings" pitchFamily="2" charset="2"/>
        <a:buChar char=""/>
        <a:defRPr sz="1600" kern="1200">
          <a:solidFill>
            <a:schemeClr val="tx1"/>
          </a:solidFill>
          <a:latin typeface="+mn-lt"/>
          <a:ea typeface="+mn-ea"/>
          <a:cs typeface="+mn-cs"/>
        </a:defRPr>
      </a:lvl4pPr>
      <a:lvl5pPr marL="2286000" indent="-457200" algn="l" rtl="0" eaLnBrk="0" fontAlgn="base" hangingPunct="0">
        <a:spcBef>
          <a:spcPts val="1200"/>
        </a:spcBef>
        <a:spcAft>
          <a:spcPct val="0"/>
        </a:spcAft>
        <a:buClr>
          <a:srgbClr val="918485"/>
        </a:buClr>
        <a:buSzPct val="80000"/>
        <a:buFont typeface="Wingdings" pitchFamily="2" charset="2"/>
        <a:buChar char=""/>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lymphomation.org/about-details.htm"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5000" y="4800600"/>
            <a:ext cx="6570722" cy="1524000"/>
          </a:xfrm>
          <a:ln>
            <a:miter lim="800000"/>
            <a:headEnd/>
            <a:tailEnd/>
          </a:ln>
        </p:spPr>
        <p:txBody>
          <a:bodyPr rtlCol="0"/>
          <a:lstStyle/>
          <a:p>
            <a:pPr eaLnBrk="1" fontAlgn="auto" hangingPunct="1">
              <a:spcAft>
                <a:spcPts val="0"/>
              </a:spcAft>
              <a:defRPr/>
            </a:pPr>
            <a:r>
              <a:rPr lang="en-US" sz="3200" dirty="0" smtClean="0">
                <a:solidFill>
                  <a:schemeClr val="tx1">
                    <a:lumMod val="95000"/>
                    <a:lumOff val="5000"/>
                  </a:schemeClr>
                </a:solidFill>
              </a:rPr>
              <a:t>Kentucky Cancer Registry</a:t>
            </a:r>
          </a:p>
          <a:p>
            <a:pPr eaLnBrk="1" fontAlgn="auto" hangingPunct="1">
              <a:spcAft>
                <a:spcPts val="0"/>
              </a:spcAft>
              <a:defRPr/>
            </a:pPr>
            <a:r>
              <a:rPr lang="en-US" sz="3200" dirty="0" smtClean="0">
                <a:solidFill>
                  <a:schemeClr val="tx1">
                    <a:lumMod val="95000"/>
                    <a:lumOff val="5000"/>
                  </a:schemeClr>
                </a:solidFill>
              </a:rPr>
              <a:t>Abstractor’s Training, March, 2012</a:t>
            </a:r>
            <a:endParaRPr lang="en-US" sz="3200" dirty="0">
              <a:solidFill>
                <a:schemeClr val="tx1">
                  <a:lumMod val="95000"/>
                  <a:lumOff val="5000"/>
                </a:schemeClr>
              </a:solidFill>
            </a:endParaRPr>
          </a:p>
        </p:txBody>
      </p:sp>
      <p:sp>
        <p:nvSpPr>
          <p:cNvPr id="2" name="Title 1"/>
          <p:cNvSpPr>
            <a:spLocks noGrp="1"/>
          </p:cNvSpPr>
          <p:nvPr>
            <p:ph type="ctrTitle"/>
          </p:nvPr>
        </p:nvSpPr>
        <p:spPr>
          <a:xfrm>
            <a:off x="1905000" y="685800"/>
            <a:ext cx="6553200" cy="2057400"/>
          </a:xfrm>
        </p:spPr>
        <p:txBody>
          <a:bodyPr/>
          <a:lstStyle/>
          <a:p>
            <a:pPr eaLnBrk="1" fontAlgn="auto" hangingPunct="1">
              <a:spcAft>
                <a:spcPts val="0"/>
              </a:spcAft>
              <a:defRPr/>
            </a:pPr>
            <a:r>
              <a:rPr lang="en-US" sz="4400" dirty="0" smtClean="0"/>
              <a:t>Hematopoietic and Lymphoid Neoplasm Coding  </a:t>
            </a:r>
            <a:r>
              <a:rPr lang="en-US" sz="2800" dirty="0" smtClean="0"/>
              <a:t>(per 2010 rules)</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t>Myeloid Line –</a:t>
            </a:r>
            <a:br>
              <a:rPr lang="en-US" b="1" dirty="0" smtClean="0"/>
            </a:br>
            <a:r>
              <a:rPr lang="en-US" b="1" dirty="0" smtClean="0"/>
              <a:t>Tables 1-4</a:t>
            </a:r>
            <a:endParaRPr lang="en-US" dirty="0"/>
          </a:p>
        </p:txBody>
      </p:sp>
      <p:sp>
        <p:nvSpPr>
          <p:cNvPr id="3" name="Content Placeholder 2"/>
          <p:cNvSpPr>
            <a:spLocks noGrp="1"/>
          </p:cNvSpPr>
          <p:nvPr>
            <p:ph idx="1"/>
          </p:nvPr>
        </p:nvSpPr>
        <p:spPr>
          <a:xfrm>
            <a:off x="2438400" y="1905000"/>
            <a:ext cx="6248400" cy="4572000"/>
          </a:xfrm>
        </p:spPr>
        <p:txBody>
          <a:bodyPr rtlCol="0">
            <a:normAutofit/>
          </a:bodyPr>
          <a:lstStyle/>
          <a:p>
            <a:pPr eaLnBrk="1" fontAlgn="auto" hangingPunct="1">
              <a:spcAft>
                <a:spcPts val="0"/>
              </a:spcAft>
              <a:buFont typeface="Wingdings" pitchFamily="2" charset="2"/>
              <a:buNone/>
              <a:defRPr/>
            </a:pPr>
            <a:endParaRPr lang="en-US" dirty="0" smtClean="0"/>
          </a:p>
          <a:p>
            <a:pPr eaLnBrk="1" fontAlgn="auto" hangingPunct="1">
              <a:spcAft>
                <a:spcPts val="0"/>
              </a:spcAft>
              <a:defRPr/>
            </a:pPr>
            <a:r>
              <a:rPr lang="en-US" dirty="0" err="1" smtClean="0"/>
              <a:t>Myeloproliferative</a:t>
            </a:r>
            <a:r>
              <a:rPr lang="en-US" dirty="0" smtClean="0"/>
              <a:t> </a:t>
            </a:r>
            <a:r>
              <a:rPr lang="en-US" dirty="0" err="1" smtClean="0"/>
              <a:t>Neoplasms</a:t>
            </a:r>
            <a:endParaRPr lang="en-US" dirty="0" smtClean="0"/>
          </a:p>
          <a:p>
            <a:pPr eaLnBrk="1" fontAlgn="auto" hangingPunct="1">
              <a:spcAft>
                <a:spcPts val="0"/>
              </a:spcAft>
              <a:defRPr/>
            </a:pPr>
            <a:r>
              <a:rPr lang="en-US" dirty="0" smtClean="0"/>
              <a:t>Myeloid and Lymphoid </a:t>
            </a:r>
            <a:r>
              <a:rPr lang="en-US" dirty="0" err="1" smtClean="0"/>
              <a:t>Neoplasms</a:t>
            </a:r>
            <a:r>
              <a:rPr lang="en-US" dirty="0" smtClean="0"/>
              <a:t> with </a:t>
            </a:r>
            <a:r>
              <a:rPr lang="en-US" dirty="0" err="1" smtClean="0"/>
              <a:t>Eosinophilia</a:t>
            </a:r>
            <a:r>
              <a:rPr lang="en-US" dirty="0" smtClean="0"/>
              <a:t> and Abnormalities of PDGFRA, PDGFRB or FGFR1</a:t>
            </a:r>
          </a:p>
          <a:p>
            <a:pPr eaLnBrk="1" fontAlgn="auto" hangingPunct="1">
              <a:spcAft>
                <a:spcPts val="0"/>
              </a:spcAft>
              <a:defRPr/>
            </a:pPr>
            <a:r>
              <a:rPr lang="en-US" dirty="0" err="1" smtClean="0"/>
              <a:t>Myelodysplastic</a:t>
            </a:r>
            <a:r>
              <a:rPr lang="en-US" dirty="0" smtClean="0"/>
              <a:t>/</a:t>
            </a:r>
            <a:r>
              <a:rPr lang="en-US" dirty="0" err="1" smtClean="0"/>
              <a:t>Myeloproliferative</a:t>
            </a:r>
            <a:r>
              <a:rPr lang="en-US" dirty="0" smtClean="0"/>
              <a:t> </a:t>
            </a:r>
            <a:r>
              <a:rPr lang="en-US" dirty="0" err="1" smtClean="0"/>
              <a:t>Neoplasms</a:t>
            </a:r>
            <a:endParaRPr lang="en-US" dirty="0" smtClean="0"/>
          </a:p>
          <a:p>
            <a:pPr eaLnBrk="1" fontAlgn="auto" hangingPunct="1">
              <a:spcAft>
                <a:spcPts val="0"/>
              </a:spcAft>
              <a:defRPr/>
            </a:pPr>
            <a:r>
              <a:rPr lang="en-US" dirty="0" err="1" smtClean="0"/>
              <a:t>Myelodysplastic</a:t>
            </a:r>
            <a:r>
              <a:rPr lang="en-US" dirty="0" smtClean="0"/>
              <a:t> Syndromes</a:t>
            </a:r>
          </a:p>
          <a:p>
            <a:pPr marL="0" indent="0" eaLnBrk="1" fontAlgn="auto" hangingPunct="1">
              <a:spcAft>
                <a:spcPts val="0"/>
              </a:spcAft>
              <a:buNone/>
              <a:defRPr/>
            </a:pPr>
            <a:endParaRPr lang="en-US" dirty="0" smtClean="0"/>
          </a:p>
          <a:p>
            <a:pPr eaLnBrk="1" fontAlgn="auto" hangingPunct="1">
              <a:spcAft>
                <a:spcPts val="0"/>
              </a:spcAft>
              <a:defRPr/>
            </a:pPr>
            <a:endParaRPr lang="en-US" dirty="0" smtClean="0"/>
          </a:p>
          <a:p>
            <a:pPr eaLnBrk="1" fontAlgn="auto" hangingPunct="1">
              <a:spcAft>
                <a:spcPts val="0"/>
              </a:spcAft>
              <a:buFont typeface="Wingdings" pitchFamily="2" charset="2"/>
              <a:buNone/>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3" cstate="print"/>
          <a:srcRect/>
          <a:stretch>
            <a:fillRect/>
          </a:stretch>
        </p:blipFill>
        <p:spPr bwMode="auto">
          <a:xfrm>
            <a:off x="-1066800" y="-914400"/>
            <a:ext cx="11010900" cy="7981950"/>
          </a:xfrm>
          <a:prstGeom prst="rect">
            <a:avLst/>
          </a:prstGeom>
          <a:noFill/>
          <a:ln w="9525">
            <a:noFill/>
            <a:miter lim="800000"/>
            <a:headEnd/>
            <a:tailEnd/>
          </a:ln>
        </p:spPr>
      </p:pic>
      <p:sp>
        <p:nvSpPr>
          <p:cNvPr id="3" name="Title 2"/>
          <p:cNvSpPr>
            <a:spLocks noGrp="1"/>
          </p:cNvSpPr>
          <p:nvPr>
            <p:ph type="ctrTitle"/>
          </p:nvPr>
        </p:nvSpPr>
        <p:spPr/>
        <p:txBody>
          <a:bodyPr/>
          <a:lstStyle/>
          <a:p>
            <a:pPr>
              <a:defRPr/>
            </a:pPr>
            <a:endParaRPr lang="en-US" dirty="0"/>
          </a:p>
        </p:txBody>
      </p:sp>
      <p:sp>
        <p:nvSpPr>
          <p:cNvPr id="4" name="Subtitle 3"/>
          <p:cNvSpPr>
            <a:spLocks noGrp="1"/>
          </p:cNvSpPr>
          <p:nvPr>
            <p:ph type="subTitle" idx="1"/>
          </p:nvPr>
        </p:nvSpPr>
        <p:spPr>
          <a:xfrm>
            <a:off x="1524000" y="5562600"/>
            <a:ext cx="6570722" cy="685800"/>
          </a:xfrm>
        </p:spPr>
        <p:txBody>
          <a:bodyPr>
            <a:normAutofit fontScale="92500" lnSpcReduction="20000"/>
          </a:bodyPr>
          <a:lstStyle/>
          <a:p>
            <a:pPr>
              <a:defRPr/>
            </a:pPr>
            <a:r>
              <a:rPr lang="en-US" sz="1600" b="1" dirty="0" smtClean="0">
                <a:solidFill>
                  <a:srgbClr val="92D050"/>
                </a:solidFill>
              </a:rPr>
              <a:t>from presentation by </a:t>
            </a:r>
            <a:r>
              <a:rPr lang="en-US" sz="1600" b="1" dirty="0" err="1" smtClean="0">
                <a:solidFill>
                  <a:srgbClr val="92D050"/>
                </a:solidFill>
              </a:rPr>
              <a:t>Graca</a:t>
            </a:r>
            <a:r>
              <a:rPr lang="en-US" sz="1600" b="1" dirty="0" smtClean="0">
                <a:solidFill>
                  <a:srgbClr val="92D050"/>
                </a:solidFill>
              </a:rPr>
              <a:t> M. </a:t>
            </a:r>
            <a:r>
              <a:rPr lang="en-US" sz="1600" b="1" dirty="0" err="1" smtClean="0">
                <a:solidFill>
                  <a:srgbClr val="92D050"/>
                </a:solidFill>
              </a:rPr>
              <a:t>Dores</a:t>
            </a:r>
            <a:r>
              <a:rPr lang="en-US" sz="1600" b="1" dirty="0" smtClean="0">
                <a:solidFill>
                  <a:srgbClr val="92D050"/>
                </a:solidFill>
              </a:rPr>
              <a:t>, MD, MPH, Classification, Characteristics, and Behavior of Myeloid </a:t>
            </a:r>
            <a:r>
              <a:rPr lang="en-US" sz="1600" b="1" dirty="0" err="1" smtClean="0">
                <a:solidFill>
                  <a:srgbClr val="92D050"/>
                </a:solidFill>
              </a:rPr>
              <a:t>Neoplasms</a:t>
            </a:r>
            <a:r>
              <a:rPr lang="en-US" sz="1600" b="1" dirty="0" smtClean="0">
                <a:solidFill>
                  <a:srgbClr val="92D050"/>
                </a:solidFill>
              </a:rPr>
              <a:t>, given at the SEER Advanced Topics Workshop on April 19, 2010.</a:t>
            </a:r>
            <a:endParaRPr lang="en-US" sz="1600" dirty="0"/>
          </a:p>
        </p:txBody>
      </p:sp>
    </p:spTree>
    <p:extLst>
      <p:ext uri="{BB962C8B-B14F-4D97-AF65-F5344CB8AC3E}">
        <p14:creationId xmlns:p14="http://schemas.microsoft.com/office/powerpoint/2010/main" val="2171248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914400" y="-1143000"/>
            <a:ext cx="11010900" cy="7600950"/>
          </a:xfrm>
          <a:prstGeom prst="rect">
            <a:avLst/>
          </a:prstGeom>
          <a:noFill/>
          <a:ln w="9525">
            <a:noFill/>
            <a:miter lim="800000"/>
            <a:headEnd/>
            <a:tailEnd/>
          </a:ln>
        </p:spPr>
      </p:pic>
      <p:sp>
        <p:nvSpPr>
          <p:cNvPr id="3" name="Title 2"/>
          <p:cNvSpPr>
            <a:spLocks noGrp="1"/>
          </p:cNvSpPr>
          <p:nvPr>
            <p:ph type="ctrTitle"/>
          </p:nvPr>
        </p:nvSpPr>
        <p:spPr/>
        <p:txBody>
          <a:bodyPr/>
          <a:lstStyle/>
          <a:p>
            <a:pPr>
              <a:defRPr/>
            </a:pPr>
            <a:endParaRPr lang="en-US" dirty="0"/>
          </a:p>
        </p:txBody>
      </p:sp>
      <p:sp>
        <p:nvSpPr>
          <p:cNvPr id="4" name="Subtitle 3"/>
          <p:cNvSpPr>
            <a:spLocks noGrp="1"/>
          </p:cNvSpPr>
          <p:nvPr>
            <p:ph type="subTitle" idx="1"/>
          </p:nvPr>
        </p:nvSpPr>
        <p:spPr>
          <a:xfrm>
            <a:off x="1524000" y="5257800"/>
            <a:ext cx="6570722" cy="838200"/>
          </a:xfrm>
        </p:spPr>
        <p:txBody>
          <a:bodyPr/>
          <a:lstStyle/>
          <a:p>
            <a:pPr>
              <a:defRPr/>
            </a:pPr>
            <a:r>
              <a:rPr lang="en-US" sz="1600" b="1" dirty="0" smtClean="0">
                <a:solidFill>
                  <a:srgbClr val="92D050"/>
                </a:solidFill>
              </a:rPr>
              <a:t>from presentation by </a:t>
            </a:r>
            <a:r>
              <a:rPr lang="en-US" sz="1600" b="1" dirty="0" err="1" smtClean="0">
                <a:solidFill>
                  <a:srgbClr val="92D050"/>
                </a:solidFill>
              </a:rPr>
              <a:t>Graca</a:t>
            </a:r>
            <a:r>
              <a:rPr lang="en-US" sz="1600" b="1" dirty="0" smtClean="0">
                <a:solidFill>
                  <a:srgbClr val="92D050"/>
                </a:solidFill>
              </a:rPr>
              <a:t> M. </a:t>
            </a:r>
            <a:r>
              <a:rPr lang="en-US" sz="1600" b="1" dirty="0" err="1" smtClean="0">
                <a:solidFill>
                  <a:srgbClr val="92D050"/>
                </a:solidFill>
              </a:rPr>
              <a:t>Dores</a:t>
            </a:r>
            <a:r>
              <a:rPr lang="en-US" sz="1600" b="1" dirty="0" smtClean="0">
                <a:solidFill>
                  <a:srgbClr val="92D050"/>
                </a:solidFill>
              </a:rPr>
              <a:t>, MD, MPH, Classification, Characteristics, and Behavior of Myeloid </a:t>
            </a:r>
            <a:r>
              <a:rPr lang="en-US" sz="1600" b="1" dirty="0" err="1" smtClean="0">
                <a:solidFill>
                  <a:srgbClr val="92D050"/>
                </a:solidFill>
              </a:rPr>
              <a:t>Neoplasms</a:t>
            </a:r>
            <a:r>
              <a:rPr lang="en-US" sz="1600" b="1" dirty="0" smtClean="0">
                <a:solidFill>
                  <a:srgbClr val="92D050"/>
                </a:solidFill>
              </a:rPr>
              <a:t>, given at the SEER Advanced Topics Workshop on April 19, 2010.</a:t>
            </a:r>
            <a:endParaRPr lang="en-US" sz="1600" dirty="0"/>
          </a:p>
        </p:txBody>
      </p:sp>
    </p:spTree>
    <p:extLst>
      <p:ext uri="{BB962C8B-B14F-4D97-AF65-F5344CB8AC3E}">
        <p14:creationId xmlns:p14="http://schemas.microsoft.com/office/powerpoint/2010/main" val="972053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3" cstate="print"/>
          <a:srcRect/>
          <a:stretch>
            <a:fillRect/>
          </a:stretch>
        </p:blipFill>
        <p:spPr bwMode="auto">
          <a:xfrm>
            <a:off x="-1371600" y="-1371600"/>
            <a:ext cx="11010900" cy="7981950"/>
          </a:xfrm>
          <a:prstGeom prst="rect">
            <a:avLst/>
          </a:prstGeom>
          <a:noFill/>
          <a:ln w="9525">
            <a:noFill/>
            <a:miter lim="800000"/>
            <a:headEnd/>
            <a:tailEnd/>
          </a:ln>
        </p:spPr>
      </p:pic>
      <p:sp>
        <p:nvSpPr>
          <p:cNvPr id="3" name="Title 2"/>
          <p:cNvSpPr>
            <a:spLocks noGrp="1"/>
          </p:cNvSpPr>
          <p:nvPr>
            <p:ph type="ctrTitle"/>
          </p:nvPr>
        </p:nvSpPr>
        <p:spPr>
          <a:xfrm>
            <a:off x="533400" y="5334000"/>
            <a:ext cx="6553200" cy="1524000"/>
          </a:xfrm>
        </p:spPr>
        <p:txBody>
          <a:bodyPr/>
          <a:lstStyle/>
          <a:p>
            <a:pPr>
              <a:defRPr/>
            </a:pPr>
            <a:r>
              <a:rPr lang="en-US" sz="1200" b="1" dirty="0" smtClean="0">
                <a:solidFill>
                  <a:srgbClr val="92D050"/>
                </a:solidFill>
              </a:rPr>
              <a:t>from presentation by </a:t>
            </a:r>
            <a:r>
              <a:rPr lang="en-US" sz="1200" b="1" dirty="0" err="1" smtClean="0">
                <a:solidFill>
                  <a:srgbClr val="92D050"/>
                </a:solidFill>
              </a:rPr>
              <a:t>Graca</a:t>
            </a:r>
            <a:r>
              <a:rPr lang="en-US" sz="1200" b="1" dirty="0" smtClean="0">
                <a:solidFill>
                  <a:srgbClr val="92D050"/>
                </a:solidFill>
              </a:rPr>
              <a:t> M. </a:t>
            </a:r>
            <a:r>
              <a:rPr lang="en-US" sz="1200" b="1" dirty="0" err="1" smtClean="0">
                <a:solidFill>
                  <a:srgbClr val="92D050"/>
                </a:solidFill>
              </a:rPr>
              <a:t>Dores</a:t>
            </a:r>
            <a:r>
              <a:rPr lang="en-US" sz="1200" b="1" dirty="0" smtClean="0">
                <a:solidFill>
                  <a:srgbClr val="92D050"/>
                </a:solidFill>
              </a:rPr>
              <a:t>, MD, MPH, Classification, Characteristics, and Behavior of Myeloid </a:t>
            </a:r>
            <a:r>
              <a:rPr lang="en-US" sz="1200" b="1" dirty="0" err="1" smtClean="0">
                <a:solidFill>
                  <a:srgbClr val="92D050"/>
                </a:solidFill>
              </a:rPr>
              <a:t>Neoplasms</a:t>
            </a:r>
            <a:r>
              <a:rPr lang="en-US" sz="1200" b="1" dirty="0" smtClean="0">
                <a:solidFill>
                  <a:srgbClr val="92D050"/>
                </a:solidFill>
              </a:rPr>
              <a:t>, given at the SEER Advanced Topics Workshop on April 19, 2010.</a:t>
            </a:r>
            <a:r>
              <a:rPr lang="en-US" sz="1600" dirty="0" smtClean="0"/>
              <a:t/>
            </a:r>
            <a:br>
              <a:rPr lang="en-US" sz="1600" dirty="0" smtClean="0"/>
            </a:br>
            <a:endParaRPr lang="en-US" sz="1600" dirty="0"/>
          </a:p>
        </p:txBody>
      </p:sp>
      <p:sp>
        <p:nvSpPr>
          <p:cNvPr id="4" name="Subtitle 3"/>
          <p:cNvSpPr>
            <a:spLocks noGrp="1"/>
          </p:cNvSpPr>
          <p:nvPr>
            <p:ph type="subTitle" idx="1"/>
          </p:nvPr>
        </p:nvSpPr>
        <p:spPr>
          <a:xfrm>
            <a:off x="1905000" y="5867400"/>
            <a:ext cx="6570663" cy="457200"/>
          </a:xfrm>
        </p:spPr>
        <p:txBody>
          <a:bodyPr/>
          <a:lstStyle/>
          <a:p>
            <a:pPr>
              <a:defRPr/>
            </a:pPr>
            <a:endParaRPr lang="en-US" dirty="0"/>
          </a:p>
        </p:txBody>
      </p:sp>
    </p:spTree>
    <p:extLst>
      <p:ext uri="{BB962C8B-B14F-4D97-AF65-F5344CB8AC3E}">
        <p14:creationId xmlns:p14="http://schemas.microsoft.com/office/powerpoint/2010/main" val="1240134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Myeloid Tables 5 and 6</a:t>
            </a:r>
            <a:endParaRPr lang="en-US" dirty="0"/>
          </a:p>
        </p:txBody>
      </p:sp>
      <p:sp>
        <p:nvSpPr>
          <p:cNvPr id="22531" name="Content Placeholder 2"/>
          <p:cNvSpPr>
            <a:spLocks noGrp="1"/>
          </p:cNvSpPr>
          <p:nvPr>
            <p:ph idx="1"/>
          </p:nvPr>
        </p:nvSpPr>
        <p:spPr/>
        <p:txBody>
          <a:bodyPr/>
          <a:lstStyle/>
          <a:p>
            <a:pPr eaLnBrk="1" hangingPunct="1"/>
            <a:r>
              <a:rPr lang="en-US" sz="2800" smtClean="0"/>
              <a:t>Acute Myeloid Leukemia and Related Precursor Neoplasms</a:t>
            </a:r>
          </a:p>
          <a:p>
            <a:pPr eaLnBrk="1" hangingPunct="1"/>
            <a:r>
              <a:rPr lang="en-US" sz="2800" smtClean="0"/>
              <a:t>Acute Leukemias of Ambiguous Lineage</a:t>
            </a:r>
          </a:p>
          <a:p>
            <a:pPr lvl="1" eaLnBrk="1" hangingPunct="1"/>
            <a:r>
              <a:rPr lang="en-US" smtClean="0"/>
              <a:t>Show no clear differentiation along a single lineage</a:t>
            </a:r>
          </a:p>
          <a:p>
            <a:pPr lvl="1" eaLnBrk="1" hangingPunct="1"/>
            <a:r>
              <a:rPr lang="en-US" smtClean="0"/>
              <a:t>Includes those with mixed phenotypes</a:t>
            </a:r>
          </a:p>
          <a:p>
            <a:pPr lvl="1" eaLnBrk="1" hangingPunct="1"/>
            <a:endParaRPr lang="en-US" smtClean="0"/>
          </a:p>
          <a:p>
            <a:pPr lvl="1" eaLnBrk="1" hangingPunct="1"/>
            <a:endParaRPr lang="en-US" smtClean="0"/>
          </a:p>
        </p:txBody>
      </p:sp>
    </p:spTree>
    <p:extLst>
      <p:ext uri="{BB962C8B-B14F-4D97-AF65-F5344CB8AC3E}">
        <p14:creationId xmlns:p14="http://schemas.microsoft.com/office/powerpoint/2010/main" val="3359377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705600" cy="1143000"/>
          </a:xfrm>
        </p:spPr>
        <p:txBody>
          <a:bodyPr>
            <a:normAutofit fontScale="90000"/>
          </a:bodyPr>
          <a:lstStyle/>
          <a:p>
            <a:pPr eaLnBrk="1" fontAlgn="auto" hangingPunct="1">
              <a:spcAft>
                <a:spcPts val="0"/>
              </a:spcAft>
              <a:defRPr/>
            </a:pPr>
            <a:r>
              <a:rPr lang="en-US" b="1" dirty="0" smtClean="0"/>
              <a:t>Lymphoid Line –6 Tables</a:t>
            </a:r>
            <a:endParaRPr lang="en-US" dirty="0"/>
          </a:p>
        </p:txBody>
      </p:sp>
      <p:sp>
        <p:nvSpPr>
          <p:cNvPr id="19459" name="Content Placeholder 2"/>
          <p:cNvSpPr>
            <a:spLocks noGrp="1"/>
          </p:cNvSpPr>
          <p:nvPr>
            <p:ph idx="1"/>
          </p:nvPr>
        </p:nvSpPr>
        <p:spPr>
          <a:xfrm>
            <a:off x="2438400" y="1905000"/>
            <a:ext cx="6248400" cy="4221163"/>
          </a:xfrm>
        </p:spPr>
        <p:txBody>
          <a:bodyPr/>
          <a:lstStyle/>
          <a:p>
            <a:pPr eaLnBrk="1" hangingPunct="1"/>
            <a:endParaRPr lang="en-US" smtClean="0"/>
          </a:p>
          <a:p>
            <a:pPr eaLnBrk="1" hangingPunct="1"/>
            <a:r>
              <a:rPr lang="en-US" smtClean="0"/>
              <a:t>Precursor Lymphoid Neoplasms</a:t>
            </a:r>
          </a:p>
          <a:p>
            <a:pPr eaLnBrk="1" hangingPunct="1"/>
            <a:r>
              <a:rPr lang="en-US" smtClean="0"/>
              <a:t>Mature B-Cell Neoplasms</a:t>
            </a:r>
          </a:p>
          <a:p>
            <a:pPr eaLnBrk="1" hangingPunct="1"/>
            <a:r>
              <a:rPr lang="en-US" smtClean="0"/>
              <a:t>Mature T-Cell and NK-Cell Neoplasms</a:t>
            </a:r>
          </a:p>
          <a:p>
            <a:pPr eaLnBrk="1" hangingPunct="1"/>
            <a:r>
              <a:rPr lang="en-US" smtClean="0"/>
              <a:t>Hodgkin Lymphoma</a:t>
            </a:r>
          </a:p>
          <a:p>
            <a:pPr eaLnBrk="1" hangingPunct="1"/>
            <a:r>
              <a:rPr lang="en-US" smtClean="0"/>
              <a:t>Histiocytic and Dendritic Cell Neoplasms</a:t>
            </a:r>
          </a:p>
          <a:p>
            <a:pPr eaLnBrk="1" hangingPunct="1"/>
            <a:r>
              <a:rPr lang="en-US" smtClean="0"/>
              <a:t>Post-Transplant Lymphoproliferative Disorders</a:t>
            </a:r>
          </a:p>
          <a:p>
            <a:pP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905000" y="5867400"/>
            <a:ext cx="6570663" cy="457200"/>
          </a:xfrm>
        </p:spPr>
        <p:txBody>
          <a:bodyPr/>
          <a:lstStyle/>
          <a:p>
            <a:pPr>
              <a:defRPr/>
            </a:pPr>
            <a:endParaRPr lang="en-US"/>
          </a:p>
        </p:txBody>
      </p:sp>
      <p:sp>
        <p:nvSpPr>
          <p:cNvPr id="4" name="Title 3"/>
          <p:cNvSpPr>
            <a:spLocks noGrp="1"/>
          </p:cNvSpPr>
          <p:nvPr>
            <p:ph type="ctrTitle"/>
          </p:nvPr>
        </p:nvSpPr>
        <p:spPr>
          <a:xfrm>
            <a:off x="1905000" y="5638800"/>
            <a:ext cx="6553200" cy="1219200"/>
          </a:xfrm>
        </p:spPr>
        <p:txBody>
          <a:bodyPr/>
          <a:lstStyle/>
          <a:p>
            <a:pPr>
              <a:defRPr/>
            </a:pPr>
            <a:r>
              <a:rPr lang="en-US" sz="1800" dirty="0" smtClean="0"/>
              <a:t>at: </a:t>
            </a:r>
            <a:r>
              <a:rPr lang="en-US" sz="1800" dirty="0" smtClean="0">
                <a:hlinkClick r:id="rId3"/>
              </a:rPr>
              <a:t>www.lymphomation.org/about-details.htm</a:t>
            </a:r>
            <a:endParaRPr lang="en-US" sz="1800" dirty="0"/>
          </a:p>
        </p:txBody>
      </p:sp>
      <p:pic>
        <p:nvPicPr>
          <p:cNvPr id="24580" name="Content Placeholder 3" descr="b-cell-cycle.jpg"/>
          <p:cNvPicPr>
            <a:picLocks noGrp="1" noChangeAspect="1"/>
          </p:cNvPicPr>
          <p:nvPr>
            <p:ph idx="4294967295"/>
          </p:nvPr>
        </p:nvPicPr>
        <p:blipFill>
          <a:blip r:embed="rId4" cstate="print"/>
          <a:srcRect/>
          <a:stretch>
            <a:fillRect/>
          </a:stretch>
        </p:blipFill>
        <p:spPr>
          <a:xfrm>
            <a:off x="1828800" y="152400"/>
            <a:ext cx="5692775" cy="6324600"/>
          </a:xfrm>
        </p:spPr>
      </p:pic>
    </p:spTree>
    <p:extLst>
      <p:ext uri="{BB962C8B-B14F-4D97-AF65-F5344CB8AC3E}">
        <p14:creationId xmlns:p14="http://schemas.microsoft.com/office/powerpoint/2010/main" val="3828868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WHO Classification 2008: Principles</a:t>
            </a:r>
            <a:endParaRPr lang="en-US" dirty="0"/>
          </a:p>
        </p:txBody>
      </p:sp>
      <p:sp>
        <p:nvSpPr>
          <p:cNvPr id="25603" name="Content Placeholder 2"/>
          <p:cNvSpPr>
            <a:spLocks noGrp="1"/>
          </p:cNvSpPr>
          <p:nvPr>
            <p:ph idx="1"/>
          </p:nvPr>
        </p:nvSpPr>
        <p:spPr/>
        <p:txBody>
          <a:bodyPr/>
          <a:lstStyle/>
          <a:p>
            <a:r>
              <a:rPr lang="en-US" smtClean="0"/>
              <a:t>Term ‘NHL’ becoming obsolete</a:t>
            </a:r>
          </a:p>
          <a:p>
            <a:r>
              <a:rPr lang="en-US" smtClean="0"/>
              <a:t>Neoplasms of precursor cells classified separately from those of more mature cells</a:t>
            </a:r>
          </a:p>
          <a:p>
            <a:r>
              <a:rPr lang="en-US" smtClean="0"/>
              <a:t>Leukemia/Lymphoma are different manifestations of the same disease</a:t>
            </a:r>
          </a:p>
          <a:p>
            <a:r>
              <a:rPr lang="en-US" smtClean="0"/>
              <a:t>Mature lymphoid neoplasms are subclassified on the basis of differentiation, morphology, immunophenotype, genetic tests, and clinical presentation</a:t>
            </a:r>
          </a:p>
        </p:txBody>
      </p:sp>
    </p:spTree>
    <p:extLst>
      <p:ext uri="{BB962C8B-B14F-4D97-AF65-F5344CB8AC3E}">
        <p14:creationId xmlns:p14="http://schemas.microsoft.com/office/powerpoint/2010/main" val="11888312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6629400" cy="1143000"/>
          </a:xfrm>
        </p:spPr>
        <p:txBody>
          <a:bodyPr>
            <a:normAutofit fontScale="90000"/>
          </a:bodyPr>
          <a:lstStyle/>
          <a:p>
            <a:pPr eaLnBrk="1" fontAlgn="auto" hangingPunct="1">
              <a:spcAft>
                <a:spcPts val="0"/>
              </a:spcAft>
              <a:defRPr/>
            </a:pPr>
            <a:r>
              <a:rPr lang="en-US" dirty="0" smtClean="0"/>
              <a:t>Classification based on:</a:t>
            </a:r>
            <a:endParaRPr lang="en-US" dirty="0"/>
          </a:p>
        </p:txBody>
      </p:sp>
      <p:sp>
        <p:nvSpPr>
          <p:cNvPr id="20483" name="Content Placeholder 2"/>
          <p:cNvSpPr>
            <a:spLocks noGrp="1"/>
          </p:cNvSpPr>
          <p:nvPr>
            <p:ph idx="1"/>
          </p:nvPr>
        </p:nvSpPr>
        <p:spPr/>
        <p:txBody>
          <a:bodyPr/>
          <a:lstStyle/>
          <a:p>
            <a:pPr eaLnBrk="1" hangingPunct="1"/>
            <a:r>
              <a:rPr lang="en-US" smtClean="0"/>
              <a:t>Morphology and biologic features</a:t>
            </a:r>
          </a:p>
          <a:p>
            <a:pPr lvl="1" eaLnBrk="1" hangingPunct="1"/>
            <a:r>
              <a:rPr lang="en-US" smtClean="0"/>
              <a:t>Lymphoma, Myeloid sarcoma, and plasma cell tumors are diagnosed by tissue biopsy</a:t>
            </a:r>
          </a:p>
          <a:p>
            <a:pPr lvl="1" eaLnBrk="1" hangingPunct="1"/>
            <a:r>
              <a:rPr lang="en-US" smtClean="0"/>
              <a:t>Leukemias by blood counts and BM biopsy</a:t>
            </a:r>
          </a:p>
          <a:p>
            <a:pPr eaLnBrk="1" hangingPunct="1"/>
            <a:r>
              <a:rPr lang="en-US" smtClean="0"/>
              <a:t>Genetic tests – DNA analysis</a:t>
            </a:r>
          </a:p>
          <a:p>
            <a:pPr lvl="1" eaLnBrk="1" hangingPunct="1"/>
            <a:r>
              <a:rPr lang="en-US" smtClean="0"/>
              <a:t>FISH for follicular lymphoma</a:t>
            </a:r>
          </a:p>
          <a:p>
            <a:pPr lvl="1" eaLnBrk="1" hangingPunct="1"/>
            <a:r>
              <a:rPr lang="en-US" smtClean="0"/>
              <a:t>Karyotyping of CML for Philadelphia chromosome</a:t>
            </a:r>
          </a:p>
          <a:p>
            <a:pPr lvl="1" eaLnBrk="1" hangingPunct="1"/>
            <a:endParaRPr lang="en-US" smtClean="0"/>
          </a:p>
          <a:p>
            <a:pP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6629400" cy="1143000"/>
          </a:xfrm>
        </p:spPr>
        <p:txBody>
          <a:bodyPr>
            <a:normAutofit fontScale="90000"/>
          </a:bodyPr>
          <a:lstStyle/>
          <a:p>
            <a:pPr eaLnBrk="1" fontAlgn="auto" hangingPunct="1">
              <a:spcAft>
                <a:spcPts val="0"/>
              </a:spcAft>
              <a:defRPr/>
            </a:pPr>
            <a:r>
              <a:rPr lang="en-US" dirty="0" smtClean="0"/>
              <a:t>Classification based on:</a:t>
            </a:r>
            <a:endParaRPr lang="en-US" dirty="0"/>
          </a:p>
        </p:txBody>
      </p:sp>
      <p:sp>
        <p:nvSpPr>
          <p:cNvPr id="21507" name="Content Placeholder 2"/>
          <p:cNvSpPr>
            <a:spLocks noGrp="1"/>
          </p:cNvSpPr>
          <p:nvPr>
            <p:ph idx="1"/>
          </p:nvPr>
        </p:nvSpPr>
        <p:spPr>
          <a:xfrm>
            <a:off x="2438400" y="1905000"/>
            <a:ext cx="6248400" cy="4221163"/>
          </a:xfrm>
        </p:spPr>
        <p:txBody>
          <a:bodyPr/>
          <a:lstStyle/>
          <a:p>
            <a:pPr eaLnBrk="1" hangingPunct="1"/>
            <a:r>
              <a:rPr lang="en-US" smtClean="0"/>
              <a:t>Immunophenotype </a:t>
            </a:r>
          </a:p>
          <a:p>
            <a:pPr lvl="1" eaLnBrk="1" hangingPunct="1"/>
            <a:r>
              <a:rPr lang="en-US" smtClean="0"/>
              <a:t>Identifies molecules associated with some lymphomas and leukemias which are expressed on the outer surface of the cell</a:t>
            </a:r>
          </a:p>
          <a:p>
            <a:pPr lvl="1" eaLnBrk="1" hangingPunct="1"/>
            <a:r>
              <a:rPr lang="en-US" smtClean="0"/>
              <a:t>Includes IHC and flow cytometry</a:t>
            </a:r>
          </a:p>
          <a:p>
            <a:pPr lvl="1" eaLnBrk="1" hangingPunct="1"/>
            <a:r>
              <a:rPr lang="en-US" smtClean="0"/>
              <a:t>Examples are Burkitt lymphoma and Adult T cell leukemia/lymphoma </a:t>
            </a:r>
          </a:p>
          <a:p>
            <a:pPr eaLnBrk="1" hangingPunct="1"/>
            <a:r>
              <a:rPr lang="en-US" smtClean="0"/>
              <a:t>Clinical features </a:t>
            </a:r>
          </a:p>
          <a:p>
            <a:pPr lvl="1" eaLnBrk="1" hangingPunct="1"/>
            <a:r>
              <a:rPr lang="en-US" smtClean="0"/>
              <a:t>Myeloproliferative neoplasm, unclassifiable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Circulatory system</a:t>
            </a:r>
            <a:endParaRPr lang="en-US" dirty="0"/>
          </a:p>
        </p:txBody>
      </p:sp>
      <p:sp>
        <p:nvSpPr>
          <p:cNvPr id="3" name="Content Placeholder 2"/>
          <p:cNvSpPr>
            <a:spLocks noGrp="1"/>
          </p:cNvSpPr>
          <p:nvPr>
            <p:ph idx="1"/>
          </p:nvPr>
        </p:nvSpPr>
        <p:spPr/>
        <p:txBody>
          <a:bodyPr/>
          <a:lstStyle/>
          <a:p>
            <a:r>
              <a:rPr lang="en-US" dirty="0" smtClean="0"/>
              <a:t>Includes</a:t>
            </a:r>
          </a:p>
          <a:p>
            <a:pPr lvl="1"/>
            <a:r>
              <a:rPr lang="en-US" dirty="0" smtClean="0"/>
              <a:t>The cardiovascular system</a:t>
            </a:r>
          </a:p>
          <a:p>
            <a:pPr lvl="2"/>
            <a:r>
              <a:rPr lang="en-US" dirty="0" smtClean="0"/>
              <a:t>Heart and blood vessels</a:t>
            </a:r>
          </a:p>
          <a:p>
            <a:pPr lvl="2"/>
            <a:r>
              <a:rPr lang="en-US" dirty="0" smtClean="0"/>
              <a:t>Carries nutrients, oxygen, and waste products to and from cells</a:t>
            </a:r>
          </a:p>
          <a:p>
            <a:pPr lvl="1"/>
            <a:r>
              <a:rPr lang="en-US" dirty="0" smtClean="0"/>
              <a:t>The lymphatic system</a:t>
            </a:r>
          </a:p>
          <a:p>
            <a:pPr lvl="2"/>
            <a:r>
              <a:rPr lang="en-US" dirty="0" smtClean="0"/>
              <a:t>Lymphatic vessels, lymph nodes, lymphoid tissue in spleen, thymus, tonsils, and small intestine </a:t>
            </a:r>
          </a:p>
        </p:txBody>
      </p:sp>
    </p:spTree>
    <p:extLst>
      <p:ext uri="{BB962C8B-B14F-4D97-AF65-F5344CB8AC3E}">
        <p14:creationId xmlns:p14="http://schemas.microsoft.com/office/powerpoint/2010/main" val="1558348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Special Types of Diagnoses</a:t>
            </a:r>
            <a:endParaRPr lang="en-US" dirty="0"/>
          </a:p>
        </p:txBody>
      </p:sp>
      <p:sp>
        <p:nvSpPr>
          <p:cNvPr id="3" name="Content Placeholder 2"/>
          <p:cNvSpPr>
            <a:spLocks noGrp="1"/>
          </p:cNvSpPr>
          <p:nvPr>
            <p:ph idx="1"/>
          </p:nvPr>
        </p:nvSpPr>
        <p:spPr>
          <a:xfrm>
            <a:off x="1828800" y="1981200"/>
            <a:ext cx="6858000" cy="4572000"/>
          </a:xfrm>
        </p:spPr>
        <p:txBody>
          <a:bodyPr rtlCol="0">
            <a:normAutofit fontScale="92500" lnSpcReduction="10000"/>
          </a:bodyPr>
          <a:lstStyle/>
          <a:p>
            <a:pPr eaLnBrk="1" fontAlgn="auto" hangingPunct="1">
              <a:spcAft>
                <a:spcPts val="0"/>
              </a:spcAft>
              <a:defRPr/>
            </a:pPr>
            <a:r>
              <a:rPr lang="en-US" dirty="0" smtClean="0"/>
              <a:t>Provisional diagnoses</a:t>
            </a:r>
          </a:p>
          <a:p>
            <a:pPr lvl="1" eaLnBrk="1" fontAlgn="auto" hangingPunct="1">
              <a:spcAft>
                <a:spcPts val="0"/>
              </a:spcAft>
              <a:defRPr/>
            </a:pPr>
            <a:r>
              <a:rPr lang="en-US" dirty="0" smtClean="0"/>
              <a:t>NOS histology – could be awaiting further test results or could be only information available. Update if more info comes in</a:t>
            </a:r>
          </a:p>
          <a:p>
            <a:pPr lvl="1" eaLnBrk="1" fontAlgn="auto" hangingPunct="1">
              <a:spcAft>
                <a:spcPts val="0"/>
              </a:spcAft>
              <a:defRPr/>
            </a:pPr>
            <a:r>
              <a:rPr lang="en-US" dirty="0" smtClean="0"/>
              <a:t>NOS with possible/probable specific histology – DO NOT USE these ambiguous terms – code the NOS term until more definitively diagnosed</a:t>
            </a:r>
          </a:p>
          <a:p>
            <a:pPr lvl="1" eaLnBrk="1" fontAlgn="auto" hangingPunct="1">
              <a:spcAft>
                <a:spcPts val="0"/>
              </a:spcAft>
              <a:defRPr/>
            </a:pPr>
            <a:r>
              <a:rPr lang="en-US" dirty="0" smtClean="0"/>
              <a:t>Ex. MPN (9960/3), probably PV (9950/3). Code 9960 until you have a definitive diagnosis</a:t>
            </a:r>
          </a:p>
          <a:p>
            <a:pPr eaLnBrk="1" fontAlgn="auto" hangingPunct="1">
              <a:spcAft>
                <a:spcPts val="0"/>
              </a:spcAft>
              <a:defRPr/>
            </a:pPr>
            <a:r>
              <a:rPr lang="en-US" dirty="0" smtClean="0"/>
              <a:t>Diagnosis of exclusion – based on equivocal tests and clinical presentation</a:t>
            </a:r>
          </a:p>
          <a:p>
            <a:pPr lvl="1" eaLnBrk="1" fontAlgn="auto" hangingPunct="1">
              <a:spcAft>
                <a:spcPts val="0"/>
              </a:spcAft>
              <a:defRPr/>
            </a:pPr>
            <a:r>
              <a:rPr lang="en-US" dirty="0" smtClean="0"/>
              <a:t>Examples: MDS, refractory thrombocytopenia</a:t>
            </a:r>
          </a:p>
          <a:p>
            <a:pPr lvl="1"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Diagnostic Confirmation</a:t>
            </a:r>
            <a:endParaRPr lang="en-US" dirty="0"/>
          </a:p>
        </p:txBody>
      </p:sp>
      <p:graphicFrame>
        <p:nvGraphicFramePr>
          <p:cNvPr id="4" name="Content Placeholder 3"/>
          <p:cNvGraphicFramePr>
            <a:graphicFrameLocks noGrp="1"/>
          </p:cNvGraphicFramePr>
          <p:nvPr>
            <p:ph idx="1"/>
          </p:nvPr>
        </p:nvGraphicFramePr>
        <p:xfrm>
          <a:off x="2438400" y="1905000"/>
          <a:ext cx="6248400" cy="4343401"/>
        </p:xfrm>
        <a:graphic>
          <a:graphicData uri="http://schemas.openxmlformats.org/drawingml/2006/table">
            <a:tbl>
              <a:tblPr firstRow="1" bandRow="1">
                <a:tableStyleId>{5C22544A-7EE6-4342-B048-85BDC9FD1C3A}</a:tableStyleId>
              </a:tblPr>
              <a:tblGrid>
                <a:gridCol w="762000"/>
                <a:gridCol w="2590800"/>
                <a:gridCol w="2895600"/>
              </a:tblGrid>
              <a:tr h="381052">
                <a:tc>
                  <a:txBody>
                    <a:bodyPr/>
                    <a:lstStyle/>
                    <a:p>
                      <a:r>
                        <a:rPr lang="en-US" sz="1800" dirty="0" smtClean="0"/>
                        <a:t>Code</a:t>
                      </a:r>
                      <a:endParaRPr lang="en-US" sz="1800" dirty="0"/>
                    </a:p>
                  </a:txBody>
                  <a:tcPr marT="45726" marB="45726"/>
                </a:tc>
                <a:tc>
                  <a:txBody>
                    <a:bodyPr/>
                    <a:lstStyle/>
                    <a:p>
                      <a:r>
                        <a:rPr lang="en-US" sz="1800" dirty="0" smtClean="0"/>
                        <a:t>Label</a:t>
                      </a:r>
                      <a:endParaRPr lang="en-US" sz="1800" dirty="0"/>
                    </a:p>
                  </a:txBody>
                  <a:tcPr marT="45726" marB="45726"/>
                </a:tc>
                <a:tc>
                  <a:txBody>
                    <a:bodyPr/>
                    <a:lstStyle/>
                    <a:p>
                      <a:r>
                        <a:rPr lang="en-US" sz="1800" dirty="0" smtClean="0"/>
                        <a:t>Definition</a:t>
                      </a:r>
                      <a:endParaRPr lang="en-US" sz="1800" dirty="0"/>
                    </a:p>
                  </a:txBody>
                  <a:tcPr marT="45726" marB="45726"/>
                </a:tc>
              </a:tr>
              <a:tr h="697014">
                <a:tc>
                  <a:txBody>
                    <a:bodyPr/>
                    <a:lstStyle/>
                    <a:p>
                      <a:r>
                        <a:rPr lang="en-US" sz="1800" dirty="0" smtClean="0"/>
                        <a:t>1</a:t>
                      </a:r>
                      <a:endParaRPr lang="en-US" sz="1800" dirty="0"/>
                    </a:p>
                  </a:txBody>
                  <a:tcPr marT="45726" marB="45726"/>
                </a:tc>
                <a:tc>
                  <a:txBody>
                    <a:bodyPr/>
                    <a:lstStyle/>
                    <a:p>
                      <a:r>
                        <a:rPr lang="en-US" sz="1800" dirty="0" smtClean="0"/>
                        <a:t>Positive</a:t>
                      </a:r>
                      <a:r>
                        <a:rPr lang="en-US" sz="1800" baseline="0" dirty="0" smtClean="0"/>
                        <a:t> histology</a:t>
                      </a:r>
                      <a:endParaRPr lang="en-US" sz="1800" dirty="0"/>
                    </a:p>
                  </a:txBody>
                  <a:tcPr marT="45726" marB="45726"/>
                </a:tc>
                <a:tc>
                  <a:txBody>
                    <a:bodyPr/>
                    <a:lstStyle/>
                    <a:p>
                      <a:r>
                        <a:rPr lang="en-US" sz="1800" dirty="0" smtClean="0"/>
                        <a:t>Tissue microscopically examined and positive</a:t>
                      </a:r>
                      <a:endParaRPr lang="en-US" sz="1800" dirty="0"/>
                    </a:p>
                  </a:txBody>
                  <a:tcPr marT="45726" marB="45726"/>
                </a:tc>
              </a:tr>
              <a:tr h="685893">
                <a:tc>
                  <a:txBody>
                    <a:bodyPr/>
                    <a:lstStyle/>
                    <a:p>
                      <a:r>
                        <a:rPr lang="en-US" sz="1800" dirty="0" smtClean="0"/>
                        <a:t>2</a:t>
                      </a:r>
                      <a:endParaRPr lang="en-US" sz="1800" dirty="0"/>
                    </a:p>
                  </a:txBody>
                  <a:tcPr marT="45726" marB="45726"/>
                </a:tc>
                <a:tc>
                  <a:txBody>
                    <a:bodyPr/>
                    <a:lstStyle/>
                    <a:p>
                      <a:r>
                        <a:rPr lang="en-US" sz="1800" dirty="0" smtClean="0"/>
                        <a:t>Positive</a:t>
                      </a:r>
                      <a:r>
                        <a:rPr lang="en-US" sz="1800" baseline="0" dirty="0" smtClean="0"/>
                        <a:t> cytology</a:t>
                      </a:r>
                      <a:endParaRPr lang="en-US" sz="1800" dirty="0"/>
                    </a:p>
                  </a:txBody>
                  <a:tcPr marT="45726" marB="45726"/>
                </a:tc>
                <a:tc>
                  <a:txBody>
                    <a:bodyPr/>
                    <a:lstStyle/>
                    <a:p>
                      <a:r>
                        <a:rPr lang="en-US" sz="1800" dirty="0" smtClean="0"/>
                        <a:t>Fluid cells microscopically examined and positive</a:t>
                      </a:r>
                      <a:endParaRPr lang="en-US" sz="1800" dirty="0"/>
                    </a:p>
                  </a:txBody>
                  <a:tcPr marT="45726" marB="45726"/>
                </a:tc>
              </a:tr>
              <a:tr h="2011953">
                <a:tc>
                  <a:txBody>
                    <a:bodyPr/>
                    <a:lstStyle/>
                    <a:p>
                      <a:r>
                        <a:rPr lang="en-US" sz="1800" dirty="0" smtClean="0"/>
                        <a:t>3</a:t>
                      </a:r>
                      <a:endParaRPr lang="en-US" sz="1800" dirty="0"/>
                    </a:p>
                  </a:txBody>
                  <a:tcPr marT="45726" marB="45726"/>
                </a:tc>
                <a:tc>
                  <a:txBody>
                    <a:bodyPr/>
                    <a:lstStyle/>
                    <a:p>
                      <a:r>
                        <a:rPr lang="en-US" sz="1800" kern="1200" baseline="0" dirty="0" smtClean="0">
                          <a:solidFill>
                            <a:schemeClr val="dk1"/>
                          </a:solidFill>
                          <a:latin typeface="+mn-lt"/>
                          <a:ea typeface="+mn-ea"/>
                          <a:cs typeface="+mn-cs"/>
                        </a:rPr>
                        <a:t>Positive histology PLUS</a:t>
                      </a:r>
                    </a:p>
                    <a:p>
                      <a:r>
                        <a:rPr lang="en-US" sz="1800" kern="1200" baseline="0" dirty="0" smtClean="0">
                          <a:solidFill>
                            <a:schemeClr val="dk1"/>
                          </a:solidFill>
                          <a:latin typeface="+mn-lt"/>
                          <a:ea typeface="+mn-ea"/>
                          <a:cs typeface="+mn-cs"/>
                        </a:rPr>
                        <a:t>• Positive </a:t>
                      </a:r>
                      <a:r>
                        <a:rPr lang="en-US" sz="1800" kern="1200" baseline="0" dirty="0" err="1" smtClean="0">
                          <a:solidFill>
                            <a:schemeClr val="dk1"/>
                          </a:solidFill>
                          <a:latin typeface="+mn-lt"/>
                          <a:ea typeface="+mn-ea"/>
                          <a:cs typeface="+mn-cs"/>
                        </a:rPr>
                        <a:t>immunophenotyping</a:t>
                      </a:r>
                      <a:endParaRPr lang="en-US" sz="1800" kern="1200" baseline="0" dirty="0" smtClean="0">
                        <a:solidFill>
                          <a:schemeClr val="dk1"/>
                        </a:solidFill>
                        <a:latin typeface="+mn-lt"/>
                        <a:ea typeface="+mn-ea"/>
                        <a:cs typeface="+mn-cs"/>
                      </a:endParaRPr>
                    </a:p>
                    <a:p>
                      <a:r>
                        <a:rPr lang="en-US" sz="1800" kern="1200" baseline="0" dirty="0" smtClean="0">
                          <a:solidFill>
                            <a:schemeClr val="dk1"/>
                          </a:solidFill>
                          <a:latin typeface="+mn-lt"/>
                          <a:ea typeface="+mn-ea"/>
                          <a:cs typeface="+mn-cs"/>
                        </a:rPr>
                        <a:t>AND/OR</a:t>
                      </a:r>
                    </a:p>
                    <a:p>
                      <a:r>
                        <a:rPr lang="en-US" sz="1800" kern="1200" baseline="0" dirty="0" smtClean="0">
                          <a:solidFill>
                            <a:schemeClr val="dk1"/>
                          </a:solidFill>
                          <a:latin typeface="+mn-lt"/>
                          <a:ea typeface="+mn-ea"/>
                          <a:cs typeface="+mn-cs"/>
                        </a:rPr>
                        <a:t>• Positive genetic studies</a:t>
                      </a:r>
                      <a:endParaRPr lang="en-US" sz="1800" dirty="0"/>
                    </a:p>
                  </a:txBody>
                  <a:tcPr marT="45726" marB="45726"/>
                </a:tc>
                <a:tc>
                  <a:txBody>
                    <a:bodyPr/>
                    <a:lstStyle/>
                    <a:p>
                      <a:r>
                        <a:rPr lang="en-US" sz="1800" kern="1200" baseline="0" dirty="0" smtClean="0">
                          <a:solidFill>
                            <a:schemeClr val="dk1"/>
                          </a:solidFill>
                          <a:latin typeface="+mn-lt"/>
                          <a:ea typeface="+mn-ea"/>
                          <a:cs typeface="+mn-cs"/>
                        </a:rPr>
                        <a:t>Histology is positive for cancer, and there are also positive</a:t>
                      </a:r>
                    </a:p>
                    <a:p>
                      <a:r>
                        <a:rPr lang="en-US" sz="1800" kern="1200" baseline="0" dirty="0" err="1" smtClean="0">
                          <a:solidFill>
                            <a:schemeClr val="dk1"/>
                          </a:solidFill>
                          <a:latin typeface="+mn-lt"/>
                          <a:ea typeface="+mn-ea"/>
                          <a:cs typeface="+mn-cs"/>
                        </a:rPr>
                        <a:t>immunophenotyping</a:t>
                      </a:r>
                      <a:r>
                        <a:rPr lang="en-US" sz="1800" kern="1200" baseline="0" dirty="0" smtClean="0">
                          <a:solidFill>
                            <a:schemeClr val="dk1"/>
                          </a:solidFill>
                          <a:latin typeface="+mn-lt"/>
                          <a:ea typeface="+mn-ea"/>
                          <a:cs typeface="+mn-cs"/>
                        </a:rPr>
                        <a:t> and/or genetic test results.</a:t>
                      </a:r>
                      <a:endParaRPr lang="en-US" sz="1800" dirty="0"/>
                    </a:p>
                  </a:txBody>
                  <a:tcPr marT="45726" marB="45726"/>
                </a:tc>
              </a:tr>
              <a:tr h="567489">
                <a:tc>
                  <a:txBody>
                    <a:bodyPr/>
                    <a:lstStyle/>
                    <a:p>
                      <a:r>
                        <a:rPr lang="en-US" sz="1800" dirty="0" smtClean="0"/>
                        <a:t> …</a:t>
                      </a:r>
                      <a:endParaRPr lang="en-US" sz="1800" dirty="0"/>
                    </a:p>
                  </a:txBody>
                  <a:tcPr marT="45726" marB="45726"/>
                </a:tc>
                <a:tc>
                  <a:txBody>
                    <a:bodyPr/>
                    <a:lstStyle/>
                    <a:p>
                      <a:endParaRPr lang="en-US" sz="1800" dirty="0"/>
                    </a:p>
                  </a:txBody>
                  <a:tcPr marT="45726" marB="45726"/>
                </a:tc>
                <a:tc>
                  <a:txBody>
                    <a:bodyPr/>
                    <a:lstStyle/>
                    <a:p>
                      <a:endParaRPr lang="en-US" sz="1800" dirty="0"/>
                    </a:p>
                  </a:txBody>
                  <a:tcPr marT="45726" marB="45726"/>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Treatment</a:t>
            </a:r>
            <a:endParaRPr lang="en-US" dirty="0"/>
          </a:p>
        </p:txBody>
      </p:sp>
      <p:sp>
        <p:nvSpPr>
          <p:cNvPr id="3" name="Content Placeholder 2"/>
          <p:cNvSpPr>
            <a:spLocks noGrp="1"/>
          </p:cNvSpPr>
          <p:nvPr>
            <p:ph idx="1"/>
          </p:nvPr>
        </p:nvSpPr>
        <p:spPr>
          <a:xfrm>
            <a:off x="1905000" y="1752600"/>
            <a:ext cx="7086600" cy="4876800"/>
          </a:xfrm>
        </p:spPr>
        <p:txBody>
          <a:bodyPr/>
          <a:lstStyle/>
          <a:p>
            <a:r>
              <a:rPr lang="en-US" sz="1400" b="1" dirty="0"/>
              <a:t>Do NOT collect blood transfusions as treatment for any of these diseases.  </a:t>
            </a:r>
          </a:p>
          <a:p>
            <a:r>
              <a:rPr lang="en-US" sz="1400" b="1" dirty="0" smtClean="0"/>
              <a:t>Collect </a:t>
            </a:r>
            <a:r>
              <a:rPr lang="en-US" sz="1400" b="1" dirty="0"/>
              <a:t>phlebotomy as treatment for polycythemia </a:t>
            </a:r>
            <a:r>
              <a:rPr lang="en-US" sz="1400" b="1" dirty="0" err="1"/>
              <a:t>vera</a:t>
            </a:r>
            <a:r>
              <a:rPr lang="en-US" sz="1400" b="1" dirty="0"/>
              <a:t> ONLY</a:t>
            </a:r>
          </a:p>
          <a:p>
            <a:r>
              <a:rPr lang="en-US" sz="1400" b="1" dirty="0" smtClean="0"/>
              <a:t>Collect </a:t>
            </a:r>
            <a:r>
              <a:rPr lang="en-US" sz="1400" b="1" dirty="0"/>
              <a:t>blood thinners (such as aspirin and heparin, etc.) for:</a:t>
            </a:r>
          </a:p>
          <a:p>
            <a:pPr lvl="1"/>
            <a:r>
              <a:rPr lang="en-US" sz="1400" dirty="0"/>
              <a:t>9740/3 Mast cell sarcoma</a:t>
            </a:r>
            <a:br>
              <a:rPr lang="en-US" sz="1400" dirty="0"/>
            </a:br>
            <a:r>
              <a:rPr lang="en-US" sz="1400" dirty="0"/>
              <a:t/>
            </a:r>
            <a:br>
              <a:rPr lang="en-US" sz="1400" dirty="0"/>
            </a:br>
            <a:r>
              <a:rPr lang="en-US" sz="1400" dirty="0"/>
              <a:t>9741/3 Systemic </a:t>
            </a:r>
            <a:r>
              <a:rPr lang="en-US" sz="1400" dirty="0" err="1"/>
              <a:t>mastocytosis</a:t>
            </a:r>
            <a:r>
              <a:rPr lang="en-US" sz="1400" dirty="0"/>
              <a:t/>
            </a:r>
            <a:br>
              <a:rPr lang="en-US" sz="1400" dirty="0"/>
            </a:br>
            <a:r>
              <a:rPr lang="en-US" sz="1400" dirty="0"/>
              <a:t/>
            </a:r>
            <a:br>
              <a:rPr lang="en-US" sz="1400" dirty="0"/>
            </a:br>
            <a:r>
              <a:rPr lang="en-US" sz="1400" dirty="0"/>
              <a:t>9742/3 Mast cell leukemia</a:t>
            </a:r>
            <a:br>
              <a:rPr lang="en-US" sz="1400" dirty="0"/>
            </a:br>
            <a:r>
              <a:rPr lang="en-US" sz="1400" dirty="0"/>
              <a:t/>
            </a:r>
            <a:br>
              <a:rPr lang="en-US" sz="1400" dirty="0"/>
            </a:br>
            <a:r>
              <a:rPr lang="en-US" sz="1400" dirty="0"/>
              <a:t>9875/3 Chronic </a:t>
            </a:r>
            <a:r>
              <a:rPr lang="en-US" sz="1400" dirty="0" err="1"/>
              <a:t>myelogenous</a:t>
            </a:r>
            <a:r>
              <a:rPr lang="en-US" sz="1400" dirty="0"/>
              <a:t> leukemia BCR/ABL1 positive</a:t>
            </a:r>
            <a:br>
              <a:rPr lang="en-US" sz="1400" dirty="0"/>
            </a:br>
            <a:r>
              <a:rPr lang="en-US" sz="1400" dirty="0"/>
              <a:t/>
            </a:r>
            <a:br>
              <a:rPr lang="en-US" sz="1400" dirty="0"/>
            </a:br>
            <a:r>
              <a:rPr lang="en-US" sz="1400" dirty="0"/>
              <a:t>9950/3 Polycythemia </a:t>
            </a:r>
            <a:r>
              <a:rPr lang="en-US" sz="1400" dirty="0" err="1"/>
              <a:t>vera</a:t>
            </a:r>
            <a:r>
              <a:rPr lang="en-US" sz="1400" dirty="0"/>
              <a:t/>
            </a:r>
            <a:br>
              <a:rPr lang="en-US" sz="1400" dirty="0"/>
            </a:br>
            <a:r>
              <a:rPr lang="en-US" sz="1400" dirty="0"/>
              <a:t/>
            </a:r>
            <a:br>
              <a:rPr lang="en-US" sz="1400" dirty="0"/>
            </a:br>
            <a:r>
              <a:rPr lang="en-US" sz="1400" dirty="0"/>
              <a:t>9961/3 Primary </a:t>
            </a:r>
            <a:r>
              <a:rPr lang="en-US" sz="1400" dirty="0" err="1"/>
              <a:t>myelofibrosis</a:t>
            </a:r>
            <a:r>
              <a:rPr lang="en-US" sz="1400" dirty="0"/>
              <a:t/>
            </a:r>
            <a:br>
              <a:rPr lang="en-US" sz="1400" dirty="0"/>
            </a:br>
            <a:r>
              <a:rPr lang="en-US" sz="1400" dirty="0"/>
              <a:t/>
            </a:r>
            <a:br>
              <a:rPr lang="en-US" sz="1400" dirty="0"/>
            </a:br>
            <a:r>
              <a:rPr lang="en-US" sz="1400" dirty="0"/>
              <a:t>9962/3 Essential </a:t>
            </a:r>
            <a:r>
              <a:rPr lang="en-US" sz="1400" dirty="0" err="1"/>
              <a:t>thrombocythemia</a:t>
            </a:r>
            <a:r>
              <a:rPr lang="en-US" sz="1400" dirty="0"/>
              <a:t/>
            </a:r>
            <a:br>
              <a:rPr lang="en-US" sz="1400" dirty="0"/>
            </a:br>
            <a:r>
              <a:rPr lang="en-US" sz="1400" dirty="0"/>
              <a:t/>
            </a:r>
            <a:br>
              <a:rPr lang="en-US" sz="1400" dirty="0"/>
            </a:br>
            <a:r>
              <a:rPr lang="en-US" sz="1400" dirty="0"/>
              <a:t>9963/3 Chronic </a:t>
            </a:r>
            <a:r>
              <a:rPr lang="en-US" sz="1400" dirty="0" err="1"/>
              <a:t>neutrophilic</a:t>
            </a:r>
            <a:r>
              <a:rPr lang="en-US" sz="1400" dirty="0"/>
              <a:t> leukemia</a:t>
            </a:r>
            <a:br>
              <a:rPr lang="en-US" sz="1400" dirty="0"/>
            </a:br>
            <a:r>
              <a:rPr lang="en-US" sz="1400" dirty="0"/>
              <a:t/>
            </a:r>
            <a:br>
              <a:rPr lang="en-US" sz="1400" dirty="0"/>
            </a:br>
            <a:r>
              <a:rPr lang="en-US" sz="1400" dirty="0"/>
              <a:t>9975/3 </a:t>
            </a:r>
            <a:r>
              <a:rPr lang="en-US" sz="1400" dirty="0" err="1"/>
              <a:t>Myelodysplastic</a:t>
            </a:r>
            <a:r>
              <a:rPr lang="en-US" sz="1400" dirty="0"/>
              <a:t>/</a:t>
            </a:r>
            <a:r>
              <a:rPr lang="en-US" sz="1400" dirty="0" err="1"/>
              <a:t>myeloproliferative</a:t>
            </a:r>
            <a:r>
              <a:rPr lang="en-US" sz="1400" dirty="0"/>
              <a:t> neoplasm, unclassifiable</a:t>
            </a:r>
            <a:br>
              <a:rPr lang="en-US" sz="1400" dirty="0"/>
            </a:br>
            <a:endParaRPr lang="en-US" sz="1400" dirty="0"/>
          </a:p>
        </p:txBody>
      </p:sp>
    </p:spTree>
    <p:extLst>
      <p:ext uri="{BB962C8B-B14F-4D97-AF65-F5344CB8AC3E}">
        <p14:creationId xmlns:p14="http://schemas.microsoft.com/office/powerpoint/2010/main" val="38729526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
            <a:ext cx="9791700" cy="735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62718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91700" cy="735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51949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91700" cy="735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27115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Hematopoietic Database</a:t>
            </a:r>
            <a:endParaRPr lang="en-US" dirty="0"/>
          </a:p>
        </p:txBody>
      </p:sp>
      <p:pic>
        <p:nvPicPr>
          <p:cNvPr id="2662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62200" y="1752600"/>
            <a:ext cx="5380038" cy="4911725"/>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57400" y="228600"/>
            <a:ext cx="6629400" cy="1143000"/>
          </a:xfrm>
        </p:spPr>
        <p:txBody>
          <a:bodyPr>
            <a:normAutofit fontScale="90000"/>
          </a:bodyPr>
          <a:lstStyle/>
          <a:p>
            <a:pPr eaLnBrk="1" fontAlgn="auto" hangingPunct="1">
              <a:spcAft>
                <a:spcPts val="0"/>
              </a:spcAft>
              <a:defRPr/>
            </a:pPr>
            <a:r>
              <a:rPr lang="en-US" dirty="0" smtClean="0"/>
              <a:t>2010 Reference – the Hematopoietic Database</a:t>
            </a:r>
            <a:endParaRPr lang="en-US" dirty="0"/>
          </a:p>
        </p:txBody>
      </p:sp>
      <p:sp>
        <p:nvSpPr>
          <p:cNvPr id="5" name="Text Placeholder 4"/>
          <p:cNvSpPr>
            <a:spLocks noGrp="1"/>
          </p:cNvSpPr>
          <p:nvPr>
            <p:ph type="body" idx="1"/>
          </p:nvPr>
        </p:nvSpPr>
        <p:spPr>
          <a:xfrm>
            <a:off x="2286000" y="1828800"/>
            <a:ext cx="2971800" cy="639763"/>
          </a:xfrm>
        </p:spPr>
        <p:txBody>
          <a:bodyPr/>
          <a:lstStyle/>
          <a:p>
            <a:pPr eaLnBrk="1" fontAlgn="auto" hangingPunct="1">
              <a:spcAft>
                <a:spcPts val="0"/>
              </a:spcAft>
              <a:defRPr/>
            </a:pPr>
            <a:r>
              <a:rPr lang="en-US" u="sng" dirty="0" smtClean="0"/>
              <a:t>Manual (Rules)</a:t>
            </a:r>
            <a:endParaRPr lang="en-US" u="sng" dirty="0"/>
          </a:p>
        </p:txBody>
      </p:sp>
      <p:sp>
        <p:nvSpPr>
          <p:cNvPr id="9220" name="Content Placeholder 5"/>
          <p:cNvSpPr>
            <a:spLocks noGrp="1"/>
          </p:cNvSpPr>
          <p:nvPr>
            <p:ph sz="half" idx="2"/>
          </p:nvPr>
        </p:nvSpPr>
        <p:spPr>
          <a:xfrm>
            <a:off x="2362200" y="2514600"/>
            <a:ext cx="2971800" cy="4038600"/>
          </a:xfrm>
        </p:spPr>
        <p:txBody>
          <a:bodyPr/>
          <a:lstStyle/>
          <a:p>
            <a:r>
              <a:rPr lang="en-US" smtClean="0"/>
              <a:t>Reportability</a:t>
            </a:r>
          </a:p>
          <a:p>
            <a:r>
              <a:rPr lang="en-US" smtClean="0"/>
              <a:t>Multiple primary rules</a:t>
            </a:r>
          </a:p>
          <a:p>
            <a:r>
              <a:rPr lang="en-US" smtClean="0"/>
              <a:t>Site and histology codes</a:t>
            </a:r>
          </a:p>
          <a:p>
            <a:r>
              <a:rPr lang="en-US" smtClean="0"/>
              <a:t>Grade</a:t>
            </a:r>
          </a:p>
          <a:p>
            <a:r>
              <a:rPr lang="en-US" smtClean="0"/>
              <a:t>Glossary</a:t>
            </a:r>
          </a:p>
          <a:p>
            <a:r>
              <a:rPr lang="en-US" smtClean="0"/>
              <a:t>Tables</a:t>
            </a:r>
          </a:p>
          <a:p>
            <a:pPr>
              <a:buFont typeface="Wingdings" pitchFamily="2" charset="2"/>
              <a:buNone/>
            </a:pPr>
            <a:endParaRPr lang="en-US" smtClean="0"/>
          </a:p>
          <a:p>
            <a:pPr>
              <a:buFont typeface="Wingdings" pitchFamily="2" charset="2"/>
              <a:buNone/>
            </a:pPr>
            <a:r>
              <a:rPr lang="en-US" sz="2000" u="sng" smtClean="0"/>
              <a:t>MP Calculator</a:t>
            </a:r>
          </a:p>
          <a:p>
            <a:pPr>
              <a:buFont typeface="Wingdings" pitchFamily="2" charset="2"/>
              <a:buNone/>
            </a:pPr>
            <a:endParaRPr lang="en-US" smtClean="0"/>
          </a:p>
        </p:txBody>
      </p:sp>
      <p:sp>
        <p:nvSpPr>
          <p:cNvPr id="7" name="Text Placeholder 6"/>
          <p:cNvSpPr>
            <a:spLocks noGrp="1"/>
          </p:cNvSpPr>
          <p:nvPr>
            <p:ph type="body" sz="quarter" idx="3"/>
          </p:nvPr>
        </p:nvSpPr>
        <p:spPr>
          <a:xfrm>
            <a:off x="5638800" y="1828800"/>
            <a:ext cx="2971800" cy="639763"/>
          </a:xfrm>
        </p:spPr>
        <p:txBody>
          <a:bodyPr rtlCol="0"/>
          <a:lstStyle/>
          <a:p>
            <a:pPr eaLnBrk="1" fontAlgn="auto" hangingPunct="1">
              <a:spcAft>
                <a:spcPts val="0"/>
              </a:spcAft>
              <a:defRPr/>
            </a:pPr>
            <a:r>
              <a:rPr lang="en-US" u="sng" dirty="0" smtClean="0"/>
              <a:t>Database</a:t>
            </a:r>
            <a:endParaRPr lang="en-US" u="sng" dirty="0"/>
          </a:p>
        </p:txBody>
      </p:sp>
      <p:sp>
        <p:nvSpPr>
          <p:cNvPr id="9222" name="Content Placeholder 7"/>
          <p:cNvSpPr>
            <a:spLocks noGrp="1"/>
          </p:cNvSpPr>
          <p:nvPr>
            <p:ph sz="quarter" idx="4"/>
          </p:nvPr>
        </p:nvSpPr>
        <p:spPr>
          <a:xfrm>
            <a:off x="5638800" y="2438400"/>
            <a:ext cx="2971800" cy="4038600"/>
          </a:xfrm>
        </p:spPr>
        <p:txBody>
          <a:bodyPr/>
          <a:lstStyle/>
          <a:p>
            <a:r>
              <a:rPr lang="en-US" smtClean="0"/>
              <a:t>Disease definition</a:t>
            </a:r>
          </a:p>
          <a:p>
            <a:r>
              <a:rPr lang="en-US" smtClean="0"/>
              <a:t>Synonyms</a:t>
            </a:r>
          </a:p>
          <a:p>
            <a:r>
              <a:rPr lang="en-US" smtClean="0"/>
              <a:t>Definitive diagnostic method</a:t>
            </a:r>
          </a:p>
          <a:p>
            <a:r>
              <a:rPr lang="en-US" smtClean="0"/>
              <a:t>Genetic tests and Immunophenotyping</a:t>
            </a:r>
          </a:p>
          <a:p>
            <a:r>
              <a:rPr lang="en-US" smtClean="0"/>
              <a:t>Treatments</a:t>
            </a:r>
          </a:p>
          <a:p>
            <a:r>
              <a:rPr lang="en-US" smtClean="0"/>
              <a:t>Transformations</a:t>
            </a:r>
          </a:p>
          <a:p>
            <a:r>
              <a:rPr lang="en-US" smtClean="0"/>
              <a:t>Abstractor notes</a:t>
            </a:r>
          </a:p>
        </p:txBody>
      </p:sp>
    </p:spTree>
    <p:extLst>
      <p:ext uri="{BB962C8B-B14F-4D97-AF65-F5344CB8AC3E}">
        <p14:creationId xmlns:p14="http://schemas.microsoft.com/office/powerpoint/2010/main" val="17863766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Review Manual Sections</a:t>
            </a:r>
            <a:endParaRPr lang="en-US" dirty="0"/>
          </a:p>
        </p:txBody>
      </p:sp>
      <p:sp>
        <p:nvSpPr>
          <p:cNvPr id="24579" name="Content Placeholder 2"/>
          <p:cNvSpPr>
            <a:spLocks noGrp="1"/>
          </p:cNvSpPr>
          <p:nvPr>
            <p:ph idx="1"/>
          </p:nvPr>
        </p:nvSpPr>
        <p:spPr/>
        <p:txBody>
          <a:bodyPr/>
          <a:lstStyle/>
          <a:p>
            <a:pPr eaLnBrk="1" hangingPunct="1"/>
            <a:r>
              <a:rPr lang="en-US" smtClean="0"/>
              <a:t>What’s New</a:t>
            </a:r>
          </a:p>
          <a:p>
            <a:pPr eaLnBrk="1" hangingPunct="1"/>
            <a:r>
              <a:rPr lang="en-US" smtClean="0"/>
              <a:t>Reportability rules</a:t>
            </a:r>
          </a:p>
          <a:p>
            <a:pPr eaLnBrk="1" hangingPunct="1"/>
            <a:r>
              <a:rPr lang="en-US" smtClean="0"/>
              <a:t>Multiple Primary rules</a:t>
            </a:r>
          </a:p>
          <a:p>
            <a:pPr eaLnBrk="1" hangingPunct="1"/>
            <a:r>
              <a:rPr lang="en-US" smtClean="0"/>
              <a:t>Primary site and histology rules</a:t>
            </a:r>
          </a:p>
          <a:p>
            <a:pPr eaLnBrk="1" hangingPunct="1"/>
            <a:r>
              <a:rPr lang="en-US" smtClean="0"/>
              <a:t>Grade rules</a:t>
            </a:r>
          </a:p>
          <a:p>
            <a:pPr eaLnBrk="1" hangingPunct="1"/>
            <a:r>
              <a:rPr lang="en-US" smtClean="0"/>
              <a:t>Glossary and Appendices</a:t>
            </a:r>
          </a:p>
        </p:txBody>
      </p:sp>
    </p:spTree>
    <p:extLst>
      <p:ext uri="{BB962C8B-B14F-4D97-AF65-F5344CB8AC3E}">
        <p14:creationId xmlns:p14="http://schemas.microsoft.com/office/powerpoint/2010/main" val="3279135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Lymphatic system</a:t>
            </a:r>
            <a:endParaRPr lang="en-US" dirty="0"/>
          </a:p>
        </p:txBody>
      </p:sp>
      <p:sp>
        <p:nvSpPr>
          <p:cNvPr id="3" name="Content Placeholder 2"/>
          <p:cNvSpPr>
            <a:spLocks noGrp="1"/>
          </p:cNvSpPr>
          <p:nvPr>
            <p:ph idx="1"/>
          </p:nvPr>
        </p:nvSpPr>
        <p:spPr/>
        <p:txBody>
          <a:bodyPr/>
          <a:lstStyle/>
          <a:p>
            <a:r>
              <a:rPr lang="en-US" dirty="0" smtClean="0"/>
              <a:t>It is the interconnected system of spaces and vessels between body tissues and organs which carry lymph.  It regulates fluid balance in the body and helps fight infection.</a:t>
            </a:r>
          </a:p>
          <a:p>
            <a:r>
              <a:rPr lang="en-US" dirty="0" smtClean="0"/>
              <a:t>Functions:</a:t>
            </a:r>
          </a:p>
          <a:p>
            <a:pPr lvl="1"/>
            <a:r>
              <a:rPr lang="en-US" dirty="0" smtClean="0"/>
              <a:t>Drainage of tissue fluid and transport of lymph to the venous system</a:t>
            </a:r>
          </a:p>
          <a:p>
            <a:pPr lvl="1"/>
            <a:r>
              <a:rPr lang="en-US" dirty="0" smtClean="0"/>
              <a:t>Defense of body, through filtration and phagocytosis</a:t>
            </a:r>
          </a:p>
          <a:p>
            <a:pPr lvl="1"/>
            <a:endParaRPr lang="en-US" dirty="0"/>
          </a:p>
        </p:txBody>
      </p:sp>
    </p:spTree>
    <p:extLst>
      <p:ext uri="{BB962C8B-B14F-4D97-AF65-F5344CB8AC3E}">
        <p14:creationId xmlns:p14="http://schemas.microsoft.com/office/powerpoint/2010/main" val="675651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Hematopoiesis</a:t>
            </a:r>
            <a:endParaRPr lang="en-US" dirty="0"/>
          </a:p>
        </p:txBody>
      </p:sp>
      <p:sp>
        <p:nvSpPr>
          <p:cNvPr id="3" name="Content Placeholder 2"/>
          <p:cNvSpPr>
            <a:spLocks noGrp="1"/>
          </p:cNvSpPr>
          <p:nvPr>
            <p:ph idx="1"/>
          </p:nvPr>
        </p:nvSpPr>
        <p:spPr/>
        <p:txBody>
          <a:bodyPr/>
          <a:lstStyle/>
          <a:p>
            <a:r>
              <a:rPr lang="en-US" dirty="0" smtClean="0"/>
              <a:t>Hematopoiesis is the formation of blood cells</a:t>
            </a:r>
          </a:p>
          <a:p>
            <a:r>
              <a:rPr lang="en-US" dirty="0" smtClean="0"/>
              <a:t>Blood is made up of plasma and formed elements:</a:t>
            </a:r>
          </a:p>
          <a:p>
            <a:pPr lvl="1"/>
            <a:r>
              <a:rPr lang="en-US" dirty="0" smtClean="0"/>
              <a:t>Red blood cells (erythrocytes)</a:t>
            </a:r>
          </a:p>
          <a:p>
            <a:pPr lvl="1"/>
            <a:r>
              <a:rPr lang="en-US" dirty="0" smtClean="0"/>
              <a:t>White blood cells (leukocytes)</a:t>
            </a:r>
          </a:p>
          <a:p>
            <a:pPr lvl="1"/>
            <a:r>
              <a:rPr lang="en-US" dirty="0" smtClean="0"/>
              <a:t>Platelets (thrombocytes)</a:t>
            </a:r>
          </a:p>
          <a:p>
            <a:pPr marL="0" indent="0">
              <a:buNone/>
            </a:pPr>
            <a:endParaRPr lang="en-US" dirty="0"/>
          </a:p>
        </p:txBody>
      </p:sp>
    </p:spTree>
    <p:extLst>
      <p:ext uri="{BB962C8B-B14F-4D97-AF65-F5344CB8AC3E}">
        <p14:creationId xmlns:p14="http://schemas.microsoft.com/office/powerpoint/2010/main" val="1153702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Hematopoiesis</a:t>
            </a:r>
            <a:endParaRPr lang="en-US" dirty="0"/>
          </a:p>
        </p:txBody>
      </p:sp>
      <p:sp>
        <p:nvSpPr>
          <p:cNvPr id="3" name="Content Placeholder 2"/>
          <p:cNvSpPr>
            <a:spLocks noGrp="1"/>
          </p:cNvSpPr>
          <p:nvPr>
            <p:ph idx="1"/>
          </p:nvPr>
        </p:nvSpPr>
        <p:spPr/>
        <p:txBody>
          <a:bodyPr/>
          <a:lstStyle/>
          <a:p>
            <a:r>
              <a:rPr lang="en-US" dirty="0" smtClean="0"/>
              <a:t>Red blood cells and platelets are formed in the bone marrow (myeloid tissue)</a:t>
            </a:r>
          </a:p>
          <a:p>
            <a:r>
              <a:rPr lang="en-US" dirty="0" smtClean="0"/>
              <a:t>White blood cells are produced in bone marrow and in lymphoid tissue.  Some leukocytes (granulocytes, lymphocytes, and monocytes) originate in bone marrow but multiply in lymphoid tissue.</a:t>
            </a:r>
            <a:endParaRPr lang="en-US" dirty="0"/>
          </a:p>
        </p:txBody>
      </p:sp>
    </p:spTree>
    <p:extLst>
      <p:ext uri="{BB962C8B-B14F-4D97-AF65-F5344CB8AC3E}">
        <p14:creationId xmlns:p14="http://schemas.microsoft.com/office/powerpoint/2010/main" val="1446306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Historical classification</a:t>
            </a:r>
            <a:endParaRPr lang="en-US" dirty="0"/>
          </a:p>
        </p:txBody>
      </p:sp>
      <p:sp>
        <p:nvSpPr>
          <p:cNvPr id="8195" name="Content Placeholder 2"/>
          <p:cNvSpPr>
            <a:spLocks noGrp="1"/>
          </p:cNvSpPr>
          <p:nvPr>
            <p:ph idx="1"/>
          </p:nvPr>
        </p:nvSpPr>
        <p:spPr>
          <a:xfrm>
            <a:off x="2438400" y="2286000"/>
            <a:ext cx="6324600" cy="4038600"/>
          </a:xfrm>
        </p:spPr>
        <p:txBody>
          <a:bodyPr/>
          <a:lstStyle/>
          <a:p>
            <a:pPr eaLnBrk="1" hangingPunct="1"/>
            <a:r>
              <a:rPr lang="en-US" dirty="0" smtClean="0"/>
              <a:t>Originally thought to be separate systems and separate diseases (</a:t>
            </a:r>
            <a:r>
              <a:rPr lang="en-US" dirty="0" err="1" smtClean="0"/>
              <a:t>leukemias</a:t>
            </a:r>
            <a:r>
              <a:rPr lang="en-US" dirty="0" smtClean="0"/>
              <a:t> and lymphomas).  Classified by size and shape of tumor cells; pattern of spread</a:t>
            </a:r>
          </a:p>
          <a:p>
            <a:pPr eaLnBrk="1" hangingPunct="1"/>
            <a:r>
              <a:rPr lang="en-US" dirty="0" smtClean="0"/>
              <a:t>Medical advances led to re-classification</a:t>
            </a:r>
          </a:p>
          <a:p>
            <a:pPr lvl="1" eaLnBrk="1" hangingPunct="1"/>
            <a:r>
              <a:rPr lang="en-US" dirty="0" err="1" smtClean="0"/>
              <a:t>Immunophenotyping</a:t>
            </a:r>
            <a:r>
              <a:rPr lang="en-US" dirty="0" smtClean="0"/>
              <a:t>, molecular and genetic testing</a:t>
            </a:r>
          </a:p>
          <a:p>
            <a:pPr eaLnBrk="1" hangingPunct="1"/>
            <a:r>
              <a:rPr lang="en-US" dirty="0" smtClean="0"/>
              <a:t>Revised WHO Classification of Hematopoietic and Lymphoid Neoplasms; published in 2008; coding changes in 2010</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WHO Classification</a:t>
            </a:r>
            <a:endParaRPr lang="en-US" dirty="0"/>
          </a:p>
        </p:txBody>
      </p:sp>
      <p:pic>
        <p:nvPicPr>
          <p:cNvPr id="15363" name="Content Placeholder 3" descr="WHO book Hemato.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0" y="1920875"/>
            <a:ext cx="4800600" cy="4800600"/>
          </a:xfrm>
        </p:spPr>
      </p:pic>
    </p:spTree>
    <p:extLst>
      <p:ext uri="{BB962C8B-B14F-4D97-AF65-F5344CB8AC3E}">
        <p14:creationId xmlns:p14="http://schemas.microsoft.com/office/powerpoint/2010/main" val="150356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Cell Lineages</a:t>
            </a:r>
            <a:endParaRPr lang="en-US" dirty="0"/>
          </a:p>
        </p:txBody>
      </p:sp>
      <p:pic>
        <p:nvPicPr>
          <p:cNvPr id="1638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38400" y="1828800"/>
            <a:ext cx="6248400" cy="4572000"/>
          </a:xfrm>
        </p:spPr>
      </p:pic>
      <p:cxnSp>
        <p:nvCxnSpPr>
          <p:cNvPr id="10" name="Straight Connector 9"/>
          <p:cNvCxnSpPr/>
          <p:nvPr/>
        </p:nvCxnSpPr>
        <p:spPr>
          <a:xfrm rot="5400000">
            <a:off x="4305300" y="4610100"/>
            <a:ext cx="3581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endParaRPr lang="en-US"/>
          </a:p>
        </p:txBody>
      </p:sp>
      <p:sp>
        <p:nvSpPr>
          <p:cNvPr id="17411" name="Subtitle 5"/>
          <p:cNvSpPr>
            <a:spLocks noGrp="1"/>
          </p:cNvSpPr>
          <p:nvPr>
            <p:ph type="subTitle" idx="4294967295"/>
          </p:nvPr>
        </p:nvSpPr>
        <p:spPr>
          <a:xfrm>
            <a:off x="685800" y="5181600"/>
            <a:ext cx="7942263" cy="1524000"/>
          </a:xfrm>
        </p:spPr>
        <p:txBody>
          <a:bodyPr/>
          <a:lstStyle/>
          <a:p>
            <a:pPr>
              <a:buFont typeface="Wingdings" pitchFamily="2" charset="2"/>
              <a:buNone/>
            </a:pPr>
            <a:r>
              <a:rPr lang="en-US" sz="1400" b="1" smtClean="0"/>
              <a:t>“acute”			“chronic”</a:t>
            </a:r>
          </a:p>
          <a:p>
            <a:pPr>
              <a:buFont typeface="Wingdings" pitchFamily="2" charset="2"/>
              <a:buNone/>
            </a:pPr>
            <a:r>
              <a:rPr lang="en-US" sz="1400" b="1" smtClean="0"/>
              <a:t>“immature”		“mature”</a:t>
            </a:r>
          </a:p>
          <a:p>
            <a:pPr>
              <a:buFont typeface="Wingdings" pitchFamily="2" charset="2"/>
              <a:buNone/>
            </a:pPr>
            <a:r>
              <a:rPr lang="en-US" sz="1400" b="1" smtClean="0"/>
              <a:t>“undifferentiated”		“differentiated”</a:t>
            </a:r>
          </a:p>
          <a:p>
            <a:pPr>
              <a:buFont typeface="Wingdings" pitchFamily="2" charset="2"/>
              <a:buNone/>
            </a:pPr>
            <a:r>
              <a:rPr lang="en-US" sz="1200" b="1" smtClean="0"/>
              <a:t>Reference: Hoffbrand, Pettit, Vyas: Color Atlas of Clinical hematology (4</a:t>
            </a:r>
            <a:r>
              <a:rPr lang="en-US" sz="1200" b="1" baseline="30000" smtClean="0"/>
              <a:t>th</a:t>
            </a:r>
            <a:r>
              <a:rPr lang="en-US" sz="1200" b="1" smtClean="0"/>
              <a:t> ed.), 2010</a:t>
            </a:r>
          </a:p>
        </p:txBody>
      </p:sp>
      <p:pic>
        <p:nvPicPr>
          <p:cNvPr id="17412" name="Picture 2"/>
          <p:cNvPicPr>
            <a:picLocks noGrp="1" noChangeAspect="1" noChangeArrowheads="1"/>
          </p:cNvPicPr>
          <p:nvPr>
            <p:ph idx="4294967295"/>
          </p:nvPr>
        </p:nvPicPr>
        <p:blipFill>
          <a:blip r:embed="rId3" cstate="print"/>
          <a:srcRect/>
          <a:stretch>
            <a:fillRect/>
          </a:stretch>
        </p:blipFill>
        <p:spPr>
          <a:xfrm>
            <a:off x="152400" y="0"/>
            <a:ext cx="8836025" cy="5229225"/>
          </a:xfrm>
          <a:noFill/>
        </p:spPr>
      </p:pic>
    </p:spTree>
    <p:extLst>
      <p:ext uri="{BB962C8B-B14F-4D97-AF65-F5344CB8AC3E}">
        <p14:creationId xmlns:p14="http://schemas.microsoft.com/office/powerpoint/2010/main" val="40573859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
      <a:fillStyleLst>
        <a:solidFill>
          <a:schemeClr val="phClr"/>
        </a:solidFill>
        <a:solidFill>
          <a:schemeClr val="phClr">
            <a:tint val="80000"/>
          </a:schemeClr>
        </a:solidFill>
        <a:solidFill>
          <a:schemeClr val="phClr">
            <a:shade val="30000"/>
            <a:satMod val="150000"/>
          </a:schemeClr>
        </a:solidFill>
      </a:fillStyleLst>
      <a:lnStyleLst>
        <a:ln w="9525" cap="flat" cmpd="sng" algn="ctr">
          <a:solidFill>
            <a:schemeClr val="phClr">
              <a:tint val="90000"/>
              <a:satMod val="105000"/>
            </a:schemeClr>
          </a:solidFill>
          <a:prstDash val="solid"/>
        </a:ln>
        <a:ln w="50800" cap="flat" cmpd="sng" algn="ctr">
          <a:solidFill>
            <a:schemeClr val="phClr">
              <a:tint val="90000"/>
            </a:schemeClr>
          </a:solidFill>
          <a:prstDash val="solid"/>
        </a:ln>
        <a:ln w="76200" cap="flat" cmpd="dbl" algn="ctr">
          <a:solidFill>
            <a:schemeClr val="phClr">
              <a:tint val="90000"/>
            </a:schemeClr>
          </a:solidFill>
          <a:prstDash val="solid"/>
        </a:ln>
      </a:lnStyleLst>
      <a:effectStyleLst>
        <a:effectStyle>
          <a:effectLst/>
        </a:effectStyle>
        <a:effectStyle>
          <a:effectLst>
            <a:outerShdw blurRad="76200" dist="25400" dir="5400000" sx="101000" sy="101000" rotWithShape="0">
              <a:srgbClr val="000000">
                <a:alpha val="50000"/>
              </a:srgbClr>
            </a:outerShdw>
          </a:effectLst>
        </a:effectStyle>
        <a:effectStyle>
          <a:effectLst>
            <a:outerShdw blurRad="76200" dist="50800" dir="5400000" sx="101000" sy="101000" rotWithShape="0">
              <a:srgbClr val="000000">
                <a:alpha val="50000"/>
              </a:srgbClr>
            </a:outerShdw>
            <a:reflection blurRad="12700" stA="30000" endPos="30000" dist="50800" dir="5400000" sy="-100000" rotWithShape="0"/>
          </a:effectLst>
          <a:scene3d>
            <a:camera prst="orthographicFront">
              <a:rot lat="0" lon="0" rev="0"/>
            </a:camera>
            <a:lightRig rig="twoPt" dir="t">
              <a:rot lat="0" lon="0" rev="5400000"/>
            </a:lightRig>
          </a:scene3d>
          <a:sp3d prstMaterial="softmetal">
            <a:bevelT w="63500" h="25400" prst="coolSlant"/>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Template>
  <TotalTime>2461</TotalTime>
  <Words>2895</Words>
  <Application>Microsoft Office PowerPoint</Application>
  <PresentationFormat>On-screen Show (4:3)</PresentationFormat>
  <Paragraphs>209</Paragraphs>
  <Slides>28</Slides>
  <Notes>25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Mod</vt:lpstr>
      <vt:lpstr>Hematopoietic and Lymphoid Neoplasm Coding  (per 2010 rules)</vt:lpstr>
      <vt:lpstr>Circulatory system</vt:lpstr>
      <vt:lpstr>Lymphatic system</vt:lpstr>
      <vt:lpstr>Hematopoiesis</vt:lpstr>
      <vt:lpstr>Hematopoiesis</vt:lpstr>
      <vt:lpstr>Historical classification</vt:lpstr>
      <vt:lpstr>WHO Classification</vt:lpstr>
      <vt:lpstr>Cell Lineages</vt:lpstr>
      <vt:lpstr>PowerPoint Presentation</vt:lpstr>
      <vt:lpstr>Myeloid Line – Tables 1-4</vt:lpstr>
      <vt:lpstr>PowerPoint Presentation</vt:lpstr>
      <vt:lpstr>PowerPoint Presentation</vt:lpstr>
      <vt:lpstr>from presentation by Graca M. Dores, MD, MPH, Classification, Characteristics, and Behavior of Myeloid Neoplasms, given at the SEER Advanced Topics Workshop on April 19, 2010. </vt:lpstr>
      <vt:lpstr>Myeloid Tables 5 and 6</vt:lpstr>
      <vt:lpstr>Lymphoid Line –6 Tables</vt:lpstr>
      <vt:lpstr>at: www.lymphomation.org/about-details.htm</vt:lpstr>
      <vt:lpstr>WHO Classification 2008: Principles</vt:lpstr>
      <vt:lpstr>Classification based on:</vt:lpstr>
      <vt:lpstr>Classification based on:</vt:lpstr>
      <vt:lpstr>Special Types of Diagnoses</vt:lpstr>
      <vt:lpstr>Diagnostic Confirmation</vt:lpstr>
      <vt:lpstr>‘Other’ Treatment</vt:lpstr>
      <vt:lpstr>PowerPoint Presentation</vt:lpstr>
      <vt:lpstr>PowerPoint Presentation</vt:lpstr>
      <vt:lpstr>PowerPoint Presentation</vt:lpstr>
      <vt:lpstr>Hematopoietic Database</vt:lpstr>
      <vt:lpstr>2010 Reference – the Hematopoietic Database</vt:lpstr>
      <vt:lpstr>Review Manual Sections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Hematopoietic and Lymphoid Neoplasm Project</dc:title>
  <dc:creator>fer</dc:creator>
  <cp:lastModifiedBy>fer</cp:lastModifiedBy>
  <cp:revision>146</cp:revision>
  <dcterms:created xsi:type="dcterms:W3CDTF">2010-03-03T20:08:42Z</dcterms:created>
  <dcterms:modified xsi:type="dcterms:W3CDTF">2012-03-29T12:24:38Z</dcterms:modified>
</cp:coreProperties>
</file>