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5" r:id="rId1"/>
  </p:sldMasterIdLst>
  <p:notesMasterIdLst>
    <p:notesMasterId r:id="rId55"/>
  </p:notesMasterIdLst>
  <p:handoutMasterIdLst>
    <p:handoutMasterId r:id="rId56"/>
  </p:handoutMasterIdLst>
  <p:sldIdLst>
    <p:sldId id="256" r:id="rId2"/>
    <p:sldId id="257" r:id="rId3"/>
    <p:sldId id="261" r:id="rId4"/>
    <p:sldId id="262" r:id="rId5"/>
    <p:sldId id="311" r:id="rId6"/>
    <p:sldId id="258" r:id="rId7"/>
    <p:sldId id="286" r:id="rId8"/>
    <p:sldId id="278" r:id="rId9"/>
    <p:sldId id="259" r:id="rId10"/>
    <p:sldId id="260" r:id="rId11"/>
    <p:sldId id="312" r:id="rId12"/>
    <p:sldId id="264" r:id="rId13"/>
    <p:sldId id="265" r:id="rId14"/>
    <p:sldId id="293" r:id="rId15"/>
    <p:sldId id="294" r:id="rId16"/>
    <p:sldId id="295" r:id="rId17"/>
    <p:sldId id="297" r:id="rId18"/>
    <p:sldId id="298" r:id="rId19"/>
    <p:sldId id="300" r:id="rId20"/>
    <p:sldId id="301" r:id="rId21"/>
    <p:sldId id="266" r:id="rId22"/>
    <p:sldId id="267" r:id="rId23"/>
    <p:sldId id="268" r:id="rId24"/>
    <p:sldId id="269" r:id="rId25"/>
    <p:sldId id="270" r:id="rId26"/>
    <p:sldId id="287" r:id="rId27"/>
    <p:sldId id="288" r:id="rId28"/>
    <p:sldId id="289" r:id="rId29"/>
    <p:sldId id="290" r:id="rId30"/>
    <p:sldId id="309" r:id="rId31"/>
    <p:sldId id="291" r:id="rId32"/>
    <p:sldId id="292" r:id="rId33"/>
    <p:sldId id="271" r:id="rId34"/>
    <p:sldId id="275" r:id="rId35"/>
    <p:sldId id="273" r:id="rId36"/>
    <p:sldId id="274" r:id="rId37"/>
    <p:sldId id="277" r:id="rId38"/>
    <p:sldId id="310" r:id="rId39"/>
    <p:sldId id="272" r:id="rId40"/>
    <p:sldId id="276" r:id="rId41"/>
    <p:sldId id="279" r:id="rId42"/>
    <p:sldId id="280" r:id="rId43"/>
    <p:sldId id="281" r:id="rId44"/>
    <p:sldId id="282" r:id="rId45"/>
    <p:sldId id="283" r:id="rId46"/>
    <p:sldId id="284" r:id="rId47"/>
    <p:sldId id="314" r:id="rId48"/>
    <p:sldId id="285" r:id="rId49"/>
    <p:sldId id="302" r:id="rId50"/>
    <p:sldId id="305" r:id="rId51"/>
    <p:sldId id="307" r:id="rId52"/>
    <p:sldId id="308" r:id="rId53"/>
    <p:sldId id="313" r:id="rId5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66FF"/>
    <a:srgbClr val="FF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245" autoAdjust="0"/>
  </p:normalViewPr>
  <p:slideViewPr>
    <p:cSldViewPr>
      <p:cViewPr varScale="1">
        <p:scale>
          <a:sx n="88" d="100"/>
          <a:sy n="88" d="100"/>
        </p:scale>
        <p:origin x="219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38" tIns="45719" rIns="91438" bIns="45719"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38" tIns="45719" rIns="91438" bIns="45719" rtlCol="0"/>
          <a:lstStyle>
            <a:lvl1pPr algn="r">
              <a:defRPr sz="1200"/>
            </a:lvl1pPr>
          </a:lstStyle>
          <a:p>
            <a:pPr>
              <a:defRPr/>
            </a:pPr>
            <a:fld id="{835A3922-301B-43D2-87E8-6A677304584B}" type="datetimeFigureOut">
              <a:rPr lang="en-US"/>
              <a:pPr>
                <a:defRPr/>
              </a:pPr>
              <a:t>2/8/2016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38" tIns="45719" rIns="91438" bIns="4571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38" tIns="45719" rIns="91438" bIns="45719" numCol="1" anchor="b" anchorCtr="0" compatLnSpc="1">
            <a:prstTxWarp prst="textNoShape">
              <a:avLst/>
            </a:prstTxWarp>
          </a:bodyPr>
          <a:lstStyle>
            <a:lvl1pPr algn="r">
              <a:defRPr sz="1200"/>
            </a:lvl1pPr>
          </a:lstStyle>
          <a:p>
            <a:pPr>
              <a:defRPr/>
            </a:pPr>
            <a:fld id="{8426B571-2C91-4BA5-A829-BD728ACC113F}" type="slidenum">
              <a:rPr lang="en-US"/>
              <a:pPr>
                <a:defRPr/>
              </a:pPr>
              <a:t>‹#›</a:t>
            </a:fld>
            <a:endParaRPr lang="en-US"/>
          </a:p>
        </p:txBody>
      </p:sp>
    </p:spTree>
    <p:extLst>
      <p:ext uri="{BB962C8B-B14F-4D97-AF65-F5344CB8AC3E}">
        <p14:creationId xmlns:p14="http://schemas.microsoft.com/office/powerpoint/2010/main" val="2282648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4" tIns="46588" rIns="93174" bIns="46588"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5974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4" tIns="46588" rIns="93174" bIns="46588"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4" tIns="46588" rIns="93174" bIns="465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975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4" tIns="46588" rIns="93174" bIns="46588"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5975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4" tIns="46588" rIns="93174" bIns="46588"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59AB04C1-4212-4EDE-AC12-39FF9F535733}" type="slidenum">
              <a:rPr lang="en-US"/>
              <a:pPr>
                <a:defRPr/>
              </a:pPr>
              <a:t>‹#›</a:t>
            </a:fld>
            <a:endParaRPr lang="en-US"/>
          </a:p>
        </p:txBody>
      </p:sp>
    </p:spTree>
    <p:extLst>
      <p:ext uri="{BB962C8B-B14F-4D97-AF65-F5344CB8AC3E}">
        <p14:creationId xmlns:p14="http://schemas.microsoft.com/office/powerpoint/2010/main" val="32189296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9D3F042F-9EB9-463A-940D-8EE88A8BD6C0}" type="slidenum">
              <a:rPr lang="en-US" altLang="en-US" smtClean="0">
                <a:latin typeface="Arial" panose="020B0604020202020204" pitchFamily="34" charset="0"/>
              </a:rPr>
              <a:pPr/>
              <a:t>1</a:t>
            </a:fld>
            <a:endParaRPr lang="en-US" altLang="en-US" smtClean="0">
              <a:latin typeface="Arial" panose="020B0604020202020204" pitchFamily="34"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 cancer treatments covered in this section include Chemotherapy, Hormone Therapy, Immunotherapy, Transplant or Endocrine Therapy, Radiation Therapy, &amp; Other Therapy.</a:t>
            </a:r>
          </a:p>
        </p:txBody>
      </p:sp>
    </p:spTree>
    <p:extLst>
      <p:ext uri="{BB962C8B-B14F-4D97-AF65-F5344CB8AC3E}">
        <p14:creationId xmlns:p14="http://schemas.microsoft.com/office/powerpoint/2010/main" val="2687746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52795B14-80C9-4460-9682-ED8827CBFF51}" type="slidenum">
              <a:rPr lang="en-US" altLang="en-US" smtClean="0">
                <a:latin typeface="Arial" panose="020B0604020202020204" pitchFamily="34" charset="0"/>
              </a:rPr>
              <a:pPr/>
              <a:t>10</a:t>
            </a:fld>
            <a:endParaRPr lang="en-US" altLang="en-US" smtClean="0">
              <a:latin typeface="Arial" panose="020B0604020202020204"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Remember---- ANCILLARY drugs aren’t coded at all.  If a patient is taking an ancillary drug along with a chemotherapy drug, code the chemotherapy as a single drug, code 2.</a:t>
            </a:r>
          </a:p>
        </p:txBody>
      </p:sp>
    </p:spTree>
    <p:extLst>
      <p:ext uri="{BB962C8B-B14F-4D97-AF65-F5344CB8AC3E}">
        <p14:creationId xmlns:p14="http://schemas.microsoft.com/office/powerpoint/2010/main" val="3638967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latin typeface="Arial" panose="020B0604020202020204" pitchFamily="34" charset="0"/>
              </a:rPr>
              <a:t>This procedure permits a higher concentration of drug to be in contact with the tumor for a longer period of time.  Use SEER*Rx to determine whether the drugs used are classified as chemotherapy agents.  </a:t>
            </a:r>
          </a:p>
          <a:p>
            <a:pPr>
              <a:buFontTx/>
              <a:buChar char="•"/>
            </a:pPr>
            <a:r>
              <a:rPr lang="en-US" altLang="en-US" smtClean="0">
                <a:latin typeface="Arial" panose="020B0604020202020204" pitchFamily="34" charset="0"/>
              </a:rPr>
              <a:t>Also code as chemotherapy when pt has primary or metastatic Ca in the liver and the only information about embolization is a statement that the pt had chemoembolization, tumor embolization or embolization of tumor in the liver; HOWEVER, if alcohol is specified as the embolizing agent, even in the liver, code as Other Therapy.</a:t>
            </a: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3063E50C-0A1C-4949-913A-9C194E6314E3}" type="slidenum">
              <a:rPr lang="en-US" altLang="en-US" smtClean="0">
                <a:latin typeface="Arial" panose="020B0604020202020204" pitchFamily="34" charset="0"/>
              </a:rPr>
              <a:pPr/>
              <a:t>11</a:t>
            </a:fld>
            <a:endParaRPr lang="en-US" altLang="en-US" smtClean="0">
              <a:latin typeface="Arial" panose="020B0604020202020204" pitchFamily="34" charset="0"/>
            </a:endParaRPr>
          </a:p>
        </p:txBody>
      </p:sp>
    </p:spTree>
    <p:extLst>
      <p:ext uri="{BB962C8B-B14F-4D97-AF65-F5344CB8AC3E}">
        <p14:creationId xmlns:p14="http://schemas.microsoft.com/office/powerpoint/2010/main" val="2909664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9E30E5F6-E943-482B-8D4A-2D367D3A1310}" type="slidenum">
              <a:rPr lang="en-US" altLang="en-US" smtClean="0">
                <a:latin typeface="Arial" panose="020B0604020202020204" pitchFamily="34" charset="0"/>
              </a:rPr>
              <a:pPr/>
              <a:t>12</a:t>
            </a:fld>
            <a:endParaRPr lang="en-US" altLang="en-US" smtClean="0">
              <a:latin typeface="Arial" panose="020B0604020202020204"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Sometimes a patient will have a reaction to a particular chemotherapy drug, and the physician has to make a change to the treatment plan.  The substituted drug will still be counted as 1</a:t>
            </a:r>
            <a:r>
              <a:rPr lang="en-US" altLang="en-US" baseline="30000" smtClean="0">
                <a:latin typeface="Arial" panose="020B0604020202020204" pitchFamily="34" charset="0"/>
              </a:rPr>
              <a:t>st</a:t>
            </a:r>
            <a:r>
              <a:rPr lang="en-US" altLang="en-US" smtClean="0">
                <a:latin typeface="Arial" panose="020B0604020202020204" pitchFamily="34" charset="0"/>
              </a:rPr>
              <a:t> course therapy, as long as it is from the same drug group or category.  Check SEER*Rx or check with the oncologist to determine if the new drug(s) are of the same group/category.   If a pt develops disease progression or metastasis while on 1</a:t>
            </a:r>
            <a:r>
              <a:rPr lang="en-US" altLang="en-US" baseline="30000" smtClean="0">
                <a:latin typeface="Arial" panose="020B0604020202020204" pitchFamily="34" charset="0"/>
              </a:rPr>
              <a:t>st</a:t>
            </a:r>
            <a:r>
              <a:rPr lang="en-US" altLang="en-US" smtClean="0">
                <a:latin typeface="Arial" panose="020B0604020202020204" pitchFamily="34" charset="0"/>
              </a:rPr>
              <a:t> course chemotherapy, the physician will change the chemotherapy drugs.  The 2</a:t>
            </a:r>
            <a:r>
              <a:rPr lang="en-US" altLang="en-US" baseline="30000" smtClean="0">
                <a:latin typeface="Arial" panose="020B0604020202020204" pitchFamily="34" charset="0"/>
              </a:rPr>
              <a:t>nd</a:t>
            </a:r>
            <a:r>
              <a:rPr lang="en-US" altLang="en-US" smtClean="0">
                <a:latin typeface="Arial" panose="020B0604020202020204" pitchFamily="34" charset="0"/>
              </a:rPr>
              <a:t> set of drugs would no longer be 1</a:t>
            </a:r>
            <a:r>
              <a:rPr lang="en-US" altLang="en-US" baseline="30000" smtClean="0">
                <a:latin typeface="Arial" panose="020B0604020202020204" pitchFamily="34" charset="0"/>
              </a:rPr>
              <a:t>st</a:t>
            </a:r>
            <a:r>
              <a:rPr lang="en-US" altLang="en-US" smtClean="0">
                <a:latin typeface="Arial" panose="020B0604020202020204" pitchFamily="34" charset="0"/>
              </a:rPr>
              <a:t> course – they would be called “subsequent” chemotherapy.  Recording of subsequent therapies is not required by KCR or the CoC; however, they can be recorded if that is your hospital registry practice.</a:t>
            </a:r>
          </a:p>
        </p:txBody>
      </p:sp>
    </p:spTree>
    <p:extLst>
      <p:ext uri="{BB962C8B-B14F-4D97-AF65-F5344CB8AC3E}">
        <p14:creationId xmlns:p14="http://schemas.microsoft.com/office/powerpoint/2010/main" val="2737736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068E12EF-DBE1-4D46-A85D-85E3CCD9B62D}" type="slidenum">
              <a:rPr lang="en-US" altLang="en-US" smtClean="0">
                <a:latin typeface="Arial" panose="020B0604020202020204" pitchFamily="34" charset="0"/>
              </a:rPr>
              <a:pPr/>
              <a:t>13</a:t>
            </a:fld>
            <a:endParaRPr lang="en-US" altLang="en-US" smtClean="0">
              <a:latin typeface="Arial" panose="020B0604020202020204"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2 (Leucovorin is ANCILLARY and not coded!)</a:t>
            </a:r>
          </a:p>
          <a:p>
            <a:pPr eaLnBrk="1" hangingPunct="1"/>
            <a:r>
              <a:rPr lang="en-US" altLang="en-US" smtClean="0">
                <a:latin typeface="Arial" panose="020B0604020202020204" pitchFamily="34" charset="0"/>
              </a:rPr>
              <a:t>3 (Multiple chemotherapy agents – Oxaliplatin, 5-FU, Avastin)  NOTE: If the patient was diagnosed in 2013, Avastin would need to be recorded as </a:t>
            </a:r>
          </a:p>
          <a:p>
            <a:pPr eaLnBrk="1" hangingPunct="1"/>
            <a:r>
              <a:rPr lang="en-US" altLang="en-US" smtClean="0">
                <a:latin typeface="Arial" panose="020B0604020202020204" pitchFamily="34" charset="0"/>
              </a:rPr>
              <a:t>   immunotherapy.</a:t>
            </a:r>
          </a:p>
          <a:p>
            <a:pPr eaLnBrk="1" hangingPunct="1"/>
            <a:r>
              <a:rPr lang="en-US" altLang="en-US" smtClean="0">
                <a:latin typeface="Arial" panose="020B0604020202020204" pitchFamily="34" charset="0"/>
              </a:rPr>
              <a:t>1 (Chemo given but type unknown)</a:t>
            </a:r>
          </a:p>
        </p:txBody>
      </p:sp>
    </p:spTree>
    <p:extLst>
      <p:ext uri="{BB962C8B-B14F-4D97-AF65-F5344CB8AC3E}">
        <p14:creationId xmlns:p14="http://schemas.microsoft.com/office/powerpoint/2010/main" val="23415543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Decadron (dexamethasone) is another hormone that is given as an antiemetic drug or as a definitive cancer treatment.  Code it ONLY if it is administered as a definitive therapy.  </a:t>
            </a: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FA2570AC-E422-4804-B84F-483316D3D871}" type="slidenum">
              <a:rPr lang="en-US" altLang="en-US" smtClean="0">
                <a:latin typeface="Arial" panose="020B0604020202020204" pitchFamily="34" charset="0"/>
              </a:rPr>
              <a:pPr/>
              <a:t>16</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783333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78868EC8-DB19-4B40-A733-7E42CD47821F}" type="slidenum">
              <a:rPr lang="en-US" altLang="en-US" smtClean="0">
                <a:latin typeface="Arial" panose="020B0604020202020204" pitchFamily="34" charset="0"/>
              </a:rPr>
              <a:pPr/>
              <a:t>17</a:t>
            </a:fld>
            <a:endParaRPr lang="en-US" altLang="en-US" smtClean="0">
              <a:latin typeface="Arial" panose="020B0604020202020204"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Be sure to look up all agents in SEER*Rx.  It is helpful in categorizing treatment types, and also in spelling agents correctly! </a:t>
            </a:r>
          </a:p>
        </p:txBody>
      </p:sp>
    </p:spTree>
    <p:extLst>
      <p:ext uri="{BB962C8B-B14F-4D97-AF65-F5344CB8AC3E}">
        <p14:creationId xmlns:p14="http://schemas.microsoft.com/office/powerpoint/2010/main" val="530598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40F7FCE2-4581-47F2-B9AD-BD7BCDE89DC3}" type="slidenum">
              <a:rPr lang="en-US" altLang="en-US" smtClean="0">
                <a:latin typeface="Arial" panose="020B0604020202020204" pitchFamily="34" charset="0"/>
              </a:rPr>
              <a:pPr/>
              <a:t>18</a:t>
            </a:fld>
            <a:endParaRPr lang="en-US" altLang="en-US" smtClean="0">
              <a:latin typeface="Arial" panose="020B0604020202020204"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According to the 2007 SEER Manual, thyroid hormone is coded as therapy for papillary &amp;/or follicular cancers only.</a:t>
            </a:r>
          </a:p>
        </p:txBody>
      </p:sp>
    </p:spTree>
    <p:extLst>
      <p:ext uri="{BB962C8B-B14F-4D97-AF65-F5344CB8AC3E}">
        <p14:creationId xmlns:p14="http://schemas.microsoft.com/office/powerpoint/2010/main" val="42137444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3BCDEC93-8DF6-426E-995F-9333F65EC4B2}" type="slidenum">
              <a:rPr lang="en-US" altLang="en-US" smtClean="0">
                <a:latin typeface="Arial" panose="020B0604020202020204" pitchFamily="34" charset="0"/>
              </a:rPr>
              <a:pPr/>
              <a:t>19</a:t>
            </a:fld>
            <a:endParaRPr lang="en-US" altLang="en-US" smtClean="0">
              <a:latin typeface="Arial" panose="020B0604020202020204"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For all cases receiving hormones as cancer therapy, create “H” for hormone therapy, “F” for 1</a:t>
            </a:r>
            <a:r>
              <a:rPr lang="en-US" altLang="en-US" baseline="30000" smtClean="0">
                <a:latin typeface="Arial" panose="020B0604020202020204" pitchFamily="34" charset="0"/>
              </a:rPr>
              <a:t>st</a:t>
            </a:r>
            <a:r>
              <a:rPr lang="en-US" altLang="en-US" smtClean="0">
                <a:latin typeface="Arial" panose="020B0604020202020204" pitchFamily="34" charset="0"/>
              </a:rPr>
              <a:t> course, and enter the date hormones were actually 1</a:t>
            </a:r>
            <a:r>
              <a:rPr lang="en-US" altLang="en-US" baseline="30000" smtClean="0">
                <a:latin typeface="Arial" panose="020B0604020202020204" pitchFamily="34" charset="0"/>
              </a:rPr>
              <a:t>st</a:t>
            </a:r>
            <a:r>
              <a:rPr lang="en-US" altLang="en-US" smtClean="0">
                <a:latin typeface="Arial" panose="020B0604020202020204" pitchFamily="34" charset="0"/>
              </a:rPr>
              <a:t> received.  Therapy facility is coded or spelled out, either way…. At this facility means was it done at YOUR facility.  Enter the appropriate code, which is “1” for all codeable hormone therapies.  Record the name of the hormone therapy agent(s) given in treatment notes.</a:t>
            </a:r>
          </a:p>
        </p:txBody>
      </p:sp>
    </p:spTree>
    <p:extLst>
      <p:ext uri="{BB962C8B-B14F-4D97-AF65-F5344CB8AC3E}">
        <p14:creationId xmlns:p14="http://schemas.microsoft.com/office/powerpoint/2010/main" val="1148707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CA890FB5-DE3A-4C64-A3E5-FDCE953E3B09}" type="slidenum">
              <a:rPr lang="en-US" altLang="en-US" smtClean="0">
                <a:latin typeface="Arial" panose="020B0604020202020204" pitchFamily="34" charset="0"/>
              </a:rPr>
              <a:pPr/>
              <a:t>20</a:t>
            </a:fld>
            <a:endParaRPr lang="en-US" altLang="en-US" smtClean="0">
              <a:latin typeface="Arial" panose="020B0604020202020204"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latin typeface="Arial" panose="020B0604020202020204" pitchFamily="34" charset="0"/>
              </a:rPr>
              <a:t>Breast case: Confirm on SEER*Rx, Create “H” Therapy, code “1” for therapy received.</a:t>
            </a:r>
          </a:p>
          <a:p>
            <a:pPr eaLnBrk="1" hangingPunct="1">
              <a:buFontTx/>
              <a:buChar char="•"/>
            </a:pPr>
            <a:r>
              <a:rPr lang="en-US" altLang="en-US" smtClean="0">
                <a:latin typeface="Arial" panose="020B0604020202020204" pitchFamily="34" charset="0"/>
              </a:rPr>
              <a:t>Lymphoma case: Check SEER*Rx for therapy type(s), code appropriately!  Create “C” for 3 chemos (combination), create “H” for 1 hormone.</a:t>
            </a:r>
          </a:p>
        </p:txBody>
      </p:sp>
    </p:spTree>
    <p:extLst>
      <p:ext uri="{BB962C8B-B14F-4D97-AF65-F5344CB8AC3E}">
        <p14:creationId xmlns:p14="http://schemas.microsoft.com/office/powerpoint/2010/main" val="25013507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C7C4F6E5-D27E-455F-8A8A-96FC3D154073}" type="slidenum">
              <a:rPr lang="en-US" altLang="en-US" smtClean="0">
                <a:latin typeface="Arial" panose="020B0604020202020204" pitchFamily="34" charset="0"/>
              </a:rPr>
              <a:pPr/>
              <a:t>22</a:t>
            </a:fld>
            <a:endParaRPr lang="en-US" altLang="en-US" smtClean="0">
              <a:latin typeface="Arial" panose="020B0604020202020204"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These are just a sampling of the various ways immunotherapy may work to enhance the immune system’s defense mechanisms.  By and large, these agents either alter the immune system or change the body’s response upon identifying cancer cells.</a:t>
            </a:r>
          </a:p>
        </p:txBody>
      </p:sp>
    </p:spTree>
    <p:extLst>
      <p:ext uri="{BB962C8B-B14F-4D97-AF65-F5344CB8AC3E}">
        <p14:creationId xmlns:p14="http://schemas.microsoft.com/office/powerpoint/2010/main" val="2726521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F1449B8A-90D4-450F-9EEB-D54CCB2C397B}" type="slidenum">
              <a:rPr lang="en-US" altLang="en-US" smtClean="0">
                <a:latin typeface="Arial" panose="020B0604020202020204" pitchFamily="34" charset="0"/>
              </a:rPr>
              <a:pPr/>
              <a:t>2</a:t>
            </a:fld>
            <a:endParaRPr lang="en-US" altLang="en-US" smtClean="0">
              <a:latin typeface="Arial" panose="020B0604020202020204"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 These drugs are “definitive therapy”; they directly affect the tumor….	</a:t>
            </a:r>
          </a:p>
        </p:txBody>
      </p:sp>
    </p:spTree>
    <p:extLst>
      <p:ext uri="{BB962C8B-B14F-4D97-AF65-F5344CB8AC3E}">
        <p14:creationId xmlns:p14="http://schemas.microsoft.com/office/powerpoint/2010/main" val="4726913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461265CE-F1D3-424C-BE3C-B1AFC01B2986}" type="slidenum">
              <a:rPr lang="en-US" altLang="en-US" smtClean="0">
                <a:latin typeface="Arial" panose="020B0604020202020204" pitchFamily="34" charset="0"/>
              </a:rPr>
              <a:pPr/>
              <a:t>23</a:t>
            </a:fld>
            <a:endParaRPr lang="en-US" altLang="en-US" smtClean="0">
              <a:latin typeface="Arial" panose="020B0604020202020204" pitchFamily="34" charset="0"/>
            </a:endParaRPr>
          </a:p>
        </p:txBody>
      </p:sp>
      <p:sp>
        <p:nvSpPr>
          <p:cNvPr id="50179"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ln/>
          <a:extLst/>
        </p:spPr>
        <p:txBody>
          <a:bodyPr/>
          <a:lstStyle/>
          <a:p>
            <a:pPr marL="171446" indent="-171446" eaLnBrk="1" hangingPunct="1">
              <a:buFont typeface="Arial" pitchFamily="34" charset="0"/>
              <a:buChar char="•"/>
              <a:defRPr/>
            </a:pPr>
            <a:r>
              <a:rPr lang="en-US" dirty="0" err="1" smtClean="0"/>
              <a:t>Ca</a:t>
            </a:r>
            <a:r>
              <a:rPr lang="en-US" dirty="0" smtClean="0"/>
              <a:t> vaccines are not coded at this time in this category.  They MAY be coded as ‘other’ therapy, code 0.  Clinical trials are taking place using vaccines in brain, breast, colon, kidney, lung, melanoma, &amp; ovarian cancer cases.  </a:t>
            </a:r>
          </a:p>
          <a:p>
            <a:pPr marL="171446" indent="-171446" eaLnBrk="1" hangingPunct="1">
              <a:buFont typeface="Arial" pitchFamily="34" charset="0"/>
              <a:buChar char="•"/>
              <a:defRPr/>
            </a:pPr>
            <a:r>
              <a:rPr lang="en-US" dirty="0" smtClean="0"/>
              <a:t>Alpha interferon slows tumor growth directly; it is used for multiple myeloma, CML, hairy cell leukemia, &amp; melanoma.   Monoclonal antibodies are artificial antibodies used in a variety of ways in systemic therapy.  Some disrupt cancer cell activities &amp; “act like” chemotherapy; some are attached to radioisotopes &amp; “act” as radiation therapy.  Remember to check SEER*Rx to identify the category for coding of each one.</a:t>
            </a:r>
          </a:p>
          <a:p>
            <a:pPr eaLnBrk="1" hangingPunct="1">
              <a:defRPr/>
            </a:pPr>
            <a:endParaRPr lang="en-US" dirty="0" smtClean="0"/>
          </a:p>
        </p:txBody>
      </p:sp>
    </p:spTree>
    <p:extLst>
      <p:ext uri="{BB962C8B-B14F-4D97-AF65-F5344CB8AC3E}">
        <p14:creationId xmlns:p14="http://schemas.microsoft.com/office/powerpoint/2010/main" val="12960186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7C8AD179-F6F7-4DB4-9076-98E19A60CC5D}" type="slidenum">
              <a:rPr lang="en-US" altLang="en-US" smtClean="0">
                <a:latin typeface="Arial" panose="020B0604020202020204" pitchFamily="34" charset="0"/>
              </a:rPr>
              <a:pPr/>
              <a:t>25</a:t>
            </a:fld>
            <a:endParaRPr lang="en-US" altLang="en-US" smtClean="0">
              <a:latin typeface="Arial" panose="020B0604020202020204"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1 (Avastin is coded as immunotherapy starting with cases diagnosed 1/1/13 and forward)</a:t>
            </a:r>
          </a:p>
        </p:txBody>
      </p:sp>
    </p:spTree>
    <p:extLst>
      <p:ext uri="{BB962C8B-B14F-4D97-AF65-F5344CB8AC3E}">
        <p14:creationId xmlns:p14="http://schemas.microsoft.com/office/powerpoint/2010/main" val="28552392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latin typeface="Arial" panose="020B0604020202020204" pitchFamily="34" charset="0"/>
              </a:rPr>
              <a:t>Endocrine surgery performed for hormonal effect is coded only as endocrine therapy…not as definitive surgery.</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BEF46DB4-AB9D-447A-8152-B4C715AA2689}" type="slidenum">
              <a:rPr lang="en-US" altLang="en-US" smtClean="0">
                <a:latin typeface="Arial" panose="020B0604020202020204" pitchFamily="34" charset="0"/>
              </a:rPr>
              <a:pPr/>
              <a:t>28</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7220869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When recording stem cell harvest, must have evidence that subsequent stem cell infusion took place.  Stem cell harvest alone is not definitive therapy.</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0439A1BB-D8D5-40F4-96A6-D3384957EDA9}" type="slidenum">
              <a:rPr lang="en-US" altLang="en-US" smtClean="0">
                <a:latin typeface="Arial" panose="020B0604020202020204" pitchFamily="34" charset="0"/>
              </a:rPr>
              <a:pPr/>
              <a:t>29</a:t>
            </a:fld>
            <a:endParaRPr lang="en-US" altLang="en-US" smtClean="0">
              <a:latin typeface="Arial" panose="020B0604020202020204" pitchFamily="34" charset="0"/>
            </a:endParaRPr>
          </a:p>
        </p:txBody>
      </p:sp>
    </p:spTree>
    <p:extLst>
      <p:ext uri="{BB962C8B-B14F-4D97-AF65-F5344CB8AC3E}">
        <p14:creationId xmlns:p14="http://schemas.microsoft.com/office/powerpoint/2010/main" val="8505949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E07E1587-0FE6-453E-9D8F-7FFD7BE66598}" type="slidenum">
              <a:rPr lang="en-US" altLang="en-US" smtClean="0">
                <a:latin typeface="Arial" panose="020B0604020202020204" pitchFamily="34" charset="0"/>
              </a:rPr>
              <a:pPr/>
              <a:t>31</a:t>
            </a:fld>
            <a:endParaRPr lang="en-US" altLang="en-US" smtClean="0">
              <a:latin typeface="Arial" panose="020B0604020202020204"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This procedure, which is done on an outpatient basis, is called a bilateral orchiectomy.  It is an endocrine surgery which results in no more testosterone being produced; this lack of the male hormone slows down the growth or progression of the patient’s prostate cancer.  This would be coded as “30”.  This would not be coded as a definitive surgery.</a:t>
            </a:r>
          </a:p>
        </p:txBody>
      </p:sp>
    </p:spTree>
    <p:extLst>
      <p:ext uri="{BB962C8B-B14F-4D97-AF65-F5344CB8AC3E}">
        <p14:creationId xmlns:p14="http://schemas.microsoft.com/office/powerpoint/2010/main" val="34456059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70C85004-6471-4839-8D75-58C498F34B85}" type="slidenum">
              <a:rPr lang="en-US" altLang="en-US" smtClean="0">
                <a:latin typeface="Arial" panose="020B0604020202020204" pitchFamily="34" charset="0"/>
              </a:rPr>
              <a:pPr/>
              <a:t>32</a:t>
            </a:fld>
            <a:endParaRPr lang="en-US" altLang="en-US" smtClean="0">
              <a:latin typeface="Arial" panose="020B0604020202020204"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 bone marrow was from relative – </a:t>
            </a:r>
            <a:r>
              <a:rPr lang="en-US" altLang="en-US" i="1" smtClean="0">
                <a:latin typeface="Arial" panose="020B0604020202020204" pitchFamily="34" charset="0"/>
              </a:rPr>
              <a:t>allogeneic</a:t>
            </a:r>
            <a:r>
              <a:rPr lang="en-US" altLang="en-US" smtClean="0">
                <a:latin typeface="Arial" panose="020B0604020202020204" pitchFamily="34" charset="0"/>
              </a:rPr>
              <a:t> transplant.  This is coded as “T” for transplant and the type of transplant is coded “12”.</a:t>
            </a:r>
          </a:p>
        </p:txBody>
      </p:sp>
    </p:spTree>
    <p:extLst>
      <p:ext uri="{BB962C8B-B14F-4D97-AF65-F5344CB8AC3E}">
        <p14:creationId xmlns:p14="http://schemas.microsoft.com/office/powerpoint/2010/main" val="15562643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960757B1-02D4-4D8F-B188-A10E0B9A8680}" type="slidenum">
              <a:rPr lang="en-US" altLang="en-US" smtClean="0">
                <a:latin typeface="Arial" panose="020B0604020202020204" pitchFamily="34" charset="0"/>
              </a:rPr>
              <a:pPr/>
              <a:t>33</a:t>
            </a:fld>
            <a:endParaRPr lang="en-US" altLang="en-US" smtClean="0">
              <a:latin typeface="Arial" panose="020B0604020202020204"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442977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67554C1A-064B-4B94-B982-D97D0A626443}" type="slidenum">
              <a:rPr lang="en-US" altLang="en-US" smtClean="0">
                <a:latin typeface="Arial" panose="020B0604020202020204" pitchFamily="34" charset="0"/>
              </a:rPr>
              <a:pPr/>
              <a:t>34</a:t>
            </a:fld>
            <a:endParaRPr lang="en-US" altLang="en-US" smtClean="0">
              <a:latin typeface="Arial" panose="020B0604020202020204"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 major categories of radiation therapy are External Beam Radiation, Brachytherapy, and Radioisotopes.</a:t>
            </a:r>
          </a:p>
        </p:txBody>
      </p:sp>
    </p:spTree>
    <p:extLst>
      <p:ext uri="{BB962C8B-B14F-4D97-AF65-F5344CB8AC3E}">
        <p14:creationId xmlns:p14="http://schemas.microsoft.com/office/powerpoint/2010/main" val="11980282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010F4CAA-66DE-4233-8149-62A4769CC0CA}" type="slidenum">
              <a:rPr lang="en-US" altLang="en-US" smtClean="0">
                <a:latin typeface="Arial" panose="020B0604020202020204" pitchFamily="34" charset="0"/>
              </a:rPr>
              <a:pPr/>
              <a:t>35</a:t>
            </a:fld>
            <a:endParaRPr lang="en-US" altLang="en-US" smtClean="0">
              <a:latin typeface="Arial" panose="020B0604020202020204"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This photo shows a patient getting ready to be treated with external beam radiation by a linear accelerator.</a:t>
            </a:r>
          </a:p>
        </p:txBody>
      </p:sp>
    </p:spTree>
    <p:extLst>
      <p:ext uri="{BB962C8B-B14F-4D97-AF65-F5344CB8AC3E}">
        <p14:creationId xmlns:p14="http://schemas.microsoft.com/office/powerpoint/2010/main" val="7516246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65CF875F-0772-483D-8D4A-0B25832399B3}" type="slidenum">
              <a:rPr lang="en-US" altLang="en-US" smtClean="0">
                <a:latin typeface="Arial" panose="020B0604020202020204" pitchFamily="34" charset="0"/>
              </a:rPr>
              <a:pPr/>
              <a:t>36</a:t>
            </a:fld>
            <a:endParaRPr lang="en-US" altLang="en-US" smtClean="0">
              <a:latin typeface="Arial" panose="020B0604020202020204" pitchFamily="34"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Here, we see tiny seeds, a type of brachytherapy, which are implanted in a patient’s body.  In the case of prostate seeds, the implants are left inside the organ being treated.  Mammosite radiation therapy delivered to a breast lumpectomy site via a balloon containing seeds is another example of brachytherapy.  Other primary sites commonly treated with brachytherapy include, lung, endometrium, and cervix. </a:t>
            </a:r>
          </a:p>
        </p:txBody>
      </p:sp>
    </p:spTree>
    <p:extLst>
      <p:ext uri="{BB962C8B-B14F-4D97-AF65-F5344CB8AC3E}">
        <p14:creationId xmlns:p14="http://schemas.microsoft.com/office/powerpoint/2010/main" val="1758098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FF9D0901-7392-4A14-8B23-0A5947168846}" type="slidenum">
              <a:rPr lang="en-US" altLang="en-US" smtClean="0">
                <a:latin typeface="Arial" panose="020B0604020202020204" pitchFamily="34" charset="0"/>
              </a:rPr>
              <a:pPr/>
              <a:t>3</a:t>
            </a:fld>
            <a:endParaRPr lang="en-US" altLang="en-US" smtClean="0">
              <a:latin typeface="Arial" panose="020B0604020202020204" pitchFamily="34"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Some drugs interrupt the replication of DNA in the nuclei of cells, or they cause problems with one of the stages of mitosis, or cell division.  As a result, the affected cancer cells cannot grow and reproduce anymore.  </a:t>
            </a:r>
          </a:p>
        </p:txBody>
      </p:sp>
    </p:spTree>
    <p:extLst>
      <p:ext uri="{BB962C8B-B14F-4D97-AF65-F5344CB8AC3E}">
        <p14:creationId xmlns:p14="http://schemas.microsoft.com/office/powerpoint/2010/main" val="24683989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BB99BDB8-3DE0-4061-B764-04A739109A67}" type="slidenum">
              <a:rPr lang="en-US" altLang="en-US" smtClean="0">
                <a:latin typeface="Arial" panose="020B0604020202020204" pitchFamily="34" charset="0"/>
              </a:rPr>
              <a:pPr/>
              <a:t>37</a:t>
            </a:fld>
            <a:endParaRPr lang="en-US" altLang="en-US" smtClean="0">
              <a:latin typeface="Arial" panose="020B0604020202020204" pitchFamily="34"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 data elements in bold are required to be coded by all Kentucky hospitals.  All Kentucky hospitals must code treatment type, course, date started, therapy at this facility, radiation therapy code, and treatment notes.  </a:t>
            </a:r>
          </a:p>
        </p:txBody>
      </p:sp>
    </p:spTree>
    <p:extLst>
      <p:ext uri="{BB962C8B-B14F-4D97-AF65-F5344CB8AC3E}">
        <p14:creationId xmlns:p14="http://schemas.microsoft.com/office/powerpoint/2010/main" val="6886513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ACoS-accredited programs are required to record additional details including Location of Radiation Tx, Tx Volume, Modality, etc.  We WILL go over each of those items, and they can be found in the CPDMS Abstractor’s Manual online.  Each field has an assigned KCR Data Item # for locating those items!  There may be times when 1</a:t>
            </a:r>
            <a:r>
              <a:rPr lang="en-US" altLang="en-US" baseline="30000" smtClean="0">
                <a:latin typeface="Arial" panose="020B0604020202020204" pitchFamily="34" charset="0"/>
              </a:rPr>
              <a:t>st</a:t>
            </a:r>
            <a:r>
              <a:rPr lang="en-US" altLang="en-US" smtClean="0">
                <a:latin typeface="Arial" panose="020B0604020202020204" pitchFamily="34" charset="0"/>
              </a:rPr>
              <a:t> course of treatment is incomplete.  It is important to continue follow-up efforts to be certain the complete treatment information is collected.</a:t>
            </a: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31073975-4FB8-4F5A-ACC2-F099EFFEB04B}" type="slidenum">
              <a:rPr lang="en-US" altLang="en-US" smtClean="0">
                <a:latin typeface="Arial" panose="020B0604020202020204" pitchFamily="34" charset="0"/>
              </a:rPr>
              <a:pPr/>
              <a:t>38</a:t>
            </a:fld>
            <a:endParaRPr lang="en-US" altLang="en-US" smtClean="0">
              <a:latin typeface="Arial" panose="020B0604020202020204" pitchFamily="34" charset="0"/>
            </a:endParaRPr>
          </a:p>
        </p:txBody>
      </p:sp>
    </p:spTree>
    <p:extLst>
      <p:ext uri="{BB962C8B-B14F-4D97-AF65-F5344CB8AC3E}">
        <p14:creationId xmlns:p14="http://schemas.microsoft.com/office/powerpoint/2010/main" val="30235254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12E44A8E-7295-44CD-84DF-42BDEBA6C5B3}" type="slidenum">
              <a:rPr lang="en-US" altLang="en-US" smtClean="0">
                <a:latin typeface="Arial" panose="020B0604020202020204" pitchFamily="34" charset="0"/>
              </a:rPr>
              <a:pPr/>
              <a:t>39</a:t>
            </a:fld>
            <a:endParaRPr lang="en-US" altLang="en-US" smtClean="0">
              <a:latin typeface="Arial" panose="020B0604020202020204" pitchFamily="34"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When creating radiation therapy for your case, you must choose the appropriate code for the type or types received.  When you have no specific information as to type, use code 5 for radiation NOS.</a:t>
            </a:r>
          </a:p>
        </p:txBody>
      </p:sp>
    </p:spTree>
    <p:extLst>
      <p:ext uri="{BB962C8B-B14F-4D97-AF65-F5344CB8AC3E}">
        <p14:creationId xmlns:p14="http://schemas.microsoft.com/office/powerpoint/2010/main" val="23172432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A295A88C-86E1-49A8-A503-CA5CBB0C0DCD}" type="slidenum">
              <a:rPr lang="en-US" altLang="en-US" smtClean="0">
                <a:latin typeface="Arial" panose="020B0604020202020204" pitchFamily="34" charset="0"/>
              </a:rPr>
              <a:pPr/>
              <a:t>40</a:t>
            </a:fld>
            <a:endParaRPr lang="en-US" altLang="en-US" smtClean="0">
              <a:latin typeface="Arial" panose="020B0604020202020204" pitchFamily="34"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This data item shows if the treatment was performed at your facility or elsewhere. Radiation treatment is frequently delivered in two or more phases which can be summarized as “regional” and “boost” treatments.  This data item is broken down by </a:t>
            </a:r>
            <a:r>
              <a:rPr lang="en-US" altLang="en-US" i="1" smtClean="0">
                <a:latin typeface="Arial" panose="020B0604020202020204" pitchFamily="34" charset="0"/>
              </a:rPr>
              <a:t>regional</a:t>
            </a:r>
            <a:r>
              <a:rPr lang="en-US" altLang="en-US" smtClean="0">
                <a:latin typeface="Arial" panose="020B0604020202020204" pitchFamily="34" charset="0"/>
              </a:rPr>
              <a:t> radiation Tx and </a:t>
            </a:r>
            <a:r>
              <a:rPr lang="en-US" altLang="en-US" i="1" smtClean="0">
                <a:latin typeface="Arial" panose="020B0604020202020204" pitchFamily="34" charset="0"/>
              </a:rPr>
              <a:t>boost </a:t>
            </a:r>
            <a:r>
              <a:rPr lang="en-US" altLang="en-US" smtClean="0">
                <a:latin typeface="Arial" panose="020B0604020202020204" pitchFamily="34" charset="0"/>
              </a:rPr>
              <a:t>radiation Tx.</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8816142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CBF58A58-9EFC-4CF1-B2C7-52B7FEA2097D}" type="slidenum">
              <a:rPr lang="en-US" altLang="en-US" smtClean="0">
                <a:latin typeface="Arial" panose="020B0604020202020204" pitchFamily="34" charset="0"/>
              </a:rPr>
              <a:pPr/>
              <a:t>41</a:t>
            </a:fld>
            <a:endParaRPr lang="en-US" altLang="en-US" smtClean="0">
              <a:latin typeface="Arial" panose="020B0604020202020204" pitchFamily="34"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What is treatment “Volume”?  You might think it is how MUCH radiation is given; however, the Commission on Cancer has designated “Volume” to mean the anatomic TARGET that receives the most clinically significant radiation therapy.  (Read slide)  If two discrete volumes are treated and one of those includes the primary site, record the treatment to the primary site.  Refer to the list of treatment volumes in FORDS 2013 (pg’s 239-241) or the CPDMS Abstractor’s Manual to determine the correct volume and corresponding code.</a:t>
            </a:r>
          </a:p>
        </p:txBody>
      </p:sp>
    </p:spTree>
    <p:extLst>
      <p:ext uri="{BB962C8B-B14F-4D97-AF65-F5344CB8AC3E}">
        <p14:creationId xmlns:p14="http://schemas.microsoft.com/office/powerpoint/2010/main" val="38986536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1FFDFE94-FAB5-46FE-B18F-E264930C68E9}" type="slidenum">
              <a:rPr lang="en-US" altLang="en-US" smtClean="0">
                <a:latin typeface="Arial" panose="020B0604020202020204" pitchFamily="34" charset="0"/>
              </a:rPr>
              <a:pPr/>
              <a:t>42</a:t>
            </a:fld>
            <a:endParaRPr lang="en-US" altLang="en-US" smtClean="0">
              <a:latin typeface="Arial" panose="020B0604020202020204"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latin typeface="Arial" panose="020B0604020202020204" pitchFamily="34" charset="0"/>
              </a:rPr>
              <a:t>Refer to list in FORDS 2013 (pg’s 243 &amp; 244) or CPDMS.  These codes include external beam NOS, photons (specific ranges), electrons, IMRT, 3D conformal, radiosurgery, brachytherapy, radioisotopes, and combinations.  Ask for guidance from your local radiation oncologist or in order to code these fields consistently.  </a:t>
            </a:r>
          </a:p>
          <a:p>
            <a:pPr eaLnBrk="1" hangingPunct="1">
              <a:buFontTx/>
              <a:buChar char="•"/>
            </a:pPr>
            <a:r>
              <a:rPr lang="en-US" altLang="en-US" smtClean="0">
                <a:latin typeface="Arial" panose="020B0604020202020204" pitchFamily="34" charset="0"/>
              </a:rPr>
              <a:t>Tomotherapy is coded as IMRT</a:t>
            </a:r>
          </a:p>
          <a:p>
            <a:pPr eaLnBrk="1" hangingPunct="1">
              <a:buFontTx/>
              <a:buChar char="•"/>
            </a:pPr>
            <a:r>
              <a:rPr lang="en-US" altLang="en-US" smtClean="0">
                <a:latin typeface="Arial" panose="020B0604020202020204" pitchFamily="34" charset="0"/>
              </a:rPr>
              <a:t>‘Photons’ equivalent to ‘x-rays’.</a:t>
            </a:r>
          </a:p>
        </p:txBody>
      </p:sp>
    </p:spTree>
    <p:extLst>
      <p:ext uri="{BB962C8B-B14F-4D97-AF65-F5344CB8AC3E}">
        <p14:creationId xmlns:p14="http://schemas.microsoft.com/office/powerpoint/2010/main" val="38780488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6ED8E5FB-8E83-4E18-A53D-F3841FA6BF0E}" type="slidenum">
              <a:rPr lang="en-US" altLang="en-US" smtClean="0">
                <a:latin typeface="Arial" panose="020B0604020202020204" pitchFamily="34" charset="0"/>
              </a:rPr>
              <a:pPr/>
              <a:t>43</a:t>
            </a:fld>
            <a:endParaRPr lang="en-US" altLang="en-US" smtClean="0">
              <a:latin typeface="Arial" panose="020B0604020202020204" pitchFamily="34"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 Regional Dose is the actual main DOSE of radiation.  (READ)  The unit of measure for recording this data element is “centiGray” (cGy).  If radiation therapy delivered in “rads”, the number of rads delivered would be equivalent to total centiGray (cGy)—one rad = 1 cGy.  Sometimes radiation therapy is delivered in “gray” (Gy).   “Gray” x 10 = centiGray.  Example – Patient received 500 Gy.  Record as 5,000 cGy.</a:t>
            </a:r>
          </a:p>
        </p:txBody>
      </p:sp>
    </p:spTree>
    <p:extLst>
      <p:ext uri="{BB962C8B-B14F-4D97-AF65-F5344CB8AC3E}">
        <p14:creationId xmlns:p14="http://schemas.microsoft.com/office/powerpoint/2010/main" val="1589614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9E4B18AC-DB56-497A-96B2-4271F2A5F1AD}" type="slidenum">
              <a:rPr lang="en-US" altLang="en-US" smtClean="0">
                <a:latin typeface="Arial" panose="020B0604020202020204" pitchFamily="34" charset="0"/>
              </a:rPr>
              <a:pPr/>
              <a:t>44</a:t>
            </a:fld>
            <a:endParaRPr lang="en-US" altLang="en-US" smtClean="0">
              <a:latin typeface="Arial" panose="020B0604020202020204" pitchFamily="34"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69863" indent="-169863" eaLnBrk="1" hangingPunct="1">
              <a:buFontTx/>
              <a:buChar char="•"/>
            </a:pPr>
            <a:r>
              <a:rPr lang="en-US" altLang="en-US" smtClean="0">
                <a:latin typeface="Arial" panose="020B0604020202020204" pitchFamily="34" charset="0"/>
              </a:rPr>
              <a:t>Boost may entail external beam of reduced size, implants, stereotactic radiosurgery, or other types.  Refer to FORDS 2013 (pg’s 247-248) or CPDMS to review actual codes.  Request help from local radiation oncologist for clarity in coding these fields.  </a:t>
            </a:r>
          </a:p>
          <a:p>
            <a:pPr marL="169863" indent="-169863" eaLnBrk="1" hangingPunct="1">
              <a:buFontTx/>
              <a:buChar char="•"/>
            </a:pPr>
            <a:r>
              <a:rPr lang="en-US" altLang="en-US" smtClean="0">
                <a:latin typeface="Arial" panose="020B0604020202020204" pitchFamily="34" charset="0"/>
              </a:rPr>
              <a:t>‘Photons’ equivalent to ‘x-rays’.</a:t>
            </a:r>
          </a:p>
        </p:txBody>
      </p:sp>
    </p:spTree>
    <p:extLst>
      <p:ext uri="{BB962C8B-B14F-4D97-AF65-F5344CB8AC3E}">
        <p14:creationId xmlns:p14="http://schemas.microsoft.com/office/powerpoint/2010/main" val="25966715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EB48D3AF-606C-4957-A363-3E58CA2DE7DA}" type="slidenum">
              <a:rPr lang="en-US" altLang="en-US" smtClean="0">
                <a:latin typeface="Arial" panose="020B0604020202020204" pitchFamily="34" charset="0"/>
              </a:rPr>
              <a:pPr/>
              <a:t>45</a:t>
            </a:fld>
            <a:endParaRPr lang="en-US" altLang="en-US" smtClean="0">
              <a:latin typeface="Arial" panose="020B0604020202020204" pitchFamily="34"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(Same as Regional Tx dose info)</a:t>
            </a:r>
          </a:p>
        </p:txBody>
      </p:sp>
    </p:spTree>
    <p:extLst>
      <p:ext uri="{BB962C8B-B14F-4D97-AF65-F5344CB8AC3E}">
        <p14:creationId xmlns:p14="http://schemas.microsoft.com/office/powerpoint/2010/main" val="38590544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5C3769B2-E964-4A93-AF95-267AE9A2E3D6}" type="slidenum">
              <a:rPr lang="en-US" altLang="en-US" smtClean="0">
                <a:latin typeface="Arial" panose="020B0604020202020204" pitchFamily="34" charset="0"/>
              </a:rPr>
              <a:pPr/>
              <a:t>46</a:t>
            </a:fld>
            <a:endParaRPr lang="en-US" altLang="en-US" smtClean="0">
              <a:latin typeface="Arial" panose="020B0604020202020204" pitchFamily="34"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This field shows how many fractions or treatments were given.  It pertains to 1</a:t>
            </a:r>
            <a:r>
              <a:rPr lang="en-US" altLang="en-US" baseline="30000" smtClean="0">
                <a:latin typeface="Arial" panose="020B0604020202020204" pitchFamily="34" charset="0"/>
              </a:rPr>
              <a:t>st</a:t>
            </a:r>
            <a:r>
              <a:rPr lang="en-US" altLang="en-US" smtClean="0">
                <a:latin typeface="Arial" panose="020B0604020202020204" pitchFamily="34" charset="0"/>
              </a:rPr>
              <a:t> course treatment.  Add the number of regional treatments plus the number of boost boost treatments to get the total.  Brachytherapy counts as just one session.</a:t>
            </a:r>
          </a:p>
        </p:txBody>
      </p:sp>
    </p:spTree>
    <p:extLst>
      <p:ext uri="{BB962C8B-B14F-4D97-AF65-F5344CB8AC3E}">
        <p14:creationId xmlns:p14="http://schemas.microsoft.com/office/powerpoint/2010/main" val="2239507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B84474B6-0242-4D50-89A5-32F38311A5FD}" type="slidenum">
              <a:rPr lang="en-US" altLang="en-US" smtClean="0">
                <a:latin typeface="Arial" panose="020B0604020202020204" pitchFamily="34" charset="0"/>
              </a:rPr>
              <a:pPr/>
              <a:t>4</a:t>
            </a:fld>
            <a:endParaRPr lang="en-US" altLang="en-US" smtClean="0">
              <a:latin typeface="Arial" panose="020B0604020202020204" pitchFamily="34"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1" hangingPunct="1">
              <a:buFontTx/>
              <a:buAutoNum type="arabicPeriod"/>
            </a:pPr>
            <a:r>
              <a:rPr lang="en-US" altLang="en-US" smtClean="0">
                <a:latin typeface="Arial" panose="020B0604020202020204" pitchFamily="34" charset="0"/>
              </a:rPr>
              <a:t>Cytoxan, Leukeran     </a:t>
            </a:r>
          </a:p>
          <a:p>
            <a:pPr marL="230188" indent="-230188" eaLnBrk="1" hangingPunct="1">
              <a:buFontTx/>
              <a:buAutoNum type="arabicPeriod"/>
            </a:pPr>
            <a:r>
              <a:rPr lang="en-US" altLang="en-US" smtClean="0">
                <a:latin typeface="Arial" panose="020B0604020202020204" pitchFamily="34" charset="0"/>
              </a:rPr>
              <a:t>5-FU, Methotrexate     </a:t>
            </a:r>
          </a:p>
          <a:p>
            <a:pPr marL="230188" indent="-230188" eaLnBrk="1" hangingPunct="1">
              <a:buFontTx/>
              <a:buAutoNum type="arabicPeriod"/>
            </a:pPr>
            <a:r>
              <a:rPr lang="en-US" altLang="en-US" smtClean="0">
                <a:latin typeface="Arial" panose="020B0604020202020204" pitchFamily="34" charset="0"/>
              </a:rPr>
              <a:t>Daunomycin, Mitomycin C    </a:t>
            </a:r>
          </a:p>
          <a:p>
            <a:pPr marL="230188" indent="-230188" eaLnBrk="1" hangingPunct="1">
              <a:buFontTx/>
              <a:buAutoNum type="arabicPeriod"/>
            </a:pPr>
            <a:r>
              <a:rPr lang="en-US" altLang="en-US" smtClean="0">
                <a:latin typeface="Arial" panose="020B0604020202020204" pitchFamily="34" charset="0"/>
              </a:rPr>
              <a:t>Cisplatin, Hydroxyurea</a:t>
            </a:r>
          </a:p>
        </p:txBody>
      </p:sp>
    </p:spTree>
    <p:extLst>
      <p:ext uri="{BB962C8B-B14F-4D97-AF65-F5344CB8AC3E}">
        <p14:creationId xmlns:p14="http://schemas.microsoft.com/office/powerpoint/2010/main" val="112729317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Example:</a:t>
            </a:r>
          </a:p>
          <a:p>
            <a:r>
              <a:rPr lang="en-US" altLang="en-US" smtClean="0">
                <a:latin typeface="Arial" panose="020B0604020202020204" pitchFamily="34" charset="0"/>
              </a:rPr>
              <a:t>Balloon inserted 04/10/12, the patient started tx twice a day x 5 days, then balloon was removed 4/15/12</a:t>
            </a:r>
            <a:br>
              <a:rPr lang="en-US" altLang="en-US" smtClean="0">
                <a:latin typeface="Arial" panose="020B0604020202020204" pitchFamily="34" charset="0"/>
              </a:rPr>
            </a:br>
            <a:r>
              <a:rPr lang="en-US" altLang="en-US" smtClean="0">
                <a:latin typeface="Arial" panose="020B0604020202020204" pitchFamily="34" charset="0"/>
              </a:rPr>
              <a:t>The date rad started 04/10/12</a:t>
            </a:r>
            <a:br>
              <a:rPr lang="en-US" altLang="en-US" smtClean="0">
                <a:latin typeface="Arial" panose="020B0604020202020204" pitchFamily="34" charset="0"/>
              </a:rPr>
            </a:br>
            <a:r>
              <a:rPr lang="en-US" altLang="en-US" smtClean="0">
                <a:latin typeface="Arial" panose="020B0604020202020204" pitchFamily="34" charset="0"/>
              </a:rPr>
              <a:t>The date rad ended 04/15/12</a:t>
            </a:r>
            <a:br>
              <a:rPr lang="en-US" altLang="en-US" smtClean="0">
                <a:latin typeface="Arial" panose="020B0604020202020204" pitchFamily="34" charset="0"/>
              </a:rPr>
            </a:br>
            <a:r>
              <a:rPr lang="en-US" altLang="en-US" smtClean="0">
                <a:latin typeface="Arial" panose="020B0604020202020204" pitchFamily="34" charset="0"/>
              </a:rPr>
              <a:t>The total number of tx – 10 (the radioactive seeds were implanted 10 times) </a:t>
            </a:r>
          </a:p>
        </p:txBody>
      </p:sp>
      <p:sp>
        <p:nvSpPr>
          <p:cNvPr id="952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AB988739-405A-4136-8510-60A541898129}" type="slidenum">
              <a:rPr lang="en-US" altLang="en-US" smtClean="0">
                <a:latin typeface="Arial" panose="020B0604020202020204" pitchFamily="34" charset="0"/>
              </a:rPr>
              <a:pPr/>
              <a:t>47</a:t>
            </a:fld>
            <a:endParaRPr lang="en-US" altLang="en-US" smtClean="0">
              <a:latin typeface="Arial" panose="020B0604020202020204" pitchFamily="34" charset="0"/>
            </a:endParaRPr>
          </a:p>
        </p:txBody>
      </p:sp>
    </p:spTree>
    <p:extLst>
      <p:ext uri="{BB962C8B-B14F-4D97-AF65-F5344CB8AC3E}">
        <p14:creationId xmlns:p14="http://schemas.microsoft.com/office/powerpoint/2010/main" val="41658244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80F79511-2DF4-4D07-9A60-3C85391B5654}" type="slidenum">
              <a:rPr lang="en-US" altLang="en-US" smtClean="0">
                <a:latin typeface="Arial" panose="020B0604020202020204" pitchFamily="34" charset="0"/>
              </a:rPr>
              <a:pPr/>
              <a:t>48</a:t>
            </a:fld>
            <a:endParaRPr lang="en-US" altLang="en-US" smtClean="0">
              <a:latin typeface="Arial" panose="020B0604020202020204" pitchFamily="34"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 treatment end-date, or last date may be at another facility, but record the latest date anyway!  Treatment notes in abbreviated form help back up your coded information and are easier to review by QA workers than numbers alone.</a:t>
            </a:r>
          </a:p>
        </p:txBody>
      </p:sp>
    </p:spTree>
    <p:extLst>
      <p:ext uri="{BB962C8B-B14F-4D97-AF65-F5344CB8AC3E}">
        <p14:creationId xmlns:p14="http://schemas.microsoft.com/office/powerpoint/2010/main" val="40710279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F0DDE781-841E-44A5-9256-1416AD1D0B6C}" type="slidenum">
              <a:rPr lang="en-US" altLang="en-US" smtClean="0">
                <a:latin typeface="Arial" panose="020B0604020202020204" pitchFamily="34" charset="0"/>
              </a:rPr>
              <a:pPr/>
              <a:t>49</a:t>
            </a:fld>
            <a:endParaRPr lang="en-US" altLang="en-US" smtClean="0">
              <a:latin typeface="Arial" panose="020B0604020202020204" pitchFamily="34"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Refer to the online SEER Hematopoietic Database to check on treatment categories for these diseases.  It is most helpful in directing registrars whether to code a procedure and which category to create.  The SEER Hematopoietic Manual and Database should be used beginning with cases diagnosed on or after 1/1/10.   The hematopoietic database can be downloaded from the SEER website.  The manual can be accessed through the hematopoietic database.  **Demonstrate where on-line version and download instructions can be found online.**  For hematopoietic cases diagnosed prior to 1/1/10, refer to the red </a:t>
            </a:r>
            <a:r>
              <a:rPr lang="en-US" altLang="en-US" i="1" smtClean="0">
                <a:latin typeface="Arial" panose="020B0604020202020204" pitchFamily="34" charset="0"/>
              </a:rPr>
              <a:t>Abstracting and Coding Guide for the Hematopoietic Diseases</a:t>
            </a:r>
            <a:r>
              <a:rPr lang="en-US" altLang="en-US" smtClean="0">
                <a:latin typeface="Arial" panose="020B0604020202020204" pitchFamily="34" charset="0"/>
              </a:rPr>
              <a:t> book for treatment details.</a:t>
            </a:r>
          </a:p>
        </p:txBody>
      </p:sp>
    </p:spTree>
    <p:extLst>
      <p:ext uri="{BB962C8B-B14F-4D97-AF65-F5344CB8AC3E}">
        <p14:creationId xmlns:p14="http://schemas.microsoft.com/office/powerpoint/2010/main" val="9903304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8E6BDA53-63D2-498A-BB49-EB7ABFC2AD08}" type="slidenum">
              <a:rPr lang="en-US" altLang="en-US" smtClean="0">
                <a:latin typeface="Arial" panose="020B0604020202020204" pitchFamily="34" charset="0"/>
              </a:rPr>
              <a:pPr/>
              <a:t>50</a:t>
            </a:fld>
            <a:endParaRPr lang="en-US" altLang="en-US" smtClean="0">
              <a:latin typeface="Arial" panose="020B0604020202020204" pitchFamily="34"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Some cases require multiple treatments to be completely filled out.  For Other Therapy agents, we choose “O” for treatment type, “F” for 1</a:t>
            </a:r>
            <a:r>
              <a:rPr lang="en-US" altLang="en-US" baseline="30000" smtClean="0">
                <a:latin typeface="Arial" panose="020B0604020202020204" pitchFamily="34" charset="0"/>
              </a:rPr>
              <a:t>st</a:t>
            </a:r>
            <a:r>
              <a:rPr lang="en-US" altLang="en-US" smtClean="0">
                <a:latin typeface="Arial" panose="020B0604020202020204" pitchFamily="34" charset="0"/>
              </a:rPr>
              <a:t> course, and enter the date Other Therapy began.  Therapy facility is coded or spelled out, either way…. At this facility means was it done at YOUR facility?  Enter the appropriate code… The other therapy codes will be explained on the next slide…</a:t>
            </a:r>
          </a:p>
        </p:txBody>
      </p:sp>
    </p:spTree>
    <p:extLst>
      <p:ext uri="{BB962C8B-B14F-4D97-AF65-F5344CB8AC3E}">
        <p14:creationId xmlns:p14="http://schemas.microsoft.com/office/powerpoint/2010/main" val="4130824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37A94BFD-9460-470C-A155-D8E643D77BAC}" type="slidenum">
              <a:rPr lang="en-US" altLang="en-US" smtClean="0">
                <a:latin typeface="Arial" panose="020B0604020202020204" pitchFamily="34" charset="0"/>
              </a:rPr>
              <a:pPr/>
              <a:t>51</a:t>
            </a:fld>
            <a:endParaRPr lang="en-US" altLang="en-US" smtClean="0">
              <a:latin typeface="Arial" panose="020B0604020202020204" pitchFamily="34"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latin typeface="Arial" panose="020B0604020202020204" pitchFamily="34" charset="0"/>
              </a:rPr>
              <a:t>Be sure to refer to the CPDMS Abstractor’s Manual for a full list of instructions and unproven treatment types.  Blood transfusions are NOT considered to be “other” treatment for acute leukemias.  Although previously coded as “other” treatment, antibiotics for MALT lymphoma are no longer coded as such.  Remember to look up all drugs in SEER*Rx to determine if they are definitive cancer treatments and to determine how they should be categorized!</a:t>
            </a:r>
          </a:p>
          <a:p>
            <a:pPr eaLnBrk="1" hangingPunct="1">
              <a:buFontTx/>
              <a:buChar char="•"/>
            </a:pPr>
            <a:r>
              <a:rPr lang="en-US" altLang="en-US" smtClean="0">
                <a:latin typeface="Arial" panose="020B0604020202020204" pitchFamily="34" charset="0"/>
              </a:rPr>
              <a:t>Further clarification re: embolization – Embolization is coded as Other Therapy if the embolizing agent is alcohol, or if the embolized site is other than the liver and the only information in the record that embolization was given with no reference to the agent.  </a:t>
            </a:r>
            <a:r>
              <a:rPr lang="en-US" altLang="en-US" b="1" smtClean="0">
                <a:latin typeface="Arial" panose="020B0604020202020204" pitchFamily="34" charset="0"/>
              </a:rPr>
              <a:t>Do not code </a:t>
            </a:r>
            <a:r>
              <a:rPr lang="en-US" altLang="en-US" smtClean="0">
                <a:latin typeface="Arial" panose="020B0604020202020204" pitchFamily="34" charset="0"/>
              </a:rPr>
              <a:t>presurgical embolization of hypervascular tumors with particles, coils or alcohol.  These pre-surgical embolizations are typically performed to make the resection of the primary site easier (Ex: performed for meningiomas, hemangioblastomas, paragangliomas, and renal cell mets in the brain).</a:t>
            </a:r>
            <a:endParaRPr lang="en-US" altLang="en-US" b="1" smtClean="0">
              <a:latin typeface="Arial" panose="020B0604020202020204" pitchFamily="34" charset="0"/>
            </a:endParaRPr>
          </a:p>
        </p:txBody>
      </p:sp>
    </p:spTree>
    <p:extLst>
      <p:ext uri="{BB962C8B-B14F-4D97-AF65-F5344CB8AC3E}">
        <p14:creationId xmlns:p14="http://schemas.microsoft.com/office/powerpoint/2010/main" val="42447519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3AB4780B-F6E4-412C-B1F3-2A6ED6BC430B}" type="slidenum">
              <a:rPr lang="en-US" altLang="en-US" smtClean="0">
                <a:latin typeface="Arial" panose="020B0604020202020204" pitchFamily="34" charset="0"/>
              </a:rPr>
              <a:pPr/>
              <a:t>52</a:t>
            </a:fld>
            <a:endParaRPr lang="en-US" altLang="en-US" smtClean="0">
              <a:latin typeface="Arial" panose="020B0604020202020204" pitchFamily="34"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latin typeface="Arial" panose="020B0604020202020204" pitchFamily="34" charset="0"/>
              </a:rPr>
              <a:t>Polycythemia vera is routinely treated with phlebotomy, or “blood-letting”, as it was once called.  This would be coded as an Other Tx, using code “1” (check Hematopoietic Database!)</a:t>
            </a:r>
          </a:p>
          <a:p>
            <a:pPr eaLnBrk="1" hangingPunct="1">
              <a:buFontTx/>
              <a:buChar char="•"/>
            </a:pPr>
            <a:r>
              <a:rPr lang="en-US" altLang="en-US" smtClean="0">
                <a:latin typeface="Arial" panose="020B0604020202020204" pitchFamily="34" charset="0"/>
              </a:rPr>
              <a:t>Nutritional Tx in Mexico would be considered an unproven or unconventional type treatment &amp; coded as “6”.</a:t>
            </a:r>
          </a:p>
        </p:txBody>
      </p:sp>
    </p:spTree>
    <p:extLst>
      <p:ext uri="{BB962C8B-B14F-4D97-AF65-F5344CB8AC3E}">
        <p14:creationId xmlns:p14="http://schemas.microsoft.com/office/powerpoint/2010/main" val="3110985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69863" indent="-169863">
              <a:buFontTx/>
              <a:buChar char="•"/>
            </a:pPr>
            <a:r>
              <a:rPr lang="en-US" altLang="en-US" smtClean="0">
                <a:latin typeface="Arial" panose="020B0604020202020204" pitchFamily="34" charset="0"/>
              </a:rPr>
              <a:t>Chemotherapy may be administered intra-operatively (such as intra-peritoneal chemotherapy).  Code the chemotherapy only in the chemotherapy treatment fields.  Do not record as a definitive surgery.</a:t>
            </a:r>
          </a:p>
          <a:p>
            <a:pPr marL="169863" indent="-169863">
              <a:buFontTx/>
              <a:buChar char="•"/>
            </a:pPr>
            <a:r>
              <a:rPr lang="en-US" altLang="en-US" smtClean="0">
                <a:latin typeface="Arial" panose="020B0604020202020204" pitchFamily="34" charset="0"/>
              </a:rPr>
              <a:t>Chemotherapy administered at a low dose concurrently with radiation therapy is considered a radiosensitizer.  A radiosensitizer enhances the effect of the radiation therapy by making tumor cells more sensitive to radiation therapy.  Because the chemotherapy is given in a low dose as a radiosensitizer, it is not considered a definitive treatment.  When radiosensitizing chemotherapy is administered concurrently with radiation therapy, record only the radiation therapy as definitive treatment.</a:t>
            </a: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BAACC58D-D4D5-4C98-AC86-945AFB7BFC64}" type="slidenum">
              <a:rPr lang="en-US" altLang="en-US" smtClean="0">
                <a:latin typeface="Arial" panose="020B0604020202020204" pitchFamily="34" charset="0"/>
              </a:rPr>
              <a:pPr/>
              <a:t>5</a:t>
            </a:fld>
            <a:endParaRPr lang="en-US" altLang="en-US" smtClean="0">
              <a:latin typeface="Arial" panose="020B0604020202020204" pitchFamily="34" charset="0"/>
            </a:endParaRPr>
          </a:p>
        </p:txBody>
      </p:sp>
    </p:spTree>
    <p:extLst>
      <p:ext uri="{BB962C8B-B14F-4D97-AF65-F5344CB8AC3E}">
        <p14:creationId xmlns:p14="http://schemas.microsoft.com/office/powerpoint/2010/main" val="3837466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D44822AC-4D73-4BD9-A31C-82607D95565A}" type="slidenum">
              <a:rPr lang="en-US" altLang="en-US" smtClean="0">
                <a:latin typeface="Arial" panose="020B0604020202020204" pitchFamily="34" charset="0"/>
              </a:rPr>
              <a:pPr/>
              <a:t>6</a:t>
            </a:fld>
            <a:endParaRPr lang="en-US" altLang="en-US" smtClean="0">
              <a:latin typeface="Arial" panose="020B0604020202020204"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Before automatically coding what you THINK is a cancer drug, look it up on SEER*Rx, which can be viewed on the SEER website or can be downloaded and installed as an icon on your registry computer.  We began using SEER*Rx in 2005, and all registrars should currently use this method to determine if an agent is a chemotherapy drug or some other category of therapy or not.  Ancillary drugs are sometimes given at the same time as chemotherapy drugs, but because they do not directly affect the CANCER, they should NOT BE CODED as chemotherapy.  </a:t>
            </a:r>
          </a:p>
        </p:txBody>
      </p:sp>
    </p:spTree>
    <p:extLst>
      <p:ext uri="{BB962C8B-B14F-4D97-AF65-F5344CB8AC3E}">
        <p14:creationId xmlns:p14="http://schemas.microsoft.com/office/powerpoint/2010/main" val="1526384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56DADB87-9F4D-40AF-835D-50DCD2D18BD3}" type="slidenum">
              <a:rPr lang="en-US" altLang="en-US" smtClean="0">
                <a:latin typeface="Arial" panose="020B0604020202020204" pitchFamily="34" charset="0"/>
              </a:rPr>
              <a:pPr/>
              <a:t>7</a:t>
            </a:fld>
            <a:endParaRPr lang="en-US" altLang="en-US" smtClean="0">
              <a:latin typeface="Arial" panose="020B0604020202020204"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69863" indent="-169863" eaLnBrk="1" hangingPunct="1">
              <a:buFont typeface="Arial" panose="020B0604020202020204" pitchFamily="34" charset="0"/>
              <a:buChar char="●"/>
            </a:pPr>
            <a:r>
              <a:rPr lang="en-US" altLang="en-US" smtClean="0">
                <a:latin typeface="Arial" panose="020B0604020202020204" pitchFamily="34" charset="0"/>
              </a:rPr>
              <a:t>Beginning with cases diagnosed in 2005, registrars have been able to use the handy SEER*Rx module for identifying types of drug therapies.  There is a box for single drugs and one for multiple drug regimens.  Just type the name or regimen abbreviation, and click on submit.  The resulting box will show the category of the drug and which therapy type to enter.  When you have entered something that isn’t in the database, it will show you!  For cases diagnosed prior to 2005, use the list in Appendix H of the CPDMS abstractors manual.  That list is not up-to-date for current therapies, so do not use it for cases from 2005 forward.</a:t>
            </a:r>
          </a:p>
          <a:p>
            <a:pPr marL="169863" indent="-169863" eaLnBrk="1" hangingPunct="1">
              <a:buFont typeface="Arial" panose="020B0604020202020204" pitchFamily="34" charset="0"/>
              <a:buChar char="●"/>
            </a:pPr>
            <a:r>
              <a:rPr lang="en-US" altLang="en-US" smtClean="0">
                <a:latin typeface="Arial" panose="020B0604020202020204" pitchFamily="34" charset="0"/>
              </a:rPr>
              <a:t>Note that a few chemotherapy drugs were re-classified as immunotherapy drugs starting with 1/1/13 diagnoses.  Be sure and read the notes in SEER*Rx in order to correctly classify the therapy type for the drugs you are recording.</a:t>
            </a:r>
          </a:p>
        </p:txBody>
      </p:sp>
    </p:spTree>
    <p:extLst>
      <p:ext uri="{BB962C8B-B14F-4D97-AF65-F5344CB8AC3E}">
        <p14:creationId xmlns:p14="http://schemas.microsoft.com/office/powerpoint/2010/main" val="4132934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B04C759A-6A83-4331-BCB6-883AC2B80832}" type="slidenum">
              <a:rPr lang="en-US" altLang="en-US" smtClean="0">
                <a:latin typeface="Arial" panose="020B0604020202020204" pitchFamily="34" charset="0"/>
              </a:rPr>
              <a:pPr/>
              <a:t>8</a:t>
            </a:fld>
            <a:endParaRPr lang="en-US" altLang="en-US" smtClean="0">
              <a:latin typeface="Arial" panose="020B0604020202020204"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The paper abstract shows a set of therapy fields for chemo, hormones, immuno, transplant/endocrine, and other therapies altogether.  Of course, we just fill in the fields that are appropriate for the case in question.  Some cases require multiple treatments to be completely filled out.  We choose “C” for chemotherapy, “F” for 1</a:t>
            </a:r>
            <a:r>
              <a:rPr lang="en-US" altLang="en-US" baseline="30000" smtClean="0">
                <a:latin typeface="Arial" panose="020B0604020202020204" pitchFamily="34" charset="0"/>
              </a:rPr>
              <a:t>st</a:t>
            </a:r>
            <a:r>
              <a:rPr lang="en-US" altLang="en-US" smtClean="0">
                <a:latin typeface="Arial" panose="020B0604020202020204" pitchFamily="34" charset="0"/>
              </a:rPr>
              <a:t> course, and enter the date chemotherapy began.  Therapy facility is coded or spelled out, either way….’At this facility’ means was it done at YOUR facility?  Enter the appropriate code… The chemotherapy code is explained on the next slide…</a:t>
            </a:r>
          </a:p>
        </p:txBody>
      </p:sp>
    </p:spTree>
    <p:extLst>
      <p:ext uri="{BB962C8B-B14F-4D97-AF65-F5344CB8AC3E}">
        <p14:creationId xmlns:p14="http://schemas.microsoft.com/office/powerpoint/2010/main" val="2562981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1363" indent="-284163">
              <a:defRPr>
                <a:solidFill>
                  <a:schemeClr val="tx1"/>
                </a:solidFill>
                <a:latin typeface="Verdana" panose="020B0604030504040204" pitchFamily="34" charset="0"/>
              </a:defRPr>
            </a:lvl2pPr>
            <a:lvl3pPr marL="1141413" indent="-227013">
              <a:defRPr>
                <a:solidFill>
                  <a:schemeClr val="tx1"/>
                </a:solidFill>
                <a:latin typeface="Verdana" panose="020B0604030504040204" pitchFamily="34" charset="0"/>
              </a:defRPr>
            </a:lvl3pPr>
            <a:lvl4pPr marL="1598613" indent="-227013">
              <a:defRPr>
                <a:solidFill>
                  <a:schemeClr val="tx1"/>
                </a:solidFill>
                <a:latin typeface="Verdana" panose="020B0604030504040204" pitchFamily="34" charset="0"/>
              </a:defRPr>
            </a:lvl4pPr>
            <a:lvl5pPr marL="2055813" indent="-227013">
              <a:defRPr>
                <a:solidFill>
                  <a:schemeClr val="tx1"/>
                </a:solidFill>
                <a:latin typeface="Verdana" panose="020B0604030504040204" pitchFamily="34" charset="0"/>
              </a:defRPr>
            </a:lvl5pPr>
            <a:lvl6pPr marL="2513013" indent="-227013" eaLnBrk="0" fontAlgn="base" hangingPunct="0">
              <a:spcBef>
                <a:spcPct val="0"/>
              </a:spcBef>
              <a:spcAft>
                <a:spcPct val="0"/>
              </a:spcAft>
              <a:defRPr>
                <a:solidFill>
                  <a:schemeClr val="tx1"/>
                </a:solidFill>
                <a:latin typeface="Verdana" panose="020B0604030504040204" pitchFamily="34" charset="0"/>
              </a:defRPr>
            </a:lvl6pPr>
            <a:lvl7pPr marL="2970213" indent="-227013" eaLnBrk="0" fontAlgn="base" hangingPunct="0">
              <a:spcBef>
                <a:spcPct val="0"/>
              </a:spcBef>
              <a:spcAft>
                <a:spcPct val="0"/>
              </a:spcAft>
              <a:defRPr>
                <a:solidFill>
                  <a:schemeClr val="tx1"/>
                </a:solidFill>
                <a:latin typeface="Verdana" panose="020B0604030504040204" pitchFamily="34" charset="0"/>
              </a:defRPr>
            </a:lvl7pPr>
            <a:lvl8pPr marL="3427413" indent="-227013" eaLnBrk="0" fontAlgn="base" hangingPunct="0">
              <a:spcBef>
                <a:spcPct val="0"/>
              </a:spcBef>
              <a:spcAft>
                <a:spcPct val="0"/>
              </a:spcAft>
              <a:defRPr>
                <a:solidFill>
                  <a:schemeClr val="tx1"/>
                </a:solidFill>
                <a:latin typeface="Verdana" panose="020B0604030504040204" pitchFamily="34" charset="0"/>
              </a:defRPr>
            </a:lvl8pPr>
            <a:lvl9pPr marL="3884613" indent="-227013" eaLnBrk="0" fontAlgn="base" hangingPunct="0">
              <a:spcBef>
                <a:spcPct val="0"/>
              </a:spcBef>
              <a:spcAft>
                <a:spcPct val="0"/>
              </a:spcAft>
              <a:defRPr>
                <a:solidFill>
                  <a:schemeClr val="tx1"/>
                </a:solidFill>
                <a:latin typeface="Verdana" panose="020B0604030504040204" pitchFamily="34" charset="0"/>
              </a:defRPr>
            </a:lvl9pPr>
          </a:lstStyle>
          <a:p>
            <a:fld id="{EC2828D7-7958-4F5D-8D4C-57256906A193}" type="slidenum">
              <a:rPr lang="en-US" altLang="en-US" smtClean="0">
                <a:latin typeface="Arial" panose="020B0604020202020204" pitchFamily="34" charset="0"/>
              </a:rPr>
              <a:pPr/>
              <a:t>9</a:t>
            </a:fld>
            <a:endParaRPr lang="en-US" altLang="en-US" smtClean="0">
              <a:latin typeface="Arial" panose="020B0604020202020204" pitchFamily="34"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mtClean="0">
                <a:latin typeface="Arial" panose="020B0604020202020204" pitchFamily="34" charset="0"/>
              </a:rPr>
              <a:t>For cases where chemotherapy is administered, but you do not have any information as to which or how many drugs, use code 1…chemotherapy NOS.  When just one drug is administered, use code 2.  Administration of multiple drugs at the same time in a chemotherapy “regimen” is coded as 3.  Be careful when coding two or more drugs; check to see if one is ancillary, or if one or some of them are hormone therapy instead of chemotherapy.</a:t>
            </a:r>
          </a:p>
          <a:p>
            <a:pPr eaLnBrk="1" hangingPunct="1">
              <a:buFontTx/>
              <a:buChar char="•"/>
            </a:pPr>
            <a:r>
              <a:rPr lang="en-US" altLang="en-US" smtClean="0">
                <a:latin typeface="Arial" panose="020B0604020202020204" pitchFamily="34" charset="0"/>
              </a:rPr>
              <a:t>Code chemoembolization as 01, 02, or 03 depending on the number of chemotherapeutic agents involved.</a:t>
            </a:r>
          </a:p>
        </p:txBody>
      </p:sp>
    </p:spTree>
    <p:extLst>
      <p:ext uri="{BB962C8B-B14F-4D97-AF65-F5344CB8AC3E}">
        <p14:creationId xmlns:p14="http://schemas.microsoft.com/office/powerpoint/2010/main" val="935262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C84011-1FA2-4D26-BD8D-75F69EE3BDBA}" type="slidenum">
              <a:rPr lang="en-US" smtClean="0"/>
              <a:pPr>
                <a:defRPr/>
              </a:pPr>
              <a:t>‹#›</a:t>
            </a:fld>
            <a:endParaRPr lang="en-US"/>
          </a:p>
        </p:txBody>
      </p:sp>
    </p:spTree>
    <p:extLst>
      <p:ext uri="{BB962C8B-B14F-4D97-AF65-F5344CB8AC3E}">
        <p14:creationId xmlns:p14="http://schemas.microsoft.com/office/powerpoint/2010/main" val="1397563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36BDA84-0668-4656-B798-FBD079FCB0DF}" type="slidenum">
              <a:rPr lang="en-US" smtClean="0"/>
              <a:pPr>
                <a:defRPr/>
              </a:pPr>
              <a:t>‹#›</a:t>
            </a:fld>
            <a:endParaRPr lang="en-US"/>
          </a:p>
        </p:txBody>
      </p:sp>
    </p:spTree>
    <p:extLst>
      <p:ext uri="{BB962C8B-B14F-4D97-AF65-F5344CB8AC3E}">
        <p14:creationId xmlns:p14="http://schemas.microsoft.com/office/powerpoint/2010/main" val="224156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36BDA84-0668-4656-B798-FBD079FCB0DF}" type="slidenum">
              <a:rPr lang="en-US" smtClean="0"/>
              <a:pPr>
                <a:defRPr/>
              </a:pPr>
              <a:t>‹#›</a:t>
            </a:fld>
            <a:endParaRPr lang="en-US"/>
          </a:p>
        </p:txBody>
      </p:sp>
    </p:spTree>
    <p:extLst>
      <p:ext uri="{BB962C8B-B14F-4D97-AF65-F5344CB8AC3E}">
        <p14:creationId xmlns:p14="http://schemas.microsoft.com/office/powerpoint/2010/main" val="1713965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36BDA84-0668-4656-B798-FBD079FCB0DF}" type="slidenum">
              <a:rPr lang="en-US" smtClean="0"/>
              <a:pPr>
                <a:defRPr/>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90492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36BDA84-0668-4656-B798-FBD079FCB0DF}" type="slidenum">
              <a:rPr lang="en-US" smtClean="0"/>
              <a:pPr>
                <a:defRPr/>
              </a:pPr>
              <a:t>‹#›</a:t>
            </a:fld>
            <a:endParaRPr lang="en-US"/>
          </a:p>
        </p:txBody>
      </p:sp>
    </p:spTree>
    <p:extLst>
      <p:ext uri="{BB962C8B-B14F-4D97-AF65-F5344CB8AC3E}">
        <p14:creationId xmlns:p14="http://schemas.microsoft.com/office/powerpoint/2010/main" val="2567113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36BDA84-0668-4656-B798-FBD079FCB0DF}" type="slidenum">
              <a:rPr lang="en-US" smtClean="0"/>
              <a:pPr>
                <a:defRPr/>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004060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36BDA84-0668-4656-B798-FBD079FCB0DF}" type="slidenum">
              <a:rPr lang="en-US" smtClean="0"/>
              <a:pPr>
                <a:defRPr/>
              </a:pPr>
              <a:t>‹#›</a:t>
            </a:fld>
            <a:endParaRPr lang="en-US"/>
          </a:p>
        </p:txBody>
      </p:sp>
    </p:spTree>
    <p:extLst>
      <p:ext uri="{BB962C8B-B14F-4D97-AF65-F5344CB8AC3E}">
        <p14:creationId xmlns:p14="http://schemas.microsoft.com/office/powerpoint/2010/main" val="1326102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9C04FAB-8057-4428-94ED-ABD403B79CFA}" type="slidenum">
              <a:rPr lang="en-US" smtClean="0"/>
              <a:pPr>
                <a:defRPr/>
              </a:pPr>
              <a:t>‹#›</a:t>
            </a:fld>
            <a:endParaRPr lang="en-US"/>
          </a:p>
        </p:txBody>
      </p:sp>
    </p:spTree>
    <p:extLst>
      <p:ext uri="{BB962C8B-B14F-4D97-AF65-F5344CB8AC3E}">
        <p14:creationId xmlns:p14="http://schemas.microsoft.com/office/powerpoint/2010/main" val="17491485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86A88B1-DB15-4D1D-BA7D-C2F9EBE335BD}" type="slidenum">
              <a:rPr lang="en-US" smtClean="0"/>
              <a:pPr>
                <a:defRPr/>
              </a:pPr>
              <a:t>‹#›</a:t>
            </a:fld>
            <a:endParaRPr lang="en-US"/>
          </a:p>
        </p:txBody>
      </p:sp>
    </p:spTree>
    <p:extLst>
      <p:ext uri="{BB962C8B-B14F-4D97-AF65-F5344CB8AC3E}">
        <p14:creationId xmlns:p14="http://schemas.microsoft.com/office/powerpoint/2010/main" val="17760008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8E8191A-7B96-4FAF-ADD6-F04140D75275}" type="slidenum">
              <a:rPr lang="en-US"/>
              <a:pPr>
                <a:defRPr/>
              </a:pPr>
              <a:t>‹#›</a:t>
            </a:fld>
            <a:endParaRPr lang="en-US"/>
          </a:p>
        </p:txBody>
      </p:sp>
    </p:spTree>
    <p:extLst>
      <p:ext uri="{BB962C8B-B14F-4D97-AF65-F5344CB8AC3E}">
        <p14:creationId xmlns:p14="http://schemas.microsoft.com/office/powerpoint/2010/main" val="209173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68E45F2-BE2C-48F1-BFA9-61984E9E29EF}" type="slidenum">
              <a:rPr lang="en-US" smtClean="0"/>
              <a:pPr>
                <a:defRPr/>
              </a:pPr>
              <a:t>‹#›</a:t>
            </a:fld>
            <a:endParaRPr lang="en-US"/>
          </a:p>
        </p:txBody>
      </p:sp>
    </p:spTree>
    <p:extLst>
      <p:ext uri="{BB962C8B-B14F-4D97-AF65-F5344CB8AC3E}">
        <p14:creationId xmlns:p14="http://schemas.microsoft.com/office/powerpoint/2010/main" val="1692905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60F15EE-C832-4933-ABDB-CEB80C1376DB}" type="slidenum">
              <a:rPr lang="en-US" smtClean="0"/>
              <a:pPr>
                <a:defRPr/>
              </a:pPr>
              <a:t>‹#›</a:t>
            </a:fld>
            <a:endParaRPr lang="en-US"/>
          </a:p>
        </p:txBody>
      </p:sp>
    </p:spTree>
    <p:extLst>
      <p:ext uri="{BB962C8B-B14F-4D97-AF65-F5344CB8AC3E}">
        <p14:creationId xmlns:p14="http://schemas.microsoft.com/office/powerpoint/2010/main" val="702174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B2D0B23-941B-4457-AAF2-9D6C59B060B9}" type="slidenum">
              <a:rPr lang="en-US" smtClean="0"/>
              <a:pPr>
                <a:defRPr/>
              </a:pPr>
              <a:t>‹#›</a:t>
            </a:fld>
            <a:endParaRPr lang="en-US"/>
          </a:p>
        </p:txBody>
      </p:sp>
    </p:spTree>
    <p:extLst>
      <p:ext uri="{BB962C8B-B14F-4D97-AF65-F5344CB8AC3E}">
        <p14:creationId xmlns:p14="http://schemas.microsoft.com/office/powerpoint/2010/main" val="3886332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59D7DBB-EC46-4077-908E-8AD9A41DB27C}" type="slidenum">
              <a:rPr lang="en-US" smtClean="0"/>
              <a:pPr>
                <a:defRPr/>
              </a:pPr>
              <a:t>‹#›</a:t>
            </a:fld>
            <a:endParaRPr lang="en-US"/>
          </a:p>
        </p:txBody>
      </p:sp>
    </p:spTree>
    <p:extLst>
      <p:ext uri="{BB962C8B-B14F-4D97-AF65-F5344CB8AC3E}">
        <p14:creationId xmlns:p14="http://schemas.microsoft.com/office/powerpoint/2010/main" val="857232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0E422F8-C4FA-426E-8FE9-A613D074AA19}" type="slidenum">
              <a:rPr lang="en-US" smtClean="0"/>
              <a:pPr>
                <a:defRPr/>
              </a:pPr>
              <a:t>‹#›</a:t>
            </a:fld>
            <a:endParaRPr lang="en-US"/>
          </a:p>
        </p:txBody>
      </p:sp>
    </p:spTree>
    <p:extLst>
      <p:ext uri="{BB962C8B-B14F-4D97-AF65-F5344CB8AC3E}">
        <p14:creationId xmlns:p14="http://schemas.microsoft.com/office/powerpoint/2010/main" val="1942325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97A4A5E-18EF-4F67-A2E5-1D89CD40FE8F}" type="slidenum">
              <a:rPr lang="en-US" smtClean="0"/>
              <a:pPr>
                <a:defRPr/>
              </a:pPr>
              <a:t>‹#›</a:t>
            </a:fld>
            <a:endParaRPr lang="en-US"/>
          </a:p>
        </p:txBody>
      </p:sp>
    </p:spTree>
    <p:extLst>
      <p:ext uri="{BB962C8B-B14F-4D97-AF65-F5344CB8AC3E}">
        <p14:creationId xmlns:p14="http://schemas.microsoft.com/office/powerpoint/2010/main" val="1954333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978BCD1-31BE-47DD-8FEB-7F02692340BD}" type="slidenum">
              <a:rPr lang="en-US" smtClean="0"/>
              <a:pPr>
                <a:defRPr/>
              </a:pPr>
              <a:t>‹#›</a:t>
            </a:fld>
            <a:endParaRPr lang="en-US"/>
          </a:p>
        </p:txBody>
      </p:sp>
    </p:spTree>
    <p:extLst>
      <p:ext uri="{BB962C8B-B14F-4D97-AF65-F5344CB8AC3E}">
        <p14:creationId xmlns:p14="http://schemas.microsoft.com/office/powerpoint/2010/main" val="106757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533400" y="6172200"/>
            <a:ext cx="5811724" cy="365125"/>
          </a:xfr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D97A929-9C84-4E26-9461-2D90EC2F3BB1}" type="slidenum">
              <a:rPr lang="en-US" smtClean="0"/>
              <a:pPr>
                <a:defRPr/>
              </a:pPr>
              <a:t>‹#›</a:t>
            </a:fld>
            <a:endParaRPr lang="en-US"/>
          </a:p>
        </p:txBody>
      </p:sp>
    </p:spTree>
    <p:extLst>
      <p:ext uri="{BB962C8B-B14F-4D97-AF65-F5344CB8AC3E}">
        <p14:creationId xmlns:p14="http://schemas.microsoft.com/office/powerpoint/2010/main" val="2374725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pPr>
              <a:defRPr/>
            </a:pPr>
            <a:fld id="{F36BDA84-0668-4656-B798-FBD079FCB0DF}" type="slidenum">
              <a:rPr lang="en-US" smtClean="0"/>
              <a:pPr>
                <a:defRPr/>
              </a:pPr>
              <a:t>‹#›</a:t>
            </a:fld>
            <a:endParaRPr lang="en-US"/>
          </a:p>
        </p:txBody>
      </p:sp>
    </p:spTree>
    <p:extLst>
      <p:ext uri="{BB962C8B-B14F-4D97-AF65-F5344CB8AC3E}">
        <p14:creationId xmlns:p14="http://schemas.microsoft.com/office/powerpoint/2010/main" val="2436159040"/>
      </p:ext>
    </p:extLst>
  </p:cSld>
  <p:clrMap bg1="dk1" tx1="lt1" bg2="dk2" tx2="lt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 id="2147484317" r:id="rId12"/>
    <p:sldLayoutId id="2147484318" r:id="rId13"/>
    <p:sldLayoutId id="2147484319" r:id="rId14"/>
    <p:sldLayoutId id="2147484320" r:id="rId15"/>
    <p:sldLayoutId id="2147484321" r:id="rId16"/>
    <p:sldLayoutId id="2147484322" r:id="rId17"/>
    <p:sldLayoutId id="2147484323" r:id="rId18"/>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8.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hyfiles.org/034clone/images/dna_molecule.gi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en.wikipedia.org/wiki/Cell_(biology)" TargetMode="External"/><Relationship Id="rId3" Type="http://schemas.openxmlformats.org/officeDocument/2006/relationships/hyperlink" Target="http://en.wikipedia.org/wiki/Medicine" TargetMode="External"/><Relationship Id="rId7" Type="http://schemas.openxmlformats.org/officeDocument/2006/relationships/hyperlink" Target="http://en.wikipedia.org/wiki/Malignant"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en.wikipedia.org/wiki/Oncology" TargetMode="External"/><Relationship Id="rId5" Type="http://schemas.openxmlformats.org/officeDocument/2006/relationships/hyperlink" Target="http://en.wikipedia.org/wiki/Cancer" TargetMode="External"/><Relationship Id="rId4" Type="http://schemas.openxmlformats.org/officeDocument/2006/relationships/hyperlink" Target="http://en.wikipedia.org/wiki/Ionizing_radiation"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upload.wikimedia.org/wikipedia/commons/d/d2/Clinac_2100_C_with_patient.JP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hyperlink" Target="http://www.google.com/imgres?imgurl=http://upload.wikimedia.org/wikipedia/commons/6/62/Brachytherapy.jpeg&amp;imgrefurl=http://commons.wikimedia.org/wiki/Image:Brachytherapy.jpeg&amp;h=486&amp;w=600&amp;sz=61&amp;tbnid=DfYnd4cz1hMJ::&amp;tbnh=109&amp;tbnw=135&amp;prev=/images?q%3Dbrachytherapy%2Bpicture&amp;sa=X&amp;oi=image_result&amp;resnum=1&amp;ct=image&amp;cd=1"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43038" y="533400"/>
            <a:ext cx="7239000" cy="1897063"/>
          </a:xfrm>
        </p:spPr>
        <p:txBody>
          <a:bodyPr/>
          <a:lstStyle/>
          <a:p>
            <a:pPr algn="ctr" eaLnBrk="1" fontAlgn="auto" hangingPunct="1">
              <a:spcAft>
                <a:spcPts val="0"/>
              </a:spcAft>
              <a:defRPr/>
            </a:pPr>
            <a:r>
              <a:rPr lang="en-US" sz="4800" dirty="0" smtClean="0"/>
              <a:t>NON-SURGICAL CANCER TREATMENTS</a:t>
            </a:r>
            <a:br>
              <a:rPr lang="en-US" sz="4800" dirty="0" smtClean="0"/>
            </a:br>
            <a:r>
              <a:rPr lang="en-US" sz="2000" dirty="0" smtClean="0"/>
              <a:t>Abstractors Training</a:t>
            </a:r>
            <a:endParaRPr lang="en-US" sz="4800" dirty="0" smtClean="0"/>
          </a:p>
        </p:txBody>
      </p:sp>
      <p:sp>
        <p:nvSpPr>
          <p:cNvPr id="2051" name="Rectangle 3"/>
          <p:cNvSpPr>
            <a:spLocks noGrp="1" noChangeArrowheads="1"/>
          </p:cNvSpPr>
          <p:nvPr>
            <p:ph type="subTitle" idx="1"/>
          </p:nvPr>
        </p:nvSpPr>
        <p:spPr>
          <a:xfrm>
            <a:off x="1828800" y="2590800"/>
            <a:ext cx="6553200" cy="3962400"/>
          </a:xfrm>
        </p:spPr>
        <p:txBody>
          <a:bodyPr/>
          <a:lstStyle/>
          <a:p>
            <a:pPr marL="552450" indent="-552450" eaLnBrk="1" hangingPunct="1">
              <a:buFont typeface="Wingdings" panose="05000000000000000000" pitchFamily="2" charset="2"/>
              <a:buChar char="¡"/>
            </a:pPr>
            <a:r>
              <a:rPr lang="en-US" altLang="en-US" dirty="0" smtClean="0">
                <a:solidFill>
                  <a:srgbClr val="0F496F"/>
                </a:solidFill>
              </a:rPr>
              <a:t>Chemotherapy</a:t>
            </a:r>
          </a:p>
          <a:p>
            <a:pPr marL="552450" indent="-552450" eaLnBrk="1" hangingPunct="1">
              <a:buFont typeface="Wingdings" panose="05000000000000000000" pitchFamily="2" charset="2"/>
              <a:buChar char="¡"/>
            </a:pPr>
            <a:r>
              <a:rPr lang="en-US" altLang="en-US" dirty="0" smtClean="0">
                <a:solidFill>
                  <a:srgbClr val="0F496F"/>
                </a:solidFill>
              </a:rPr>
              <a:t>Hormone Therapy</a:t>
            </a:r>
          </a:p>
          <a:p>
            <a:pPr marL="552450" indent="-552450" eaLnBrk="1" hangingPunct="1">
              <a:buFont typeface="Wingdings" panose="05000000000000000000" pitchFamily="2" charset="2"/>
              <a:buChar char="¡"/>
            </a:pPr>
            <a:r>
              <a:rPr lang="en-US" altLang="en-US" dirty="0" smtClean="0">
                <a:solidFill>
                  <a:srgbClr val="0F496F"/>
                </a:solidFill>
              </a:rPr>
              <a:t>Immunotherapy</a:t>
            </a:r>
          </a:p>
          <a:p>
            <a:pPr marL="552450" indent="-552450" eaLnBrk="1" hangingPunct="1">
              <a:buFont typeface="Wingdings" panose="05000000000000000000" pitchFamily="2" charset="2"/>
              <a:buChar char="¡"/>
            </a:pPr>
            <a:r>
              <a:rPr lang="en-US" altLang="en-US" dirty="0" smtClean="0">
                <a:solidFill>
                  <a:srgbClr val="0F496F"/>
                </a:solidFill>
              </a:rPr>
              <a:t>Transplant/Endocrine Therapy</a:t>
            </a:r>
          </a:p>
          <a:p>
            <a:pPr marL="552450" indent="-552450" eaLnBrk="1" hangingPunct="1">
              <a:buFont typeface="Wingdings" panose="05000000000000000000" pitchFamily="2" charset="2"/>
              <a:buChar char="¡"/>
            </a:pPr>
            <a:r>
              <a:rPr lang="en-US" altLang="en-US" dirty="0" smtClean="0">
                <a:solidFill>
                  <a:srgbClr val="0F496F"/>
                </a:solidFill>
              </a:rPr>
              <a:t>Radiation Therapy</a:t>
            </a:r>
          </a:p>
          <a:p>
            <a:pPr marL="552450" indent="-552450" eaLnBrk="1" hangingPunct="1">
              <a:buFont typeface="Wingdings" panose="05000000000000000000" pitchFamily="2" charset="2"/>
              <a:buChar char="¡"/>
            </a:pPr>
            <a:r>
              <a:rPr lang="en-US" altLang="en-US" dirty="0" smtClean="0">
                <a:solidFill>
                  <a:srgbClr val="0F496F"/>
                </a:solidFill>
              </a:rPr>
              <a:t>Other Therapy</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strVal val="#ppt_w*2.5"/>
                                          </p:val>
                                        </p:tav>
                                        <p:tav tm="100000">
                                          <p:val>
                                            <p:strVal val="#ppt_w"/>
                                          </p:val>
                                        </p:tav>
                                      </p:tavLst>
                                    </p:anim>
                                    <p:anim calcmode="lin" valueType="num">
                                      <p:cBhvr>
                                        <p:cTn id="8" dur="2000" fill="hold"/>
                                        <p:tgtEl>
                                          <p:spTgt spid="2050"/>
                                        </p:tgtEl>
                                        <p:attrNameLst>
                                          <p:attrName>ppt_h</p:attrName>
                                        </p:attrNameLst>
                                      </p:cBhvr>
                                      <p:tavLst>
                                        <p:tav tm="0">
                                          <p:val>
                                            <p:strVal val="#ppt_h"/>
                                          </p:val>
                                        </p:tav>
                                        <p:tav tm="100000">
                                          <p:val>
                                            <p:strVal val="#ppt_h"/>
                                          </p:val>
                                        </p:tav>
                                      </p:tavLst>
                                    </p:anim>
                                    <p:anim calcmode="lin" valueType="num">
                                      <p:cBhvr>
                                        <p:cTn id="9" dur="2000" fill="hold"/>
                                        <p:tgtEl>
                                          <p:spTgt spid="205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05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05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51">
                                            <p:txEl>
                                              <p:pRg st="0" end="0"/>
                                            </p:txEl>
                                          </p:spTgt>
                                        </p:tgtEl>
                                        <p:attrNameLst>
                                          <p:attrName>style.visibility</p:attrName>
                                        </p:attrNameLst>
                                      </p:cBhvr>
                                      <p:to>
                                        <p:strVal val="visible"/>
                                      </p:to>
                                    </p:set>
                                    <p:animEffect transition="in" filter="wipe(left)">
                                      <p:cBhvr>
                                        <p:cTn id="16" dur="500"/>
                                        <p:tgtEl>
                                          <p:spTgt spid="205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51">
                                            <p:txEl>
                                              <p:pRg st="1" end="1"/>
                                            </p:txEl>
                                          </p:spTgt>
                                        </p:tgtEl>
                                        <p:attrNameLst>
                                          <p:attrName>style.visibility</p:attrName>
                                        </p:attrNameLst>
                                      </p:cBhvr>
                                      <p:to>
                                        <p:strVal val="visible"/>
                                      </p:to>
                                    </p:set>
                                    <p:animEffect transition="in" filter="wipe(left)">
                                      <p:cBhvr>
                                        <p:cTn id="21" dur="500"/>
                                        <p:tgtEl>
                                          <p:spTgt spid="2051">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051">
                                            <p:txEl>
                                              <p:pRg st="2" end="2"/>
                                            </p:txEl>
                                          </p:spTgt>
                                        </p:tgtEl>
                                        <p:attrNameLst>
                                          <p:attrName>style.visibility</p:attrName>
                                        </p:attrNameLst>
                                      </p:cBhvr>
                                      <p:to>
                                        <p:strVal val="visible"/>
                                      </p:to>
                                    </p:set>
                                    <p:animEffect transition="in" filter="wipe(left)">
                                      <p:cBhvr>
                                        <p:cTn id="26" dur="500"/>
                                        <p:tgtEl>
                                          <p:spTgt spid="2051">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051">
                                            <p:txEl>
                                              <p:pRg st="3" end="3"/>
                                            </p:txEl>
                                          </p:spTgt>
                                        </p:tgtEl>
                                        <p:attrNameLst>
                                          <p:attrName>style.visibility</p:attrName>
                                        </p:attrNameLst>
                                      </p:cBhvr>
                                      <p:to>
                                        <p:strVal val="visible"/>
                                      </p:to>
                                    </p:set>
                                    <p:animEffect transition="in" filter="wipe(left)">
                                      <p:cBhvr>
                                        <p:cTn id="31" dur="500"/>
                                        <p:tgtEl>
                                          <p:spTgt spid="2051">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051">
                                            <p:txEl>
                                              <p:pRg st="4" end="4"/>
                                            </p:txEl>
                                          </p:spTgt>
                                        </p:tgtEl>
                                        <p:attrNameLst>
                                          <p:attrName>style.visibility</p:attrName>
                                        </p:attrNameLst>
                                      </p:cBhvr>
                                      <p:to>
                                        <p:strVal val="visible"/>
                                      </p:to>
                                    </p:set>
                                    <p:animEffect transition="in" filter="wipe(left)">
                                      <p:cBhvr>
                                        <p:cTn id="36" dur="500"/>
                                        <p:tgtEl>
                                          <p:spTgt spid="2051">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2051">
                                            <p:txEl>
                                              <p:pRg st="5" end="5"/>
                                            </p:txEl>
                                          </p:spTgt>
                                        </p:tgtEl>
                                        <p:attrNameLst>
                                          <p:attrName>style.visibility</p:attrName>
                                        </p:attrNameLst>
                                      </p:cBhvr>
                                      <p:to>
                                        <p:strVal val="visible"/>
                                      </p:to>
                                    </p:set>
                                    <p:animEffect transition="in" filter="wipe(left)">
                                      <p:cBhvr>
                                        <p:cTn id="41" dur="500"/>
                                        <p:tgtEl>
                                          <p:spTgt spid="20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228600"/>
            <a:ext cx="8382000" cy="1143000"/>
          </a:xfrm>
        </p:spPr>
        <p:txBody>
          <a:bodyPr>
            <a:normAutofit fontScale="90000"/>
          </a:bodyPr>
          <a:lstStyle/>
          <a:p>
            <a:pPr eaLnBrk="1" fontAlgn="auto" hangingPunct="1">
              <a:spcAft>
                <a:spcPts val="0"/>
              </a:spcAft>
              <a:defRPr/>
            </a:pPr>
            <a:r>
              <a:rPr lang="en-US" sz="4000" smtClean="0"/>
              <a:t>Single chemo drug + ancillary drug?</a:t>
            </a:r>
          </a:p>
        </p:txBody>
      </p:sp>
      <p:sp>
        <p:nvSpPr>
          <p:cNvPr id="25603" name="Rectangle 3"/>
          <p:cNvSpPr>
            <a:spLocks noGrp="1" noChangeArrowheads="1"/>
          </p:cNvSpPr>
          <p:nvPr>
            <p:ph idx="1"/>
          </p:nvPr>
        </p:nvSpPr>
        <p:spPr>
          <a:xfrm>
            <a:off x="762000" y="2057400"/>
            <a:ext cx="7313613" cy="2897188"/>
          </a:xfrm>
        </p:spPr>
        <p:txBody>
          <a:bodyPr>
            <a:normAutofit/>
          </a:bodyPr>
          <a:lstStyle/>
          <a:p>
            <a:pPr eaLnBrk="1" hangingPunct="1"/>
            <a:r>
              <a:rPr lang="en-US" altLang="en-US" sz="2800" dirty="0" smtClean="0"/>
              <a:t>Ancillary drugs are NOT coded!</a:t>
            </a:r>
          </a:p>
          <a:p>
            <a:pPr eaLnBrk="1" hangingPunct="1">
              <a:buFont typeface="Wingdings" panose="05000000000000000000" pitchFamily="2" charset="2"/>
              <a:buNone/>
            </a:pPr>
            <a:endParaRPr lang="en-US" altLang="en-US" sz="2800" dirty="0" smtClean="0"/>
          </a:p>
          <a:p>
            <a:pPr eaLnBrk="1" hangingPunct="1"/>
            <a:r>
              <a:rPr lang="en-US" altLang="en-US" sz="2800" dirty="0" smtClean="0"/>
              <a:t>For patients receiving a single chemotherapy drug plus an ancillary medication, </a:t>
            </a:r>
            <a:r>
              <a:rPr lang="en-US" altLang="en-US" sz="2800" u="sng" dirty="0" smtClean="0"/>
              <a:t>code as single chemotherapy drug,</a:t>
            </a:r>
            <a:r>
              <a:rPr lang="en-US" altLang="en-US" sz="2800" dirty="0" smtClean="0"/>
              <a:t> code “2”.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371600" y="304800"/>
            <a:ext cx="7313613" cy="1143000"/>
          </a:xfrm>
        </p:spPr>
        <p:txBody>
          <a:bodyPr/>
          <a:lstStyle/>
          <a:p>
            <a:pPr algn="ctr" eaLnBrk="1" fontAlgn="auto" hangingPunct="1">
              <a:spcAft>
                <a:spcPts val="0"/>
              </a:spcAft>
              <a:defRPr/>
            </a:pPr>
            <a:r>
              <a:rPr lang="en-US" smtClean="0"/>
              <a:t>Chemoembolization</a:t>
            </a:r>
          </a:p>
        </p:txBody>
      </p:sp>
      <p:sp>
        <p:nvSpPr>
          <p:cNvPr id="27651" name="Content Placeholder 2"/>
          <p:cNvSpPr>
            <a:spLocks noGrp="1"/>
          </p:cNvSpPr>
          <p:nvPr>
            <p:ph idx="1"/>
          </p:nvPr>
        </p:nvSpPr>
        <p:spPr>
          <a:xfrm>
            <a:off x="685800" y="1447800"/>
            <a:ext cx="7313613" cy="4038600"/>
          </a:xfrm>
        </p:spPr>
        <p:txBody>
          <a:bodyPr>
            <a:normAutofit lnSpcReduction="10000"/>
          </a:bodyPr>
          <a:lstStyle/>
          <a:p>
            <a:pPr eaLnBrk="1" hangingPunct="1"/>
            <a:r>
              <a:rPr lang="en-US" altLang="en-US" sz="2800" dirty="0" smtClean="0"/>
              <a:t>Chemoembolization is a procedure in which the blood supply to the tumor is blocked surgically or mechanically and anticancer drugs are administered directly into the tumor.</a:t>
            </a:r>
          </a:p>
          <a:p>
            <a:pPr eaLnBrk="1" hangingPunct="1"/>
            <a:r>
              <a:rPr lang="en-US" altLang="en-US" sz="2800" dirty="0" smtClean="0"/>
              <a:t>Code as chemotherapy when the </a:t>
            </a:r>
            <a:r>
              <a:rPr lang="en-US" altLang="en-US" sz="2800" dirty="0" err="1" smtClean="0"/>
              <a:t>embolizing</a:t>
            </a:r>
            <a:r>
              <a:rPr lang="en-US" altLang="en-US" sz="2800" dirty="0" smtClean="0"/>
              <a:t> agent(s) is a chemotherapeutic drug(s) or when the term ‘chemoembolization’ is used with no reference to the agent</a:t>
            </a:r>
            <a:r>
              <a:rPr lang="en-US" altLang="en-US"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914400" y="533400"/>
            <a:ext cx="8077200" cy="835025"/>
          </a:xfrm>
        </p:spPr>
        <p:txBody>
          <a:bodyPr>
            <a:normAutofit fontScale="90000"/>
          </a:bodyPr>
          <a:lstStyle/>
          <a:p>
            <a:pPr eaLnBrk="1" fontAlgn="auto" hangingPunct="1">
              <a:spcAft>
                <a:spcPts val="0"/>
              </a:spcAft>
              <a:defRPr/>
            </a:pPr>
            <a:r>
              <a:rPr lang="en-US" sz="4000" smtClean="0"/>
              <a:t>How to handle a change in chemo:</a:t>
            </a:r>
          </a:p>
        </p:txBody>
      </p:sp>
      <p:sp>
        <p:nvSpPr>
          <p:cNvPr id="29699" name="Rectangle 3"/>
          <p:cNvSpPr>
            <a:spLocks noGrp="1" noChangeArrowheads="1"/>
          </p:cNvSpPr>
          <p:nvPr>
            <p:ph idx="1"/>
          </p:nvPr>
        </p:nvSpPr>
        <p:spPr>
          <a:xfrm>
            <a:off x="533400" y="1600200"/>
            <a:ext cx="6554788" cy="3767138"/>
          </a:xfrm>
        </p:spPr>
        <p:txBody>
          <a:bodyPr>
            <a:normAutofit/>
          </a:bodyPr>
          <a:lstStyle/>
          <a:p>
            <a:pPr eaLnBrk="1" hangingPunct="1"/>
            <a:r>
              <a:rPr lang="en-US" altLang="en-US" sz="2800" dirty="0" smtClean="0"/>
              <a:t>Drug(s) may be changed due to </a:t>
            </a:r>
            <a:r>
              <a:rPr lang="en-US" altLang="en-US" sz="2800" dirty="0" err="1" smtClean="0"/>
              <a:t>pt</a:t>
            </a:r>
            <a:r>
              <a:rPr lang="en-US" altLang="en-US" sz="2800" dirty="0" smtClean="0"/>
              <a:t> sensitivity; still 1</a:t>
            </a:r>
            <a:r>
              <a:rPr lang="en-US" altLang="en-US" sz="2800" baseline="30000" dirty="0" smtClean="0"/>
              <a:t>st</a:t>
            </a:r>
            <a:r>
              <a:rPr lang="en-US" altLang="en-US" sz="2800" dirty="0" smtClean="0"/>
              <a:t> course treatment as long as substitution is from same drug group.</a:t>
            </a:r>
          </a:p>
          <a:p>
            <a:pPr eaLnBrk="1" hangingPunct="1"/>
            <a:r>
              <a:rPr lang="en-US" altLang="en-US" sz="2800" dirty="0" smtClean="0"/>
              <a:t>Drug changes due to treatment failure/disease progression are no longer 1</a:t>
            </a:r>
            <a:r>
              <a:rPr lang="en-US" altLang="en-US" sz="2800" baseline="30000" dirty="0" smtClean="0"/>
              <a:t>st</a:t>
            </a:r>
            <a:r>
              <a:rPr lang="en-US" altLang="en-US" sz="2800" dirty="0" smtClean="0"/>
              <a:t> course; they become </a:t>
            </a:r>
            <a:r>
              <a:rPr lang="en-US" altLang="en-US" sz="2800" u="sng" dirty="0" smtClean="0"/>
              <a:t>subsequent</a:t>
            </a:r>
            <a:r>
              <a:rPr lang="en-US" altLang="en-US" sz="2800" dirty="0" smtClean="0"/>
              <a:t> therapies.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324853" y="455613"/>
            <a:ext cx="6554867" cy="1524000"/>
          </a:xfrm>
        </p:spPr>
        <p:txBody>
          <a:bodyPr/>
          <a:lstStyle/>
          <a:p>
            <a:pPr eaLnBrk="1" fontAlgn="auto" hangingPunct="1">
              <a:spcAft>
                <a:spcPts val="0"/>
              </a:spcAft>
              <a:defRPr/>
            </a:pPr>
            <a:r>
              <a:rPr lang="en-US" sz="4000" dirty="0" smtClean="0"/>
              <a:t>Sample Coding…</a:t>
            </a:r>
          </a:p>
        </p:txBody>
      </p:sp>
      <p:sp>
        <p:nvSpPr>
          <p:cNvPr id="158723" name="Rectangle 3"/>
          <p:cNvSpPr>
            <a:spLocks noGrp="1" noChangeArrowheads="1"/>
          </p:cNvSpPr>
          <p:nvPr>
            <p:ph idx="1"/>
          </p:nvPr>
        </p:nvSpPr>
        <p:spPr>
          <a:xfrm>
            <a:off x="332874" y="1979613"/>
            <a:ext cx="7618413" cy="4192587"/>
          </a:xfrm>
        </p:spPr>
        <p:txBody>
          <a:bodyPr>
            <a:normAutofit/>
          </a:bodyPr>
          <a:lstStyle/>
          <a:p>
            <a:pPr eaLnBrk="1" hangingPunct="1">
              <a:buFont typeface="Wingdings" panose="05000000000000000000" pitchFamily="2" charset="2"/>
              <a:buNone/>
            </a:pPr>
            <a:r>
              <a:rPr lang="en-US" altLang="en-US" sz="2800" dirty="0" smtClean="0"/>
              <a:t>Colon cancer patient treated with 5-FU &amp; </a:t>
            </a:r>
            <a:r>
              <a:rPr lang="en-US" altLang="en-US" sz="2800" dirty="0" err="1" smtClean="0"/>
              <a:t>Leucovorin</a:t>
            </a:r>
            <a:r>
              <a:rPr lang="en-US" altLang="en-US" sz="2800" dirty="0" smtClean="0"/>
              <a:t>.  Chemo code? </a:t>
            </a:r>
          </a:p>
          <a:p>
            <a:pPr eaLnBrk="1" hangingPunct="1">
              <a:buFont typeface="Wingdings" panose="05000000000000000000" pitchFamily="2" charset="2"/>
              <a:buNone/>
            </a:pPr>
            <a:r>
              <a:rPr lang="en-US" altLang="en-US" sz="2800" dirty="0" smtClean="0"/>
              <a:t>   </a:t>
            </a:r>
          </a:p>
          <a:p>
            <a:pPr eaLnBrk="1" hangingPunct="1">
              <a:buFont typeface="Wingdings" panose="05000000000000000000" pitchFamily="2" charset="2"/>
              <a:buNone/>
            </a:pPr>
            <a:r>
              <a:rPr lang="en-US" altLang="en-US" sz="2800" dirty="0" smtClean="0"/>
              <a:t>Colon cancer patient dx 12/27/12 receiving FOLFOX with </a:t>
            </a:r>
            <a:r>
              <a:rPr lang="en-US" altLang="en-US" sz="2800" dirty="0" err="1" smtClean="0"/>
              <a:t>Avastin</a:t>
            </a:r>
            <a:r>
              <a:rPr lang="en-US" altLang="en-US" sz="2800" dirty="0" smtClean="0"/>
              <a:t>.  Chemo code?  </a:t>
            </a:r>
          </a:p>
          <a:p>
            <a:pPr eaLnBrk="1" hangingPunct="1">
              <a:buFont typeface="Wingdings" panose="05000000000000000000" pitchFamily="2" charset="2"/>
              <a:buNone/>
            </a:pPr>
            <a:r>
              <a:rPr lang="en-US" altLang="en-US" sz="2800" dirty="0" smtClean="0"/>
              <a:t> </a:t>
            </a:r>
          </a:p>
          <a:p>
            <a:pPr eaLnBrk="1" hangingPunct="1">
              <a:buFont typeface="Wingdings" panose="05000000000000000000" pitchFamily="2" charset="2"/>
              <a:buNone/>
            </a:pPr>
            <a:r>
              <a:rPr lang="en-US" altLang="en-US" sz="2800" dirty="0" smtClean="0"/>
              <a:t>Colon cancer </a:t>
            </a:r>
            <a:r>
              <a:rPr lang="en-US" altLang="en-US" sz="2800" dirty="0" err="1" smtClean="0"/>
              <a:t>pt</a:t>
            </a:r>
            <a:r>
              <a:rPr lang="en-US" altLang="en-US" sz="2800" dirty="0" smtClean="0"/>
              <a:t> goes to neighboring town and receives chemo, NOS.  Chemo code?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fade">
                                      <p:cBhvr>
                                        <p:cTn id="7" dur="2000"/>
                                        <p:tgtEl>
                                          <p:spTgt spid="158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8723">
                                            <p:txEl>
                                              <p:pRg st="0" end="0"/>
                                            </p:txEl>
                                          </p:spTgt>
                                        </p:tgtEl>
                                        <p:attrNameLst>
                                          <p:attrName>style.visibility</p:attrName>
                                        </p:attrNameLst>
                                      </p:cBhvr>
                                      <p:to>
                                        <p:strVal val="visible"/>
                                      </p:to>
                                    </p:set>
                                    <p:animEffect transition="in" filter="fade">
                                      <p:cBhvr>
                                        <p:cTn id="12" dur="2000"/>
                                        <p:tgtEl>
                                          <p:spTgt spid="1587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8723">
                                            <p:txEl>
                                              <p:pRg st="1" end="1"/>
                                            </p:txEl>
                                          </p:spTgt>
                                        </p:tgtEl>
                                        <p:attrNameLst>
                                          <p:attrName>style.visibility</p:attrName>
                                        </p:attrNameLst>
                                      </p:cBhvr>
                                      <p:to>
                                        <p:strVal val="visible"/>
                                      </p:to>
                                    </p:set>
                                    <p:animEffect transition="in" filter="fade">
                                      <p:cBhvr>
                                        <p:cTn id="17" dur="2000"/>
                                        <p:tgtEl>
                                          <p:spTgt spid="1587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8723">
                                            <p:txEl>
                                              <p:pRg st="2" end="2"/>
                                            </p:txEl>
                                          </p:spTgt>
                                        </p:tgtEl>
                                        <p:attrNameLst>
                                          <p:attrName>style.visibility</p:attrName>
                                        </p:attrNameLst>
                                      </p:cBhvr>
                                      <p:to>
                                        <p:strVal val="visible"/>
                                      </p:to>
                                    </p:set>
                                    <p:animEffect transition="in" filter="fade">
                                      <p:cBhvr>
                                        <p:cTn id="22" dur="2000"/>
                                        <p:tgtEl>
                                          <p:spTgt spid="15872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8723">
                                            <p:txEl>
                                              <p:pRg st="3" end="3"/>
                                            </p:txEl>
                                          </p:spTgt>
                                        </p:tgtEl>
                                        <p:attrNameLst>
                                          <p:attrName>style.visibility</p:attrName>
                                        </p:attrNameLst>
                                      </p:cBhvr>
                                      <p:to>
                                        <p:strVal val="visible"/>
                                      </p:to>
                                    </p:set>
                                    <p:animEffect transition="in" filter="fade">
                                      <p:cBhvr>
                                        <p:cTn id="27" dur="2000"/>
                                        <p:tgtEl>
                                          <p:spTgt spid="15872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8723">
                                            <p:txEl>
                                              <p:pRg st="4" end="4"/>
                                            </p:txEl>
                                          </p:spTgt>
                                        </p:tgtEl>
                                        <p:attrNameLst>
                                          <p:attrName>style.visibility</p:attrName>
                                        </p:attrNameLst>
                                      </p:cBhvr>
                                      <p:to>
                                        <p:strVal val="visible"/>
                                      </p:to>
                                    </p:set>
                                    <p:animEffect transition="in" filter="fade">
                                      <p:cBhvr>
                                        <p:cTn id="32" dur="2000"/>
                                        <p:tgtEl>
                                          <p:spTgt spid="158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p:bldP spid="15872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752600" y="304800"/>
            <a:ext cx="5640388" cy="1143000"/>
          </a:xfrm>
        </p:spPr>
        <p:txBody>
          <a:bodyPr/>
          <a:lstStyle/>
          <a:p>
            <a:pPr eaLnBrk="1" fontAlgn="auto" hangingPunct="1">
              <a:spcAft>
                <a:spcPts val="0"/>
              </a:spcAft>
              <a:defRPr/>
            </a:pPr>
            <a:r>
              <a:rPr lang="en-US" smtClean="0"/>
              <a:t>HORMONE THERAPY</a:t>
            </a:r>
          </a:p>
        </p:txBody>
      </p:sp>
      <p:sp>
        <p:nvSpPr>
          <p:cNvPr id="33795" name="Rectangle 3"/>
          <p:cNvSpPr>
            <a:spLocks noGrp="1" noChangeArrowheads="1"/>
          </p:cNvSpPr>
          <p:nvPr>
            <p:ph idx="1"/>
          </p:nvPr>
        </p:nvSpPr>
        <p:spPr>
          <a:xfrm>
            <a:off x="952500" y="1295400"/>
            <a:ext cx="7240588" cy="2667000"/>
          </a:xfrm>
        </p:spPr>
        <p:txBody>
          <a:bodyPr>
            <a:normAutofit/>
          </a:bodyPr>
          <a:lstStyle/>
          <a:p>
            <a:pPr eaLnBrk="1" hangingPunct="1"/>
            <a:r>
              <a:rPr lang="en-US" altLang="en-US" sz="2800" dirty="0" smtClean="0"/>
              <a:t>Hormones or hormone antagonists may be administered as definitive cancer treatment.</a:t>
            </a:r>
          </a:p>
          <a:p>
            <a:pPr eaLnBrk="1" hangingPunct="1"/>
            <a:r>
              <a:rPr lang="en-US" altLang="en-US" sz="2800" dirty="0" smtClean="0"/>
              <a:t>This is NOT the same as “hormone replacement therapy”!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6095"/>
            <a:ext cx="6554867" cy="1524000"/>
          </a:xfrm>
        </p:spPr>
        <p:txBody>
          <a:bodyPr/>
          <a:lstStyle/>
          <a:p>
            <a:pPr eaLnBrk="1" fontAlgn="auto" hangingPunct="1">
              <a:spcAft>
                <a:spcPts val="0"/>
              </a:spcAft>
              <a:defRPr/>
            </a:pPr>
            <a:r>
              <a:rPr lang="en-US" dirty="0" smtClean="0"/>
              <a:t>How does Hormone Therapy act?</a:t>
            </a:r>
          </a:p>
        </p:txBody>
      </p:sp>
      <p:sp>
        <p:nvSpPr>
          <p:cNvPr id="34819" name="Rectangle 3"/>
          <p:cNvSpPr>
            <a:spLocks noGrp="1" noChangeArrowheads="1"/>
          </p:cNvSpPr>
          <p:nvPr>
            <p:ph idx="1"/>
          </p:nvPr>
        </p:nvSpPr>
        <p:spPr>
          <a:xfrm>
            <a:off x="685800" y="1295400"/>
            <a:ext cx="7313613" cy="3962400"/>
          </a:xfrm>
        </p:spPr>
        <p:txBody>
          <a:bodyPr>
            <a:normAutofit/>
          </a:bodyPr>
          <a:lstStyle/>
          <a:p>
            <a:pPr eaLnBrk="1" hangingPunct="1">
              <a:buFont typeface="Wingdings" panose="05000000000000000000" pitchFamily="2" charset="2"/>
              <a:buNone/>
            </a:pPr>
            <a:r>
              <a:rPr lang="en-US" altLang="en-US" sz="2800" dirty="0" smtClean="0"/>
              <a:t>Changing the levels of or activity of</a:t>
            </a:r>
          </a:p>
          <a:p>
            <a:pPr eaLnBrk="1" hangingPunct="1">
              <a:buFont typeface="Wingdings" panose="05000000000000000000" pitchFamily="2" charset="2"/>
              <a:buNone/>
            </a:pPr>
            <a:r>
              <a:rPr lang="en-US" altLang="en-US" sz="2800" dirty="0" smtClean="0"/>
              <a:t>some hormones can slow down or kill</a:t>
            </a:r>
          </a:p>
          <a:p>
            <a:pPr eaLnBrk="1" hangingPunct="1">
              <a:buFont typeface="Wingdings" panose="05000000000000000000" pitchFamily="2" charset="2"/>
              <a:buNone/>
            </a:pPr>
            <a:r>
              <a:rPr lang="en-US" altLang="en-US" sz="2800" dirty="0" smtClean="0"/>
              <a:t>cancer cells.  </a:t>
            </a:r>
          </a:p>
          <a:p>
            <a:pPr eaLnBrk="1" hangingPunct="1"/>
            <a:r>
              <a:rPr lang="en-US" altLang="en-US" sz="2800" dirty="0" smtClean="0"/>
              <a:t>One or more agents may be used.</a:t>
            </a:r>
          </a:p>
          <a:p>
            <a:pPr eaLnBrk="1" hangingPunct="1"/>
            <a:r>
              <a:rPr lang="en-US" altLang="en-US" sz="2800" dirty="0" smtClean="0"/>
              <a:t>Hormones are often given to treat breast, prostate, endometrial, and thyroid cancers, as well as lymphomas and </a:t>
            </a:r>
            <a:r>
              <a:rPr lang="en-US" altLang="en-US" sz="2800" dirty="0" err="1" smtClean="0"/>
              <a:t>leukemias</a:t>
            </a:r>
            <a:r>
              <a:rPr lang="en-US" altLang="en-US" sz="2800"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828800" y="304800"/>
            <a:ext cx="6554788" cy="1143000"/>
          </a:xfrm>
        </p:spPr>
        <p:txBody>
          <a:bodyPr>
            <a:normAutofit/>
          </a:bodyPr>
          <a:lstStyle/>
          <a:p>
            <a:pPr eaLnBrk="1" fontAlgn="auto" hangingPunct="1">
              <a:spcAft>
                <a:spcPts val="0"/>
              </a:spcAft>
              <a:defRPr/>
            </a:pPr>
            <a:r>
              <a:rPr lang="en-US" smtClean="0"/>
              <a:t>When to code Prednisone….</a:t>
            </a:r>
          </a:p>
        </p:txBody>
      </p:sp>
      <p:sp>
        <p:nvSpPr>
          <p:cNvPr id="35843" name="Rectangle 3"/>
          <p:cNvSpPr>
            <a:spLocks noGrp="1" noChangeArrowheads="1"/>
          </p:cNvSpPr>
          <p:nvPr>
            <p:ph idx="1"/>
          </p:nvPr>
        </p:nvSpPr>
        <p:spPr>
          <a:xfrm>
            <a:off x="762000" y="1981200"/>
            <a:ext cx="7313613" cy="3430588"/>
          </a:xfrm>
        </p:spPr>
        <p:txBody>
          <a:bodyPr>
            <a:normAutofit/>
          </a:bodyPr>
          <a:lstStyle/>
          <a:p>
            <a:pPr eaLnBrk="1" hangingPunct="1"/>
            <a:r>
              <a:rPr lang="en-US" altLang="en-US" sz="2800" dirty="0" smtClean="0"/>
              <a:t>Code </a:t>
            </a:r>
            <a:r>
              <a:rPr lang="en-US" altLang="en-US" sz="2800" u="sng" dirty="0" smtClean="0"/>
              <a:t>Prednisone</a:t>
            </a:r>
            <a:r>
              <a:rPr lang="en-US" altLang="en-US" sz="2800" dirty="0" smtClean="0"/>
              <a:t>, a steroid, when it is given as part of a combination regimen (Ex = MOP</a:t>
            </a:r>
            <a:r>
              <a:rPr lang="en-US" altLang="en-US" sz="2800" u="sng" dirty="0" smtClean="0"/>
              <a:t>P</a:t>
            </a:r>
            <a:r>
              <a:rPr lang="en-US" altLang="en-US" sz="2800" dirty="0" smtClean="0"/>
              <a:t>, CHO</a:t>
            </a:r>
            <a:r>
              <a:rPr lang="en-US" altLang="en-US" sz="2800" u="sng" dirty="0" smtClean="0"/>
              <a:t>P</a:t>
            </a:r>
            <a:r>
              <a:rPr lang="en-US" altLang="en-US" sz="2800" dirty="0" smtClean="0"/>
              <a:t>).</a:t>
            </a:r>
          </a:p>
          <a:p>
            <a:pPr eaLnBrk="1" hangingPunct="1"/>
            <a:r>
              <a:rPr lang="en-US" altLang="en-US" sz="2800" dirty="0" smtClean="0"/>
              <a:t>Do NOT code Prednisone when given for reasons other than “definitive” cancer treatment.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Is this drug “hormone therapy”?</a:t>
            </a:r>
          </a:p>
        </p:txBody>
      </p:sp>
      <p:sp>
        <p:nvSpPr>
          <p:cNvPr id="37891" name="Rectangle 3"/>
          <p:cNvSpPr>
            <a:spLocks noGrp="1" noChangeArrowheads="1"/>
          </p:cNvSpPr>
          <p:nvPr>
            <p:ph type="body" sz="half" idx="1"/>
          </p:nvPr>
        </p:nvSpPr>
        <p:spPr>
          <a:xfrm>
            <a:off x="2740025" y="2181726"/>
            <a:ext cx="4573588" cy="4114800"/>
          </a:xfrm>
        </p:spPr>
        <p:txBody>
          <a:bodyPr/>
          <a:lstStyle/>
          <a:p>
            <a:pPr eaLnBrk="1" hangingPunct="1"/>
            <a:r>
              <a:rPr lang="en-US" altLang="en-US" sz="2800" dirty="0" smtClean="0"/>
              <a:t>Use SEER*Rx to determine whether or not to code drug as a true hormone agent. </a:t>
            </a:r>
          </a:p>
          <a:p>
            <a:pPr eaLnBrk="1" hangingPunct="1"/>
            <a:r>
              <a:rPr lang="en-US" altLang="en-US" sz="2800" dirty="0" smtClean="0">
                <a:solidFill>
                  <a:srgbClr val="0000CC"/>
                </a:solidFill>
              </a:rPr>
              <a:t>HRT (hormone replacement therapy) </a:t>
            </a:r>
            <a:r>
              <a:rPr lang="en-US" altLang="en-US" sz="2800" dirty="0" smtClean="0"/>
              <a:t>is not coded except in certain thyroid cases.</a:t>
            </a:r>
          </a:p>
        </p:txBody>
      </p:sp>
      <p:graphicFrame>
        <p:nvGraphicFramePr>
          <p:cNvPr id="37892" name="Object 4"/>
          <p:cNvGraphicFramePr>
            <a:graphicFrameLocks noGrp="1" noChangeAspect="1"/>
          </p:cNvGraphicFramePr>
          <p:nvPr>
            <p:ph sz="half" idx="2"/>
            <p:extLst>
              <p:ext uri="{D42A27DB-BD31-4B8C-83A1-F6EECF244321}">
                <p14:modId xmlns:p14="http://schemas.microsoft.com/office/powerpoint/2010/main" val="584335932"/>
              </p:ext>
            </p:extLst>
          </p:nvPr>
        </p:nvGraphicFramePr>
        <p:xfrm>
          <a:off x="642144" y="2209800"/>
          <a:ext cx="1455738" cy="1009650"/>
        </p:xfrm>
        <a:graphic>
          <a:graphicData uri="http://schemas.openxmlformats.org/presentationml/2006/ole">
            <mc:AlternateContent xmlns:mc="http://schemas.openxmlformats.org/markup-compatibility/2006">
              <mc:Choice xmlns:v="urn:schemas-microsoft-com:vml" Requires="v">
                <p:oleObj spid="_x0000_s37895" name="Package" r:id="rId4" imgW="700391" imgH="486383" progId="Package">
                  <p:embed/>
                </p:oleObj>
              </mc:Choice>
              <mc:Fallback>
                <p:oleObj name="Package" r:id="rId4" imgW="700391" imgH="486383" progId="Package">
                  <p:embed/>
                  <p:pic>
                    <p:nvPicPr>
                      <p:cNvPr id="0" name="Object 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144" y="2209800"/>
                        <a:ext cx="1455738"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143000" y="304800"/>
            <a:ext cx="7391400" cy="1139825"/>
          </a:xfrm>
        </p:spPr>
        <p:txBody>
          <a:bodyPr>
            <a:normAutofit/>
          </a:bodyPr>
          <a:lstStyle/>
          <a:p>
            <a:pPr eaLnBrk="1" fontAlgn="auto" hangingPunct="1">
              <a:spcAft>
                <a:spcPts val="0"/>
              </a:spcAft>
              <a:defRPr/>
            </a:pPr>
            <a:r>
              <a:rPr lang="en-US" smtClean="0"/>
              <a:t>Coding Thyroid hormone therapy…</a:t>
            </a:r>
          </a:p>
        </p:txBody>
      </p:sp>
      <p:sp>
        <p:nvSpPr>
          <p:cNvPr id="39939" name="Rectangle 3"/>
          <p:cNvSpPr>
            <a:spLocks noGrp="1" noChangeArrowheads="1"/>
          </p:cNvSpPr>
          <p:nvPr>
            <p:ph idx="1"/>
          </p:nvPr>
        </p:nvSpPr>
        <p:spPr>
          <a:xfrm>
            <a:off x="838200" y="1905000"/>
            <a:ext cx="7164387" cy="3351213"/>
          </a:xfrm>
        </p:spPr>
        <p:txBody>
          <a:bodyPr>
            <a:normAutofit/>
          </a:bodyPr>
          <a:lstStyle/>
          <a:p>
            <a:pPr eaLnBrk="1" hangingPunct="1">
              <a:buFont typeface="Wingdings" panose="05000000000000000000" pitchFamily="2" charset="2"/>
              <a:buNone/>
            </a:pPr>
            <a:endParaRPr lang="en-US" altLang="en-US" sz="2800" dirty="0" smtClean="0"/>
          </a:p>
          <a:p>
            <a:pPr eaLnBrk="1" hangingPunct="1"/>
            <a:r>
              <a:rPr lang="en-US" altLang="en-US" sz="2800" dirty="0" smtClean="0"/>
              <a:t>Code thyroid replacement hormone therapy when it is given for papillary and/or follicular carcinoma of thyroid.  Do not code as hormone therapy for medullary thyroid carcinoma.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371600" y="304800"/>
            <a:ext cx="6324600" cy="838200"/>
          </a:xfrm>
        </p:spPr>
        <p:txBody>
          <a:bodyPr>
            <a:normAutofit fontScale="90000"/>
          </a:bodyPr>
          <a:lstStyle/>
          <a:p>
            <a:pPr eaLnBrk="1" fontAlgn="auto" hangingPunct="1">
              <a:spcAft>
                <a:spcPts val="0"/>
              </a:spcAft>
              <a:defRPr/>
            </a:pPr>
            <a:r>
              <a:rPr lang="en-US" sz="4000" smtClean="0"/>
              <a:t>Hormone Therapy Fields</a:t>
            </a:r>
          </a:p>
        </p:txBody>
      </p:sp>
      <p:sp>
        <p:nvSpPr>
          <p:cNvPr id="39939" name="Rectangle 3"/>
          <p:cNvSpPr>
            <a:spLocks noGrp="1" noChangeArrowheads="1"/>
          </p:cNvSpPr>
          <p:nvPr>
            <p:ph idx="1"/>
          </p:nvPr>
        </p:nvSpPr>
        <p:spPr>
          <a:xfrm>
            <a:off x="1905000" y="2057400"/>
            <a:ext cx="5791200" cy="4038600"/>
          </a:xfrm>
        </p:spPr>
        <p:txBody>
          <a:bodyPr rtlCol="0">
            <a:normAutofit lnSpcReduction="10000"/>
          </a:bodyPr>
          <a:lstStyle/>
          <a:p>
            <a:pPr eaLnBrk="1" fontAlgn="auto" hangingPunct="1">
              <a:buFont typeface="Wingdings" panose="05000000000000000000" pitchFamily="2" charset="2"/>
              <a:buNone/>
              <a:defRPr/>
            </a:pPr>
            <a:r>
              <a:rPr lang="en-US" sz="2800" smtClean="0">
                <a:solidFill>
                  <a:schemeClr val="bg2">
                    <a:lumMod val="75000"/>
                  </a:schemeClr>
                </a:solidFill>
              </a:rPr>
              <a:t>Tx Type    “H”</a:t>
            </a:r>
          </a:p>
          <a:p>
            <a:pPr eaLnBrk="1" fontAlgn="auto" hangingPunct="1">
              <a:buFont typeface="Wingdings" panose="05000000000000000000" pitchFamily="2" charset="2"/>
              <a:buNone/>
              <a:defRPr/>
            </a:pPr>
            <a:r>
              <a:rPr lang="en-US" sz="2800" smtClean="0">
                <a:solidFill>
                  <a:schemeClr val="bg2">
                    <a:lumMod val="75000"/>
                  </a:schemeClr>
                </a:solidFill>
              </a:rPr>
              <a:t>Tx Course</a:t>
            </a:r>
          </a:p>
          <a:p>
            <a:pPr eaLnBrk="1" fontAlgn="auto" hangingPunct="1">
              <a:buFont typeface="Wingdings" panose="05000000000000000000" pitchFamily="2" charset="2"/>
              <a:buNone/>
              <a:defRPr/>
            </a:pPr>
            <a:r>
              <a:rPr lang="en-US" sz="2800" smtClean="0">
                <a:solidFill>
                  <a:schemeClr val="bg2">
                    <a:lumMod val="75000"/>
                  </a:schemeClr>
                </a:solidFill>
              </a:rPr>
              <a:t>Date Tx Started</a:t>
            </a:r>
          </a:p>
          <a:p>
            <a:pPr eaLnBrk="1" fontAlgn="auto" hangingPunct="1">
              <a:buFont typeface="Wingdings" panose="05000000000000000000" pitchFamily="2" charset="2"/>
              <a:buNone/>
              <a:defRPr/>
            </a:pPr>
            <a:r>
              <a:rPr lang="en-US" sz="2800" smtClean="0">
                <a:solidFill>
                  <a:schemeClr val="bg2">
                    <a:lumMod val="75000"/>
                  </a:schemeClr>
                </a:solidFill>
              </a:rPr>
              <a:t>Therapy Facility</a:t>
            </a:r>
          </a:p>
          <a:p>
            <a:pPr eaLnBrk="1" fontAlgn="auto" hangingPunct="1">
              <a:buFont typeface="Wingdings" panose="05000000000000000000" pitchFamily="2" charset="2"/>
              <a:buNone/>
              <a:defRPr/>
            </a:pPr>
            <a:r>
              <a:rPr lang="en-US" sz="2800" smtClean="0">
                <a:solidFill>
                  <a:schemeClr val="bg2">
                    <a:lumMod val="75000"/>
                  </a:schemeClr>
                </a:solidFill>
              </a:rPr>
              <a:t>At This Facility</a:t>
            </a:r>
          </a:p>
          <a:p>
            <a:pPr eaLnBrk="1" fontAlgn="auto" hangingPunct="1">
              <a:buFont typeface="Wingdings" panose="05000000000000000000" pitchFamily="2" charset="2"/>
              <a:buNone/>
              <a:defRPr/>
            </a:pPr>
            <a:r>
              <a:rPr lang="en-US" sz="2800" smtClean="0">
                <a:solidFill>
                  <a:schemeClr val="bg2">
                    <a:lumMod val="75000"/>
                  </a:schemeClr>
                </a:solidFill>
              </a:rPr>
              <a:t>Hormone Therapy Code   “1”</a:t>
            </a:r>
          </a:p>
          <a:p>
            <a:pPr eaLnBrk="1" fontAlgn="auto" hangingPunct="1">
              <a:buFont typeface="Wingdings" panose="05000000000000000000" pitchFamily="2" charset="2"/>
              <a:buNone/>
              <a:defRPr/>
            </a:pPr>
            <a:r>
              <a:rPr lang="en-US" sz="2800" smtClean="0">
                <a:solidFill>
                  <a:schemeClr val="bg2">
                    <a:lumMod val="75000"/>
                  </a:schemeClr>
                </a:solidFill>
              </a:rPr>
              <a:t>Treatment Notes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Grp="1" noChangeArrowheads="1"/>
          </p:cNvSpPr>
          <p:nvPr>
            <p:ph type="title"/>
          </p:nvPr>
        </p:nvSpPr>
        <p:spPr>
          <a:xfrm>
            <a:off x="1981200" y="304800"/>
            <a:ext cx="4421188" cy="987425"/>
          </a:xfrm>
        </p:spPr>
        <p:txBody>
          <a:bodyPr/>
          <a:lstStyle/>
          <a:p>
            <a:pPr eaLnBrk="1" fontAlgn="auto" hangingPunct="1">
              <a:spcAft>
                <a:spcPts val="0"/>
              </a:spcAft>
              <a:defRPr/>
            </a:pPr>
            <a:r>
              <a:rPr lang="en-US" smtClean="0"/>
              <a:t>CHEMOTHERAPY:</a:t>
            </a:r>
          </a:p>
        </p:txBody>
      </p:sp>
      <p:sp>
        <p:nvSpPr>
          <p:cNvPr id="9219" name="Rectangle 3"/>
          <p:cNvSpPr>
            <a:spLocks noGrp="1" noChangeArrowheads="1"/>
          </p:cNvSpPr>
          <p:nvPr>
            <p:ph idx="1"/>
          </p:nvPr>
        </p:nvSpPr>
        <p:spPr>
          <a:xfrm>
            <a:off x="649288" y="1447800"/>
            <a:ext cx="7086600" cy="2668588"/>
          </a:xfrm>
        </p:spPr>
        <p:txBody>
          <a:bodyPr/>
          <a:lstStyle/>
          <a:p>
            <a:pPr eaLnBrk="1" hangingPunct="1">
              <a:buFont typeface="Wingdings" panose="05000000000000000000" pitchFamily="2" charset="2"/>
              <a:buNone/>
            </a:pPr>
            <a:r>
              <a:rPr lang="en-US" altLang="en-US" sz="2800" dirty="0" smtClean="0"/>
              <a:t>   Treatment method in which chemicals (not hormones) are used to kill cancer cells within the patient’s body, resulting in tumor reduction or eradication.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399" y="529389"/>
            <a:ext cx="6554867" cy="1524000"/>
          </a:xfrm>
        </p:spPr>
        <p:txBody>
          <a:bodyPr/>
          <a:lstStyle/>
          <a:p>
            <a:pPr eaLnBrk="1" fontAlgn="auto" hangingPunct="1">
              <a:spcAft>
                <a:spcPts val="0"/>
              </a:spcAft>
              <a:defRPr/>
            </a:pPr>
            <a:r>
              <a:rPr lang="en-US" dirty="0" smtClean="0"/>
              <a:t>Sample Coding…</a:t>
            </a:r>
          </a:p>
        </p:txBody>
      </p:sp>
      <p:sp>
        <p:nvSpPr>
          <p:cNvPr id="44035" name="Rectangle 3"/>
          <p:cNvSpPr>
            <a:spLocks noGrp="1" noChangeArrowheads="1"/>
          </p:cNvSpPr>
          <p:nvPr>
            <p:ph idx="1"/>
          </p:nvPr>
        </p:nvSpPr>
        <p:spPr>
          <a:xfrm>
            <a:off x="517357" y="990600"/>
            <a:ext cx="6554867" cy="3767670"/>
          </a:xfrm>
        </p:spPr>
        <p:txBody>
          <a:bodyPr>
            <a:normAutofit/>
          </a:bodyPr>
          <a:lstStyle/>
          <a:p>
            <a:pPr eaLnBrk="1" hangingPunct="1">
              <a:buFont typeface="Wingdings" panose="05000000000000000000" pitchFamily="2" charset="2"/>
              <a:buNone/>
            </a:pPr>
            <a:endParaRPr lang="en-US" altLang="en-US" sz="2800" dirty="0" smtClean="0"/>
          </a:p>
          <a:p>
            <a:pPr eaLnBrk="1" hangingPunct="1">
              <a:buFont typeface="Wingdings" panose="05000000000000000000" pitchFamily="2" charset="2"/>
              <a:buNone/>
            </a:pPr>
            <a:r>
              <a:rPr lang="en-US" altLang="en-US" sz="2800" dirty="0" smtClean="0"/>
              <a:t>Patient with breast Ca was started on </a:t>
            </a:r>
            <a:r>
              <a:rPr lang="en-US" altLang="en-US" sz="2800" dirty="0" err="1" smtClean="0"/>
              <a:t>Femara</a:t>
            </a:r>
            <a:r>
              <a:rPr lang="en-US" altLang="en-US" sz="2800" dirty="0" smtClean="0"/>
              <a:t>.  HRT code?</a:t>
            </a:r>
          </a:p>
          <a:p>
            <a:pPr eaLnBrk="1" hangingPunct="1">
              <a:buFont typeface="Wingdings" panose="05000000000000000000" pitchFamily="2" charset="2"/>
              <a:buNone/>
            </a:pPr>
            <a:endParaRPr lang="en-US" altLang="en-US" sz="2800" dirty="0" smtClean="0"/>
          </a:p>
          <a:p>
            <a:pPr eaLnBrk="1" hangingPunct="1">
              <a:buFont typeface="Wingdings" panose="05000000000000000000" pitchFamily="2" charset="2"/>
              <a:buNone/>
            </a:pPr>
            <a:r>
              <a:rPr lang="en-US" altLang="en-US" sz="2800" dirty="0" smtClean="0"/>
              <a:t>Lymphoma patient underwent CHOP therapy.  HRT code?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057400" y="457200"/>
            <a:ext cx="5411788" cy="835025"/>
          </a:xfrm>
        </p:spPr>
        <p:txBody>
          <a:bodyPr/>
          <a:lstStyle/>
          <a:p>
            <a:pPr eaLnBrk="1" fontAlgn="auto" hangingPunct="1">
              <a:spcAft>
                <a:spcPts val="0"/>
              </a:spcAft>
              <a:defRPr/>
            </a:pPr>
            <a:r>
              <a:rPr lang="en-US" sz="4000" smtClean="0"/>
              <a:t>IMMUNOTHERAPY</a:t>
            </a:r>
          </a:p>
        </p:txBody>
      </p:sp>
      <p:sp>
        <p:nvSpPr>
          <p:cNvPr id="46083" name="Rectangle 3"/>
          <p:cNvSpPr>
            <a:spLocks noGrp="1" noChangeArrowheads="1"/>
          </p:cNvSpPr>
          <p:nvPr>
            <p:ph idx="1"/>
          </p:nvPr>
        </p:nvSpPr>
        <p:spPr>
          <a:xfrm>
            <a:off x="1371600" y="2057400"/>
            <a:ext cx="7313613" cy="2668588"/>
          </a:xfrm>
        </p:spPr>
        <p:txBody>
          <a:bodyPr>
            <a:normAutofit/>
          </a:bodyPr>
          <a:lstStyle/>
          <a:p>
            <a:pPr eaLnBrk="1" hangingPunct="1">
              <a:buFont typeface="Wingdings" panose="05000000000000000000" pitchFamily="2" charset="2"/>
              <a:buNone/>
            </a:pPr>
            <a:r>
              <a:rPr lang="en-US" altLang="en-US" sz="2800" dirty="0" smtClean="0"/>
              <a:t>Also known as biological response</a:t>
            </a:r>
          </a:p>
          <a:p>
            <a:pPr eaLnBrk="1" hangingPunct="1">
              <a:buFont typeface="Wingdings" panose="05000000000000000000" pitchFamily="2" charset="2"/>
              <a:buNone/>
            </a:pPr>
            <a:r>
              <a:rPr lang="en-US" altLang="en-US" sz="2800" dirty="0" smtClean="0"/>
              <a:t>modifiers or biotherapy, these agents</a:t>
            </a:r>
          </a:p>
          <a:p>
            <a:pPr eaLnBrk="1" hangingPunct="1">
              <a:buFont typeface="Wingdings" panose="05000000000000000000" pitchFamily="2" charset="2"/>
              <a:buNone/>
            </a:pPr>
            <a:r>
              <a:rPr lang="en-US" altLang="en-US" sz="2800" dirty="0" smtClean="0"/>
              <a:t>use the immune system to fight</a:t>
            </a:r>
          </a:p>
          <a:p>
            <a:pPr eaLnBrk="1" hangingPunct="1">
              <a:buFont typeface="Wingdings" panose="05000000000000000000" pitchFamily="2" charset="2"/>
              <a:buNone/>
            </a:pPr>
            <a:r>
              <a:rPr lang="en-US" altLang="en-US" sz="2800" dirty="0" smtClean="0"/>
              <a:t>cancer.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14400" y="228600"/>
            <a:ext cx="7921625" cy="835025"/>
          </a:xfrm>
        </p:spPr>
        <p:txBody>
          <a:bodyPr>
            <a:normAutofit/>
          </a:bodyPr>
          <a:lstStyle/>
          <a:p>
            <a:pPr eaLnBrk="1" fontAlgn="auto" hangingPunct="1">
              <a:spcAft>
                <a:spcPts val="0"/>
              </a:spcAft>
              <a:defRPr/>
            </a:pPr>
            <a:r>
              <a:rPr lang="en-US" smtClean="0"/>
              <a:t>ImmunoTx works in various ways…</a:t>
            </a:r>
          </a:p>
        </p:txBody>
      </p:sp>
      <p:sp>
        <p:nvSpPr>
          <p:cNvPr id="47107" name="Rectangle 3"/>
          <p:cNvSpPr>
            <a:spLocks noGrp="1" noChangeArrowheads="1"/>
          </p:cNvSpPr>
          <p:nvPr>
            <p:ph idx="1"/>
          </p:nvPr>
        </p:nvSpPr>
        <p:spPr>
          <a:xfrm>
            <a:off x="1219200" y="1981200"/>
            <a:ext cx="7313613" cy="3430588"/>
          </a:xfrm>
        </p:spPr>
        <p:txBody>
          <a:bodyPr/>
          <a:lstStyle/>
          <a:p>
            <a:pPr eaLnBrk="1" hangingPunct="1"/>
            <a:r>
              <a:rPr lang="en-US" altLang="en-US" sz="2800" dirty="0" smtClean="0"/>
              <a:t>Makes cancer more recognizable </a:t>
            </a:r>
          </a:p>
          <a:p>
            <a:pPr eaLnBrk="1" hangingPunct="1"/>
            <a:r>
              <a:rPr lang="en-US" altLang="en-US" sz="2800" dirty="0" smtClean="0"/>
              <a:t>Increases killing power of immune cells</a:t>
            </a:r>
          </a:p>
          <a:p>
            <a:pPr eaLnBrk="1" hangingPunct="1"/>
            <a:r>
              <a:rPr lang="en-US" altLang="en-US" sz="2800" dirty="0" smtClean="0"/>
              <a:t>Changes cancer growth patterns</a:t>
            </a:r>
          </a:p>
          <a:p>
            <a:pPr eaLnBrk="1" hangingPunct="1"/>
            <a:r>
              <a:rPr lang="en-US" altLang="en-US" sz="2800" dirty="0" smtClean="0"/>
              <a:t>Prevents cancer cells from spreading</a:t>
            </a:r>
          </a:p>
          <a:p>
            <a:pPr eaLnBrk="1" hangingPunct="1">
              <a:buFont typeface="Wingdings" panose="05000000000000000000" pitchFamily="2" charset="2"/>
              <a:buNone/>
            </a:pPr>
            <a:endParaRPr lang="en-US" alt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600200" y="304800"/>
            <a:ext cx="6859588" cy="914400"/>
          </a:xfrm>
        </p:spPr>
        <p:txBody>
          <a:bodyPr/>
          <a:lstStyle/>
          <a:p>
            <a:pPr eaLnBrk="1" fontAlgn="auto" hangingPunct="1">
              <a:spcAft>
                <a:spcPts val="0"/>
              </a:spcAft>
              <a:defRPr/>
            </a:pPr>
            <a:r>
              <a:rPr lang="en-US" sz="4000" smtClean="0"/>
              <a:t>Types of Immunotherapy</a:t>
            </a:r>
          </a:p>
        </p:txBody>
      </p:sp>
      <p:sp>
        <p:nvSpPr>
          <p:cNvPr id="49155" name="Rectangle 3"/>
          <p:cNvSpPr>
            <a:spLocks noGrp="1" noChangeArrowheads="1"/>
          </p:cNvSpPr>
          <p:nvPr>
            <p:ph idx="1"/>
          </p:nvPr>
        </p:nvSpPr>
        <p:spPr>
          <a:xfrm>
            <a:off x="533400" y="1676400"/>
            <a:ext cx="7926388" cy="3767670"/>
          </a:xfrm>
        </p:spPr>
        <p:txBody>
          <a:bodyPr>
            <a:noAutofit/>
          </a:bodyPr>
          <a:lstStyle/>
          <a:p>
            <a:pPr eaLnBrk="1" hangingPunct="1"/>
            <a:r>
              <a:rPr lang="en-US" altLang="en-US" sz="2800" dirty="0" smtClean="0"/>
              <a:t>Cancer Vaccine – still experimental</a:t>
            </a:r>
          </a:p>
          <a:p>
            <a:pPr eaLnBrk="1" hangingPunct="1"/>
            <a:r>
              <a:rPr lang="en-US" altLang="en-US" sz="2800" dirty="0" smtClean="0"/>
              <a:t>Interferons – natural proteins made by WBC’s</a:t>
            </a:r>
          </a:p>
          <a:p>
            <a:pPr eaLnBrk="1" hangingPunct="1"/>
            <a:r>
              <a:rPr lang="en-US" altLang="en-US" sz="2800" dirty="0" smtClean="0"/>
              <a:t>Interleukin (IL2) – kidney Ca &amp;  melanoma</a:t>
            </a:r>
          </a:p>
          <a:p>
            <a:pPr eaLnBrk="1" hangingPunct="1"/>
            <a:r>
              <a:rPr lang="en-US" altLang="en-US" sz="2800" dirty="0" smtClean="0"/>
              <a:t>Monoclonal Antibodies (Mab) – made in lab; check SEER*Rx for category to code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05326" y="430912"/>
            <a:ext cx="6554867" cy="1524000"/>
          </a:xfrm>
        </p:spPr>
        <p:txBody>
          <a:bodyPr/>
          <a:lstStyle/>
          <a:p>
            <a:pPr eaLnBrk="1" fontAlgn="auto" hangingPunct="1">
              <a:spcAft>
                <a:spcPts val="0"/>
              </a:spcAft>
              <a:defRPr/>
            </a:pPr>
            <a:r>
              <a:rPr lang="en-US" sz="4000" dirty="0" smtClean="0"/>
              <a:t>Immunotherapy Code</a:t>
            </a:r>
          </a:p>
        </p:txBody>
      </p:sp>
      <p:sp>
        <p:nvSpPr>
          <p:cNvPr id="51203" name="Rectangle 3"/>
          <p:cNvSpPr>
            <a:spLocks noGrp="1" noChangeArrowheads="1"/>
          </p:cNvSpPr>
          <p:nvPr>
            <p:ph idx="1"/>
          </p:nvPr>
        </p:nvSpPr>
        <p:spPr>
          <a:xfrm>
            <a:off x="529389" y="1447800"/>
            <a:ext cx="6554867" cy="3767670"/>
          </a:xfrm>
        </p:spPr>
        <p:txBody>
          <a:bodyPr>
            <a:normAutofit/>
          </a:bodyPr>
          <a:lstStyle/>
          <a:p>
            <a:pPr eaLnBrk="1" hangingPunct="1"/>
            <a:r>
              <a:rPr lang="en-US" altLang="en-US" sz="2800" dirty="0" smtClean="0"/>
              <a:t>Create “I” therapy, record the course of treatment and treatment start date.  </a:t>
            </a:r>
          </a:p>
          <a:p>
            <a:pPr eaLnBrk="1" hangingPunct="1"/>
            <a:r>
              <a:rPr lang="en-US" altLang="en-US" sz="2800" dirty="0" smtClean="0"/>
              <a:t>Record “1” to show that immunotherapy was given.</a:t>
            </a:r>
          </a:p>
          <a:p>
            <a:pPr eaLnBrk="1" hangingPunct="1"/>
            <a:r>
              <a:rPr lang="en-US" altLang="en-US" sz="2800" dirty="0" smtClean="0"/>
              <a:t>Spell out the treatment agent in the text line at the end of the therapy field.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eaLnBrk="1" fontAlgn="auto" hangingPunct="1">
              <a:spcAft>
                <a:spcPts val="0"/>
              </a:spcAft>
              <a:defRPr/>
            </a:pPr>
            <a:r>
              <a:rPr lang="en-US" sz="4000" dirty="0" smtClean="0"/>
              <a:t>Sample Coding…</a:t>
            </a:r>
          </a:p>
        </p:txBody>
      </p:sp>
      <p:sp>
        <p:nvSpPr>
          <p:cNvPr id="169988" name="Rectangle 4"/>
          <p:cNvSpPr>
            <a:spLocks noGrp="1" noChangeArrowheads="1"/>
          </p:cNvSpPr>
          <p:nvPr>
            <p:ph sz="half" idx="13"/>
          </p:nvPr>
        </p:nvSpPr>
        <p:spPr>
          <a:xfrm>
            <a:off x="5105400" y="1827213"/>
            <a:ext cx="3124200" cy="4649787"/>
          </a:xfrm>
        </p:spPr>
        <p:txBody>
          <a:bodyPr/>
          <a:lstStyle/>
          <a:p>
            <a:pPr eaLnBrk="1" hangingPunct="1">
              <a:buFont typeface="Wingdings" panose="05000000000000000000" pitchFamily="2" charset="2"/>
              <a:buNone/>
            </a:pPr>
            <a:r>
              <a:rPr lang="en-US" altLang="en-US" sz="2800" dirty="0" smtClean="0"/>
              <a:t>Create “I” therapy; code “1” for treatment received.</a:t>
            </a:r>
          </a:p>
          <a:p>
            <a:pPr eaLnBrk="1" hangingPunct="1">
              <a:buFont typeface="Wingdings" panose="05000000000000000000" pitchFamily="2" charset="2"/>
              <a:buNone/>
            </a:pPr>
            <a:endParaRPr lang="en-US" altLang="en-US" sz="2800" dirty="0" smtClean="0"/>
          </a:p>
          <a:p>
            <a:pPr eaLnBrk="1" hangingPunct="1">
              <a:buFont typeface="Wingdings" panose="05000000000000000000" pitchFamily="2" charset="2"/>
              <a:buNone/>
            </a:pPr>
            <a:r>
              <a:rPr lang="en-US" altLang="en-US" sz="2800" dirty="0" smtClean="0"/>
              <a:t> Check SEER*Rx for treatment type; code appropriately!</a:t>
            </a:r>
          </a:p>
          <a:p>
            <a:pPr eaLnBrk="1" hangingPunct="1">
              <a:buFont typeface="Wingdings" panose="05000000000000000000" pitchFamily="2" charset="2"/>
              <a:buNone/>
            </a:pPr>
            <a:endParaRPr lang="en-US" altLang="en-US" sz="2500" dirty="0" smtClean="0"/>
          </a:p>
          <a:p>
            <a:pPr eaLnBrk="1" hangingPunct="1">
              <a:buFont typeface="Wingdings" panose="05000000000000000000" pitchFamily="2" charset="2"/>
              <a:buNone/>
            </a:pPr>
            <a:endParaRPr lang="en-US" altLang="en-US" sz="2500" dirty="0" smtClean="0"/>
          </a:p>
          <a:p>
            <a:pPr eaLnBrk="1" hangingPunct="1">
              <a:buFont typeface="Wingdings" panose="05000000000000000000" pitchFamily="2" charset="2"/>
              <a:buNone/>
            </a:pPr>
            <a:endParaRPr lang="en-US" altLang="en-US" sz="2500" dirty="0" smtClean="0"/>
          </a:p>
        </p:txBody>
      </p:sp>
      <p:sp>
        <p:nvSpPr>
          <p:cNvPr id="169987" name="Rectangle 3"/>
          <p:cNvSpPr>
            <a:spLocks noGrp="1" noChangeArrowheads="1"/>
          </p:cNvSpPr>
          <p:nvPr>
            <p:ph sz="quarter" idx="4"/>
          </p:nvPr>
        </p:nvSpPr>
        <p:spPr>
          <a:xfrm>
            <a:off x="554038" y="76200"/>
            <a:ext cx="3948112" cy="3759200"/>
          </a:xfrm>
        </p:spPr>
        <p:txBody>
          <a:bodyPr/>
          <a:lstStyle/>
          <a:p>
            <a:pPr eaLnBrk="1" hangingPunct="1"/>
            <a:r>
              <a:rPr lang="en-US" altLang="en-US" sz="2800" dirty="0" smtClean="0"/>
              <a:t>Patient with advanced colon cancer diagnosed 2/3/13 receiving FOLFOX with </a:t>
            </a:r>
            <a:r>
              <a:rPr lang="en-US" altLang="en-US" sz="2800" dirty="0" err="1" smtClean="0"/>
              <a:t>Avastin</a:t>
            </a:r>
            <a:r>
              <a:rPr lang="en-US" altLang="en-US" sz="2800" dirty="0" smtClean="0"/>
              <a:t>.</a:t>
            </a:r>
          </a:p>
          <a:p>
            <a:pPr eaLnBrk="1" hangingPunct="1">
              <a:buFont typeface="Wingdings" panose="05000000000000000000" pitchFamily="2" charset="2"/>
              <a:buNone/>
            </a:pPr>
            <a:endParaRPr lang="en-US" altLang="en-US" sz="2500" dirty="0" smtClean="0"/>
          </a:p>
        </p:txBody>
      </p:sp>
      <p:sp>
        <p:nvSpPr>
          <p:cNvPr id="52229" name="Text Box 5"/>
          <p:cNvSpPr txBox="1">
            <a:spLocks noChangeArrowheads="1"/>
          </p:cNvSpPr>
          <p:nvPr/>
        </p:nvSpPr>
        <p:spPr bwMode="auto">
          <a:xfrm>
            <a:off x="5486400" y="4222750"/>
            <a:ext cx="320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52230" name="Text Box 6"/>
          <p:cNvSpPr txBox="1">
            <a:spLocks noChangeArrowheads="1"/>
          </p:cNvSpPr>
          <p:nvPr/>
        </p:nvSpPr>
        <p:spPr bwMode="auto">
          <a:xfrm>
            <a:off x="5334000" y="43434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sz="24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9986"/>
                                        </p:tgtEl>
                                        <p:attrNameLst>
                                          <p:attrName>style.visibility</p:attrName>
                                        </p:attrNameLst>
                                      </p:cBhvr>
                                      <p:to>
                                        <p:strVal val="visible"/>
                                      </p:to>
                                    </p:set>
                                    <p:animEffect transition="in" filter="fade">
                                      <p:cBhvr>
                                        <p:cTn id="7" dur="2000"/>
                                        <p:tgtEl>
                                          <p:spTgt spid="169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9987">
                                            <p:txEl>
                                              <p:pRg st="0" end="0"/>
                                            </p:txEl>
                                          </p:spTgt>
                                        </p:tgtEl>
                                        <p:attrNameLst>
                                          <p:attrName>style.visibility</p:attrName>
                                        </p:attrNameLst>
                                      </p:cBhvr>
                                      <p:to>
                                        <p:strVal val="visible"/>
                                      </p:to>
                                    </p:set>
                                    <p:animEffect transition="in" filter="fade">
                                      <p:cBhvr>
                                        <p:cTn id="12" dur="2000"/>
                                        <p:tgtEl>
                                          <p:spTgt spid="1699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9988">
                                            <p:txEl>
                                              <p:pRg st="0" end="0"/>
                                            </p:txEl>
                                          </p:spTgt>
                                        </p:tgtEl>
                                        <p:attrNameLst>
                                          <p:attrName>style.visibility</p:attrName>
                                        </p:attrNameLst>
                                      </p:cBhvr>
                                      <p:to>
                                        <p:strVal val="visible"/>
                                      </p:to>
                                    </p:set>
                                    <p:animEffect transition="in" filter="fade">
                                      <p:cBhvr>
                                        <p:cTn id="17" dur="2000"/>
                                        <p:tgtEl>
                                          <p:spTgt spid="16998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9988">
                                            <p:txEl>
                                              <p:pRg st="2" end="2"/>
                                            </p:txEl>
                                          </p:spTgt>
                                        </p:tgtEl>
                                        <p:attrNameLst>
                                          <p:attrName>style.visibility</p:attrName>
                                        </p:attrNameLst>
                                      </p:cBhvr>
                                      <p:to>
                                        <p:strVal val="visible"/>
                                      </p:to>
                                    </p:set>
                                    <p:animEffect transition="in" filter="fade">
                                      <p:cBhvr>
                                        <p:cTn id="22" dur="2000"/>
                                        <p:tgtEl>
                                          <p:spTgt spid="1699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p:bldP spid="169988" grpId="0" build="p"/>
      <p:bldP spid="16998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990600" y="228600"/>
            <a:ext cx="7696200" cy="1219200"/>
          </a:xfrm>
        </p:spPr>
        <p:txBody>
          <a:bodyPr>
            <a:normAutofit fontScale="90000"/>
          </a:bodyPr>
          <a:lstStyle/>
          <a:p>
            <a:pPr algn="ctr" eaLnBrk="1" fontAlgn="auto" hangingPunct="1">
              <a:spcAft>
                <a:spcPts val="0"/>
              </a:spcAft>
              <a:defRPr/>
            </a:pPr>
            <a:r>
              <a:rPr lang="en-US" sz="4000" smtClean="0"/>
              <a:t>TRANSPLANT OR ENDOCRINE THERAPY</a:t>
            </a:r>
          </a:p>
        </p:txBody>
      </p:sp>
      <p:sp>
        <p:nvSpPr>
          <p:cNvPr id="54275" name="Rectangle 3"/>
          <p:cNvSpPr>
            <a:spLocks noGrp="1" noChangeArrowheads="1"/>
          </p:cNvSpPr>
          <p:nvPr>
            <p:ph idx="1"/>
          </p:nvPr>
        </p:nvSpPr>
        <p:spPr>
          <a:xfrm>
            <a:off x="990600" y="1905000"/>
            <a:ext cx="7620000" cy="4114800"/>
          </a:xfrm>
        </p:spPr>
        <p:txBody>
          <a:bodyPr>
            <a:normAutofit/>
          </a:bodyPr>
          <a:lstStyle/>
          <a:p>
            <a:pPr eaLnBrk="1" hangingPunct="1">
              <a:buFont typeface="Wingdings" panose="05000000000000000000" pitchFamily="2" charset="2"/>
              <a:buNone/>
            </a:pPr>
            <a:r>
              <a:rPr lang="en-US" altLang="en-US" sz="2800" dirty="0" smtClean="0"/>
              <a:t>  Create “T” for any of these procedure types :</a:t>
            </a:r>
          </a:p>
          <a:p>
            <a:pPr eaLnBrk="1" hangingPunct="1">
              <a:buFont typeface="Wingdings" panose="05000000000000000000" pitchFamily="2" charset="2"/>
              <a:buNone/>
            </a:pPr>
            <a:r>
              <a:rPr lang="en-US" altLang="en-US" sz="2800" dirty="0" smtClean="0"/>
              <a:t>        </a:t>
            </a:r>
          </a:p>
          <a:p>
            <a:pPr eaLnBrk="1" hangingPunct="1">
              <a:buFont typeface="Wingdings" panose="05000000000000000000" pitchFamily="2" charset="2"/>
              <a:buNone/>
            </a:pPr>
            <a:r>
              <a:rPr lang="en-US" altLang="en-US" sz="2800" dirty="0" smtClean="0"/>
              <a:t>         Bone marrow transplant</a:t>
            </a:r>
          </a:p>
          <a:p>
            <a:pPr eaLnBrk="1" hangingPunct="1">
              <a:buFont typeface="Wingdings" panose="05000000000000000000" pitchFamily="2" charset="2"/>
              <a:buNone/>
            </a:pPr>
            <a:r>
              <a:rPr lang="en-US" altLang="en-US" sz="2800" dirty="0" smtClean="0"/>
              <a:t>         Stem cell harvest</a:t>
            </a:r>
          </a:p>
          <a:p>
            <a:pPr eaLnBrk="1" hangingPunct="1">
              <a:buFont typeface="Wingdings" panose="05000000000000000000" pitchFamily="2" charset="2"/>
              <a:buNone/>
            </a:pPr>
            <a:r>
              <a:rPr lang="en-US" altLang="en-US" sz="2800" dirty="0" smtClean="0"/>
              <a:t>         Endocrine surgery</a:t>
            </a:r>
          </a:p>
          <a:p>
            <a:pPr eaLnBrk="1" hangingPunct="1">
              <a:buFont typeface="Wingdings" panose="05000000000000000000" pitchFamily="2" charset="2"/>
              <a:buNone/>
            </a:pPr>
            <a:r>
              <a:rPr lang="en-US" altLang="en-US" sz="2800" dirty="0" smtClean="0"/>
              <a:t>         Endocrine irradiation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301625"/>
            <a:ext cx="7997825" cy="1143000"/>
          </a:xfrm>
        </p:spPr>
        <p:txBody>
          <a:bodyPr>
            <a:normAutofit fontScale="90000"/>
          </a:bodyPr>
          <a:lstStyle/>
          <a:p>
            <a:pPr eaLnBrk="1" fontAlgn="auto" hangingPunct="1">
              <a:spcAft>
                <a:spcPts val="0"/>
              </a:spcAft>
              <a:defRPr/>
            </a:pPr>
            <a:r>
              <a:rPr lang="en-US" sz="4000" smtClean="0"/>
              <a:t>Types of bone marrow transplants</a:t>
            </a:r>
          </a:p>
        </p:txBody>
      </p:sp>
      <p:sp>
        <p:nvSpPr>
          <p:cNvPr id="55299" name="Rectangle 3"/>
          <p:cNvSpPr>
            <a:spLocks noGrp="1" noChangeArrowheads="1"/>
          </p:cNvSpPr>
          <p:nvPr>
            <p:ph idx="1"/>
          </p:nvPr>
        </p:nvSpPr>
        <p:spPr>
          <a:xfrm>
            <a:off x="1219200" y="1905000"/>
            <a:ext cx="7313613" cy="4114800"/>
          </a:xfrm>
        </p:spPr>
        <p:txBody>
          <a:bodyPr/>
          <a:lstStyle/>
          <a:p>
            <a:pPr eaLnBrk="1" hangingPunct="1"/>
            <a:r>
              <a:rPr lang="en-US" altLang="en-US" sz="2800" dirty="0" smtClean="0"/>
              <a:t>Autologous – marrow originally taken from </a:t>
            </a:r>
            <a:r>
              <a:rPr lang="en-US" altLang="en-US" sz="2800" u="sng" dirty="0" smtClean="0"/>
              <a:t>patient</a:t>
            </a:r>
            <a:r>
              <a:rPr lang="en-US" altLang="en-US" sz="2800" dirty="0" smtClean="0"/>
              <a:t> is reintroduced after total body irradiation/ chemotherapy.</a:t>
            </a:r>
          </a:p>
          <a:p>
            <a:pPr eaLnBrk="1" hangingPunct="1"/>
            <a:r>
              <a:rPr lang="en-US" altLang="en-US" sz="2800" dirty="0" smtClean="0"/>
              <a:t>Allogeneic – marrow is donated by another person; includes donation from identical twin.</a:t>
            </a:r>
          </a:p>
          <a:p>
            <a:pPr eaLnBrk="1" hangingPunct="1"/>
            <a:endParaRPr lang="en-US" alt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752600" y="304800"/>
            <a:ext cx="5564188" cy="835025"/>
          </a:xfrm>
        </p:spPr>
        <p:txBody>
          <a:bodyPr>
            <a:normAutofit fontScale="90000"/>
          </a:bodyPr>
          <a:lstStyle/>
          <a:p>
            <a:pPr eaLnBrk="1" fontAlgn="auto" hangingPunct="1">
              <a:spcAft>
                <a:spcPts val="0"/>
              </a:spcAft>
              <a:defRPr/>
            </a:pPr>
            <a:r>
              <a:rPr lang="en-US" sz="4000" smtClean="0"/>
              <a:t>Endocrine Treatments</a:t>
            </a:r>
          </a:p>
        </p:txBody>
      </p:sp>
      <p:sp>
        <p:nvSpPr>
          <p:cNvPr id="56323" name="Rectangle 3"/>
          <p:cNvSpPr>
            <a:spLocks noGrp="1" noChangeArrowheads="1"/>
          </p:cNvSpPr>
          <p:nvPr>
            <p:ph idx="1"/>
          </p:nvPr>
        </p:nvSpPr>
        <p:spPr>
          <a:xfrm>
            <a:off x="838200" y="1828800"/>
            <a:ext cx="8150225" cy="4497388"/>
          </a:xfrm>
        </p:spPr>
        <p:txBody>
          <a:bodyPr>
            <a:normAutofit/>
          </a:bodyPr>
          <a:lstStyle/>
          <a:p>
            <a:pPr eaLnBrk="1" hangingPunct="1"/>
            <a:r>
              <a:rPr lang="en-US" altLang="en-US" sz="2800" dirty="0" smtClean="0"/>
              <a:t>Endocrine surgery – removal of endocrine glands results in beneficial effect on cancer of another site due to absence of hormones. (Ex = bilateral orchiectomy for advanced prostate Ca).</a:t>
            </a:r>
          </a:p>
          <a:p>
            <a:pPr eaLnBrk="1" hangingPunct="1"/>
            <a:r>
              <a:rPr lang="en-US" altLang="en-US" sz="2800" dirty="0" smtClean="0"/>
              <a:t>Endocrine irradiation – this treatment shrinks glands, which then produce fewer hormones, having a beneficial  effect on cancer of another site.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295400" y="228600"/>
            <a:ext cx="7313613" cy="835025"/>
          </a:xfrm>
        </p:spPr>
        <p:txBody>
          <a:bodyPr>
            <a:normAutofit/>
          </a:bodyPr>
          <a:lstStyle/>
          <a:p>
            <a:pPr eaLnBrk="1" fontAlgn="auto" hangingPunct="1">
              <a:spcAft>
                <a:spcPts val="0"/>
              </a:spcAft>
              <a:defRPr/>
            </a:pPr>
            <a:r>
              <a:rPr lang="en-US" smtClean="0"/>
              <a:t>Transplant/Endocrine Tx Codes</a:t>
            </a:r>
          </a:p>
        </p:txBody>
      </p:sp>
      <p:sp>
        <p:nvSpPr>
          <p:cNvPr id="58371" name="Rectangle 3"/>
          <p:cNvSpPr>
            <a:spLocks noGrp="1" noChangeArrowheads="1"/>
          </p:cNvSpPr>
          <p:nvPr>
            <p:ph idx="1"/>
          </p:nvPr>
        </p:nvSpPr>
        <p:spPr>
          <a:xfrm>
            <a:off x="381000" y="1411705"/>
            <a:ext cx="8763000" cy="5410200"/>
          </a:xfrm>
        </p:spPr>
        <p:txBody>
          <a:bodyPr/>
          <a:lstStyle/>
          <a:p>
            <a:pPr marL="457200" indent="-457200" eaLnBrk="1" hangingPunct="1">
              <a:lnSpc>
                <a:spcPct val="90000"/>
              </a:lnSpc>
              <a:buFont typeface="Wingdings" panose="05000000000000000000" pitchFamily="2" charset="2"/>
              <a:buNone/>
            </a:pPr>
            <a:r>
              <a:rPr lang="en-US" altLang="en-US" sz="2800" dirty="0" smtClean="0"/>
              <a:t>00	No transplant procedure or endocrine therapy administered; diagnosed at autopsy</a:t>
            </a:r>
          </a:p>
          <a:p>
            <a:pPr marL="457200" indent="-457200" eaLnBrk="1" hangingPunct="1">
              <a:lnSpc>
                <a:spcPct val="90000"/>
              </a:lnSpc>
              <a:buFont typeface="Wingdings" panose="05000000000000000000" pitchFamily="2" charset="2"/>
              <a:buNone/>
            </a:pPr>
            <a:r>
              <a:rPr lang="en-US" altLang="en-US" sz="2800" dirty="0" smtClean="0"/>
              <a:t>10	Bone marrow transplant procedure administered, type not specified</a:t>
            </a:r>
          </a:p>
          <a:p>
            <a:pPr eaLnBrk="1" hangingPunct="1">
              <a:lnSpc>
                <a:spcPct val="90000"/>
              </a:lnSpc>
              <a:buFont typeface="Wingdings" panose="05000000000000000000" pitchFamily="2" charset="2"/>
              <a:buNone/>
            </a:pPr>
            <a:r>
              <a:rPr lang="en-US" altLang="en-US" sz="2800" dirty="0" smtClean="0"/>
              <a:t>11 Bone marrow transplant – </a:t>
            </a:r>
            <a:r>
              <a:rPr lang="en-US" altLang="en-US" sz="2800" i="1" dirty="0" smtClean="0"/>
              <a:t>autologous</a:t>
            </a:r>
            <a:endParaRPr lang="en-US" altLang="en-US" sz="2800" dirty="0" smtClean="0"/>
          </a:p>
          <a:p>
            <a:pPr eaLnBrk="1" hangingPunct="1">
              <a:lnSpc>
                <a:spcPct val="90000"/>
              </a:lnSpc>
              <a:buFont typeface="Wingdings" panose="05000000000000000000" pitchFamily="2" charset="2"/>
              <a:buNone/>
            </a:pPr>
            <a:r>
              <a:rPr lang="en-US" altLang="en-US" sz="2800" dirty="0" smtClean="0"/>
              <a:t>12 Bone marrow transplant – </a:t>
            </a:r>
            <a:r>
              <a:rPr lang="en-US" altLang="en-US" sz="2800" i="1" dirty="0" smtClean="0"/>
              <a:t>allogeneic</a:t>
            </a:r>
            <a:endParaRPr lang="en-US" altLang="en-US" sz="2800" dirty="0" smtClean="0"/>
          </a:p>
          <a:p>
            <a:pPr marL="409575" indent="-409575" eaLnBrk="1" hangingPunct="1">
              <a:lnSpc>
                <a:spcPct val="90000"/>
              </a:lnSpc>
              <a:buFont typeface="Wingdings" panose="05000000000000000000" pitchFamily="2" charset="2"/>
              <a:buNone/>
            </a:pPr>
            <a:r>
              <a:rPr lang="en-US" altLang="en-US" sz="2800" dirty="0" smtClean="0"/>
              <a:t>20 Stem cell harvest (and infusion); umbilical cord stem cell transplant</a:t>
            </a:r>
          </a:p>
          <a:p>
            <a:pPr eaLnBrk="1" hangingPunct="1">
              <a:lnSpc>
                <a:spcPct val="90000"/>
              </a:lnSpc>
              <a:buFont typeface="Wingdings" panose="05000000000000000000" pitchFamily="2" charset="2"/>
              <a:buNone/>
            </a:pPr>
            <a:endParaRPr lang="en-US" altLang="en-US" sz="25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fontAlgn="auto" hangingPunct="1">
              <a:spcAft>
                <a:spcPts val="0"/>
              </a:spcAft>
              <a:defRPr/>
            </a:pPr>
            <a:r>
              <a:rPr lang="en-US" sz="4000" smtClean="0"/>
              <a:t>How Does Chemotherapy Act?</a:t>
            </a:r>
          </a:p>
        </p:txBody>
      </p:sp>
      <p:sp>
        <p:nvSpPr>
          <p:cNvPr id="11267" name="Rectangle 3"/>
          <p:cNvSpPr>
            <a:spLocks noGrp="1" noChangeArrowheads="1"/>
          </p:cNvSpPr>
          <p:nvPr>
            <p:ph idx="1"/>
          </p:nvPr>
        </p:nvSpPr>
        <p:spPr>
          <a:xfrm>
            <a:off x="1219200" y="152400"/>
            <a:ext cx="7313613" cy="1371600"/>
          </a:xfrm>
        </p:spPr>
        <p:txBody>
          <a:bodyPr/>
          <a:lstStyle/>
          <a:p>
            <a:pPr eaLnBrk="1" hangingPunct="1">
              <a:buFont typeface="Wingdings" panose="05000000000000000000" pitchFamily="2" charset="2"/>
              <a:buNone/>
            </a:pPr>
            <a:r>
              <a:rPr lang="en-US" altLang="en-US" smtClean="0"/>
              <a:t>Chemotherapy drugs interfere with DNA production and cell division.</a:t>
            </a:r>
          </a:p>
        </p:txBody>
      </p:sp>
      <p:pic>
        <p:nvPicPr>
          <p:cNvPr id="11268" name="Picture 7" descr="dna_molecul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1676400"/>
            <a:ext cx="212566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557463" y="533400"/>
            <a:ext cx="6554867" cy="1524000"/>
          </a:xfrm>
        </p:spPr>
        <p:txBody>
          <a:bodyPr/>
          <a:lstStyle/>
          <a:p>
            <a:pPr eaLnBrk="1" fontAlgn="auto" hangingPunct="1">
              <a:spcAft>
                <a:spcPts val="0"/>
              </a:spcAft>
              <a:defRPr/>
            </a:pPr>
            <a:r>
              <a:rPr lang="en-US" dirty="0" smtClean="0"/>
              <a:t>Transplant/Endocrine </a:t>
            </a:r>
            <a:r>
              <a:rPr lang="en-US" dirty="0" err="1" smtClean="0"/>
              <a:t>Tx</a:t>
            </a:r>
            <a:r>
              <a:rPr lang="en-US" dirty="0" smtClean="0"/>
              <a:t> Codes (Cont’d)</a:t>
            </a:r>
          </a:p>
        </p:txBody>
      </p:sp>
      <p:sp>
        <p:nvSpPr>
          <p:cNvPr id="60419" name="Content Placeholder 2"/>
          <p:cNvSpPr>
            <a:spLocks noGrp="1"/>
          </p:cNvSpPr>
          <p:nvPr>
            <p:ph idx="1"/>
          </p:nvPr>
        </p:nvSpPr>
        <p:spPr>
          <a:xfrm>
            <a:off x="537410" y="1261530"/>
            <a:ext cx="6554867" cy="3767670"/>
          </a:xfrm>
        </p:spPr>
        <p:txBody>
          <a:bodyPr/>
          <a:lstStyle/>
          <a:p>
            <a:pPr eaLnBrk="1" hangingPunct="1">
              <a:lnSpc>
                <a:spcPct val="90000"/>
              </a:lnSpc>
              <a:buFont typeface="Wingdings" panose="05000000000000000000" pitchFamily="2" charset="2"/>
              <a:buNone/>
            </a:pPr>
            <a:endParaRPr lang="en-US" altLang="en-US" sz="2800" dirty="0" smtClean="0"/>
          </a:p>
          <a:p>
            <a:pPr marL="504825" indent="-504825">
              <a:lnSpc>
                <a:spcPct val="90000"/>
              </a:lnSpc>
              <a:buNone/>
            </a:pPr>
            <a:r>
              <a:rPr lang="en-US" altLang="en-US" sz="2800" dirty="0"/>
              <a:t>30	Endocrine surgery &amp;/or endocrine </a:t>
            </a:r>
            <a:r>
              <a:rPr lang="en-US" altLang="en-US" sz="2800" dirty="0" smtClean="0"/>
              <a:t>  radiation </a:t>
            </a:r>
            <a:r>
              <a:rPr lang="en-US" altLang="en-US" sz="2800" dirty="0"/>
              <a:t>therapy</a:t>
            </a:r>
          </a:p>
          <a:p>
            <a:pPr eaLnBrk="1" hangingPunct="1">
              <a:lnSpc>
                <a:spcPct val="90000"/>
              </a:lnSpc>
              <a:buFont typeface="Wingdings" panose="05000000000000000000" pitchFamily="2" charset="2"/>
              <a:buNone/>
            </a:pPr>
            <a:r>
              <a:rPr lang="en-US" altLang="en-US" sz="2800" dirty="0" smtClean="0"/>
              <a:t>40	Combination of endocrine surgery 	&amp;/or radiation with a transplant 	procedure (combination of codes 30 	and 10, 11, 12, or 20)</a:t>
            </a:r>
          </a:p>
          <a:p>
            <a:pPr eaLnBrk="1" hangingPunct="1"/>
            <a:endParaRPr lang="en-US" alt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981200" y="304800"/>
            <a:ext cx="5029200" cy="1143000"/>
          </a:xfrm>
        </p:spPr>
        <p:txBody>
          <a:bodyPr/>
          <a:lstStyle/>
          <a:p>
            <a:pPr eaLnBrk="1" fontAlgn="auto" hangingPunct="1">
              <a:spcAft>
                <a:spcPts val="0"/>
              </a:spcAft>
              <a:defRPr/>
            </a:pPr>
            <a:r>
              <a:rPr lang="en-US" sz="4000" smtClean="0"/>
              <a:t>Sample Coding…</a:t>
            </a:r>
          </a:p>
        </p:txBody>
      </p:sp>
      <p:sp>
        <p:nvSpPr>
          <p:cNvPr id="61443" name="Rectangle 3"/>
          <p:cNvSpPr>
            <a:spLocks noGrp="1" noChangeArrowheads="1"/>
          </p:cNvSpPr>
          <p:nvPr>
            <p:ph idx="1"/>
          </p:nvPr>
        </p:nvSpPr>
        <p:spPr>
          <a:xfrm>
            <a:off x="343693" y="1752600"/>
            <a:ext cx="8800307" cy="4876800"/>
          </a:xfrm>
        </p:spPr>
        <p:txBody>
          <a:bodyPr>
            <a:noAutofit/>
          </a:bodyPr>
          <a:lstStyle/>
          <a:p>
            <a:pPr marL="0" indent="0" eaLnBrk="1" hangingPunct="1">
              <a:lnSpc>
                <a:spcPct val="90000"/>
              </a:lnSpc>
              <a:buFont typeface="Wingdings" panose="05000000000000000000" pitchFamily="2" charset="2"/>
              <a:buNone/>
            </a:pPr>
            <a:r>
              <a:rPr lang="en-US" altLang="en-US" sz="2800" dirty="0" smtClean="0"/>
              <a:t>80 y/o male presents with bone pain, elevated PSA, and DRE evidence of nodular prostate.  Biopsies are positive for Gleason score 9 prostate adenocarcinoma.  Bone scan reveals bone metastases.  Patient opts for removal of bilateral testes instead of ongoing hormone therapy.</a:t>
            </a:r>
          </a:p>
          <a:p>
            <a:pPr marL="0" indent="0" eaLnBrk="1" hangingPunct="1">
              <a:lnSpc>
                <a:spcPct val="90000"/>
              </a:lnSpc>
              <a:buFont typeface="Wingdings" panose="05000000000000000000" pitchFamily="2" charset="2"/>
              <a:buNone/>
            </a:pPr>
            <a:endParaRPr lang="en-US" altLang="en-US" sz="2800" dirty="0" smtClean="0"/>
          </a:p>
          <a:p>
            <a:pPr marL="0" indent="0" eaLnBrk="1" hangingPunct="1">
              <a:lnSpc>
                <a:spcPct val="90000"/>
              </a:lnSpc>
              <a:buFont typeface="Wingdings" panose="05000000000000000000" pitchFamily="2" charset="2"/>
              <a:buNone/>
            </a:pPr>
            <a:r>
              <a:rPr lang="en-US" altLang="en-US" sz="2800" dirty="0" smtClean="0"/>
              <a:t>Treatment code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370013" y="301625"/>
            <a:ext cx="5564187" cy="1143000"/>
          </a:xfrm>
        </p:spPr>
        <p:txBody>
          <a:bodyPr/>
          <a:lstStyle/>
          <a:p>
            <a:pPr eaLnBrk="1" fontAlgn="auto" hangingPunct="1">
              <a:spcAft>
                <a:spcPts val="0"/>
              </a:spcAft>
              <a:defRPr/>
            </a:pPr>
            <a:r>
              <a:rPr lang="en-US" sz="4000" smtClean="0"/>
              <a:t>Sample Coding…</a:t>
            </a:r>
          </a:p>
        </p:txBody>
      </p:sp>
      <p:sp>
        <p:nvSpPr>
          <p:cNvPr id="63491" name="Rectangle 3"/>
          <p:cNvSpPr>
            <a:spLocks noGrp="1" noChangeArrowheads="1"/>
          </p:cNvSpPr>
          <p:nvPr>
            <p:ph idx="1"/>
          </p:nvPr>
        </p:nvSpPr>
        <p:spPr>
          <a:xfrm>
            <a:off x="533400" y="1444625"/>
            <a:ext cx="7924800" cy="3767138"/>
          </a:xfrm>
        </p:spPr>
        <p:txBody>
          <a:bodyPr>
            <a:noAutofit/>
          </a:bodyPr>
          <a:lstStyle/>
          <a:p>
            <a:pPr marL="0" indent="0" eaLnBrk="1" hangingPunct="1">
              <a:buFont typeface="Wingdings" panose="05000000000000000000" pitchFamily="2" charset="2"/>
              <a:buNone/>
            </a:pPr>
            <a:r>
              <a:rPr lang="en-US" altLang="en-US" sz="2800" dirty="0" smtClean="0"/>
              <a:t>25 y/o male with acute leukemia is scheduled for a bone marrow transplant.  He receives marrow tissue from a sibling.  Following recovery, he is in complete remission.</a:t>
            </a:r>
          </a:p>
          <a:p>
            <a:pPr eaLnBrk="1" hangingPunct="1">
              <a:buFont typeface="Wingdings" panose="05000000000000000000" pitchFamily="2" charset="2"/>
              <a:buNone/>
            </a:pPr>
            <a:endParaRPr lang="en-US" altLang="en-US" sz="2800" dirty="0" smtClean="0"/>
          </a:p>
          <a:p>
            <a:pPr eaLnBrk="1" hangingPunct="1">
              <a:buFont typeface="Wingdings" panose="05000000000000000000" pitchFamily="2" charset="2"/>
              <a:buNone/>
            </a:pPr>
            <a:r>
              <a:rPr lang="en-US" altLang="en-US" sz="2800" dirty="0" smtClean="0"/>
              <a:t>Therapy code?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0">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0"/>
            <a:ext cx="6554867" cy="1524000"/>
          </a:xfrm>
        </p:spPr>
        <p:txBody>
          <a:bodyPr/>
          <a:lstStyle/>
          <a:p>
            <a:pPr eaLnBrk="1" fontAlgn="auto" hangingPunct="1">
              <a:spcAft>
                <a:spcPts val="0"/>
              </a:spcAft>
              <a:defRPr/>
            </a:pPr>
            <a:r>
              <a:rPr lang="en-US" sz="4400" dirty="0" smtClean="0"/>
              <a:t>RADIATION THERAPY</a:t>
            </a:r>
          </a:p>
        </p:txBody>
      </p:sp>
      <p:sp>
        <p:nvSpPr>
          <p:cNvPr id="65539" name="Rectangle 4"/>
          <p:cNvSpPr>
            <a:spLocks noGrp="1" noChangeArrowheads="1"/>
          </p:cNvSpPr>
          <p:nvPr>
            <p:ph idx="1"/>
          </p:nvPr>
        </p:nvSpPr>
        <p:spPr>
          <a:xfrm>
            <a:off x="425116" y="1295400"/>
            <a:ext cx="7543800" cy="4114800"/>
          </a:xfrm>
          <a:solidFill>
            <a:schemeClr val="tx2">
              <a:alpha val="74117"/>
            </a:schemeClr>
          </a:solidFill>
          <a:ln>
            <a:solidFill>
              <a:schemeClr val="tx1"/>
            </a:solidFill>
            <a:miter lim="800000"/>
            <a:headEnd/>
            <a:tailEnd/>
          </a:ln>
        </p:spPr>
        <p:txBody>
          <a:bodyPr/>
          <a:lstStyle/>
          <a:p>
            <a:pPr lvl="1" eaLnBrk="1" hangingPunct="1">
              <a:lnSpc>
                <a:spcPct val="90000"/>
              </a:lnSpc>
              <a:buFont typeface="Wingdings" panose="05000000000000000000" pitchFamily="2" charset="2"/>
              <a:buNone/>
            </a:pPr>
            <a:r>
              <a:rPr lang="en-US" altLang="en-US" sz="3600" b="1" smtClean="0"/>
              <a:t>“Radiation therapy</a:t>
            </a:r>
            <a:r>
              <a:rPr lang="en-US" altLang="en-US" sz="3600" smtClean="0"/>
              <a:t> (or </a:t>
            </a:r>
            <a:r>
              <a:rPr lang="en-US" altLang="en-US" sz="3600" b="1" smtClean="0"/>
              <a:t>radiotherapy</a:t>
            </a:r>
            <a:r>
              <a:rPr lang="en-US" altLang="en-US" sz="3600" smtClean="0"/>
              <a:t>) is the </a:t>
            </a:r>
            <a:r>
              <a:rPr lang="en-US" altLang="en-US" sz="3600" b="1" smtClean="0">
                <a:hlinkClick r:id="rId3" tooltip="Medicine"/>
              </a:rPr>
              <a:t>medical</a:t>
            </a:r>
            <a:r>
              <a:rPr lang="en-US" altLang="en-US" sz="3600" smtClean="0"/>
              <a:t> use of </a:t>
            </a:r>
            <a:r>
              <a:rPr lang="en-US" altLang="en-US" sz="3600" b="1" smtClean="0">
                <a:hlinkClick r:id="rId4" tooltip="Ionizing radiation"/>
              </a:rPr>
              <a:t>ionizing radiation</a:t>
            </a:r>
            <a:r>
              <a:rPr lang="en-US" altLang="en-US" sz="3600" smtClean="0"/>
              <a:t> as part of </a:t>
            </a:r>
            <a:r>
              <a:rPr lang="en-US" altLang="en-US" sz="3600" b="1" smtClean="0">
                <a:hlinkClick r:id="rId5" tooltip="Cancer"/>
              </a:rPr>
              <a:t>cancer</a:t>
            </a:r>
            <a:r>
              <a:rPr lang="en-US" altLang="en-US" sz="3600" b="1" smtClean="0"/>
              <a:t> </a:t>
            </a:r>
            <a:r>
              <a:rPr lang="en-US" altLang="en-US" sz="3600" b="1" smtClean="0">
                <a:hlinkClick r:id="rId6" tooltip="Oncology"/>
              </a:rPr>
              <a:t>treatment</a:t>
            </a:r>
            <a:r>
              <a:rPr lang="en-US" altLang="en-US" sz="3600" smtClean="0"/>
              <a:t> to control </a:t>
            </a:r>
            <a:r>
              <a:rPr lang="en-US" altLang="en-US" sz="3600" b="1" smtClean="0">
                <a:hlinkClick r:id="rId7" tooltip="Malignant"/>
              </a:rPr>
              <a:t>malignant</a:t>
            </a:r>
            <a:r>
              <a:rPr lang="en-US" altLang="en-US" sz="3600" b="1" smtClean="0"/>
              <a:t> </a:t>
            </a:r>
            <a:r>
              <a:rPr lang="en-US" altLang="en-US" sz="3600" b="1" smtClean="0">
                <a:hlinkClick r:id="rId8" tooltip="Cell (biology)"/>
              </a:rPr>
              <a:t>cells</a:t>
            </a:r>
            <a:r>
              <a:rPr lang="en-US" altLang="en-US" sz="3600" smtClean="0"/>
              <a:t>”.</a:t>
            </a:r>
          </a:p>
          <a:p>
            <a:pPr lvl="1" eaLnBrk="1" hangingPunct="1">
              <a:lnSpc>
                <a:spcPct val="90000"/>
              </a:lnSpc>
              <a:buFont typeface="Wingdings" panose="05000000000000000000" pitchFamily="2" charset="2"/>
              <a:buNone/>
            </a:pPr>
            <a:endParaRPr lang="en-US" altLang="en-US" sz="3600" b="1" smtClean="0"/>
          </a:p>
          <a:p>
            <a:pPr lvl="1" eaLnBrk="1" hangingPunct="1">
              <a:lnSpc>
                <a:spcPct val="90000"/>
              </a:lnSpc>
              <a:buFont typeface="Wingdings" panose="05000000000000000000" pitchFamily="2" charset="2"/>
              <a:buNone/>
            </a:pPr>
            <a:r>
              <a:rPr lang="en-US" altLang="en-US" sz="2100" smtClean="0"/>
              <a:t>                       </a:t>
            </a:r>
            <a:r>
              <a:rPr lang="en-US" altLang="en-US" sz="1400" smtClean="0"/>
              <a:t>(source:  </a:t>
            </a:r>
            <a:r>
              <a:rPr lang="en-US" altLang="en-US" sz="1400" u="sng" smtClean="0"/>
              <a:t>Wikipedia</a:t>
            </a:r>
            <a:r>
              <a:rPr lang="en-US" altLang="en-US" sz="1400" smtClean="0"/>
              <a:t>, 8/6/08)</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09600" y="304800"/>
            <a:ext cx="6554867" cy="1524000"/>
          </a:xfrm>
        </p:spPr>
        <p:txBody>
          <a:bodyPr/>
          <a:lstStyle/>
          <a:p>
            <a:pPr eaLnBrk="1" fontAlgn="auto" hangingPunct="1">
              <a:spcAft>
                <a:spcPts val="0"/>
              </a:spcAft>
              <a:defRPr/>
            </a:pPr>
            <a:r>
              <a:rPr lang="en-US" sz="4000" dirty="0" smtClean="0"/>
              <a:t>Types of Radiation Therapy</a:t>
            </a:r>
          </a:p>
        </p:txBody>
      </p:sp>
      <p:sp>
        <p:nvSpPr>
          <p:cNvPr id="67587" name="Rectangle 3"/>
          <p:cNvSpPr>
            <a:spLocks noGrp="1" noChangeArrowheads="1"/>
          </p:cNvSpPr>
          <p:nvPr>
            <p:ph idx="1"/>
          </p:nvPr>
        </p:nvSpPr>
        <p:spPr>
          <a:xfrm>
            <a:off x="1143000" y="1828800"/>
            <a:ext cx="6553200" cy="2743200"/>
          </a:xfrm>
        </p:spPr>
        <p:txBody>
          <a:bodyPr/>
          <a:lstStyle/>
          <a:p>
            <a:pPr eaLnBrk="1" hangingPunct="1"/>
            <a:r>
              <a:rPr lang="en-US" altLang="en-US" sz="3200" dirty="0" smtClean="0"/>
              <a:t>External Beam Radiation</a:t>
            </a:r>
          </a:p>
          <a:p>
            <a:pPr eaLnBrk="1" hangingPunct="1"/>
            <a:r>
              <a:rPr lang="en-US" altLang="en-US" sz="3200" dirty="0" smtClean="0"/>
              <a:t>Brachytherapy</a:t>
            </a:r>
          </a:p>
          <a:p>
            <a:pPr eaLnBrk="1" hangingPunct="1"/>
            <a:r>
              <a:rPr lang="en-US" altLang="en-US" sz="3200" dirty="0" smtClean="0"/>
              <a:t>Radioisotopes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362200" y="0"/>
            <a:ext cx="5408613" cy="1447800"/>
          </a:xfrm>
        </p:spPr>
        <p:txBody>
          <a:bodyPr>
            <a:normAutofit fontScale="90000"/>
          </a:bodyPr>
          <a:lstStyle/>
          <a:p>
            <a:pPr eaLnBrk="1" fontAlgn="auto" hangingPunct="1">
              <a:spcAft>
                <a:spcPts val="0"/>
              </a:spcAft>
              <a:defRPr/>
            </a:pPr>
            <a:r>
              <a:rPr lang="en-US" sz="4000" smtClean="0"/>
              <a:t>   Linear Accelerator</a:t>
            </a:r>
            <a:r>
              <a:rPr lang="en-US" smtClean="0"/>
              <a:t/>
            </a:r>
            <a:br>
              <a:rPr lang="en-US" smtClean="0"/>
            </a:br>
            <a:r>
              <a:rPr lang="en-US" smtClean="0"/>
              <a:t>(delivers external beam)</a:t>
            </a:r>
          </a:p>
        </p:txBody>
      </p:sp>
      <p:sp>
        <p:nvSpPr>
          <p:cNvPr id="69635" name="Rectangle 3"/>
          <p:cNvSpPr>
            <a:spLocks noGrp="1" noChangeArrowheads="1"/>
          </p:cNvSpPr>
          <p:nvPr>
            <p:ph idx="1"/>
          </p:nvPr>
        </p:nvSpPr>
        <p:spPr>
          <a:xfrm>
            <a:off x="3581400" y="6019800"/>
            <a:ext cx="2590800" cy="457200"/>
          </a:xfrm>
        </p:spPr>
        <p:txBody>
          <a:bodyPr/>
          <a:lstStyle/>
          <a:p>
            <a:pPr eaLnBrk="1" hangingPunct="1">
              <a:buFont typeface="Wingdings" panose="05000000000000000000" pitchFamily="2" charset="2"/>
              <a:buNone/>
            </a:pPr>
            <a:r>
              <a:rPr lang="en-US" altLang="en-US" sz="1600" smtClean="0"/>
              <a:t>(source:  </a:t>
            </a:r>
            <a:r>
              <a:rPr lang="en-US" altLang="en-US" sz="1600" u="sng" smtClean="0"/>
              <a:t>Wikipedia</a:t>
            </a:r>
            <a:r>
              <a:rPr lang="en-US" altLang="en-US" sz="1600" smtClean="0"/>
              <a:t>)</a:t>
            </a:r>
          </a:p>
        </p:txBody>
      </p:sp>
      <p:pic>
        <p:nvPicPr>
          <p:cNvPr id="69636" name="Picture 5" descr="Image:Clinac 2100 C with patient.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828800"/>
            <a:ext cx="5715000" cy="412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048000" y="304800"/>
            <a:ext cx="4724400" cy="1295400"/>
          </a:xfrm>
        </p:spPr>
        <p:txBody>
          <a:bodyPr>
            <a:normAutofit fontScale="90000"/>
          </a:bodyPr>
          <a:lstStyle/>
          <a:p>
            <a:pPr eaLnBrk="1" fontAlgn="auto" hangingPunct="1">
              <a:spcAft>
                <a:spcPts val="0"/>
              </a:spcAft>
              <a:defRPr/>
            </a:pPr>
            <a:r>
              <a:rPr lang="en-US" sz="4000" smtClean="0"/>
              <a:t>Brachytherapy </a:t>
            </a:r>
            <a:r>
              <a:rPr lang="en-US" smtClean="0"/>
              <a:t/>
            </a:r>
            <a:br>
              <a:rPr lang="en-US" smtClean="0"/>
            </a:br>
            <a:r>
              <a:rPr lang="en-US" sz="4000" smtClean="0"/>
              <a:t>(seed implants)</a:t>
            </a:r>
          </a:p>
        </p:txBody>
      </p:sp>
      <p:sp>
        <p:nvSpPr>
          <p:cNvPr id="71683" name="Rectangle 3"/>
          <p:cNvSpPr>
            <a:spLocks noGrp="1" noChangeArrowheads="1"/>
          </p:cNvSpPr>
          <p:nvPr>
            <p:ph idx="1"/>
          </p:nvPr>
        </p:nvSpPr>
        <p:spPr>
          <a:xfrm>
            <a:off x="990600" y="5715000"/>
            <a:ext cx="7772400" cy="838200"/>
          </a:xfrm>
        </p:spPr>
        <p:txBody>
          <a:bodyPr/>
          <a:lstStyle/>
          <a:p>
            <a:pPr eaLnBrk="1" hangingPunct="1">
              <a:buFont typeface="Wingdings" panose="05000000000000000000" pitchFamily="2" charset="2"/>
              <a:buNone/>
            </a:pPr>
            <a:r>
              <a:rPr lang="en-US" altLang="en-US" sz="1600" smtClean="0"/>
              <a:t>(Source:  Dept of Human Oncology, University of Wisconsin School of Medicine &amp; Public Health website)</a:t>
            </a:r>
          </a:p>
        </p:txBody>
      </p:sp>
      <p:pic>
        <p:nvPicPr>
          <p:cNvPr id="71684" name="Picture 5" descr="http://commons.wikimedia.org/wiki/Image:Brachytherapy.jpe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1676400"/>
            <a:ext cx="48006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371600" y="228600"/>
            <a:ext cx="7313613" cy="1219200"/>
          </a:xfrm>
        </p:spPr>
        <p:txBody>
          <a:bodyPr>
            <a:normAutofit fontScale="90000"/>
          </a:bodyPr>
          <a:lstStyle/>
          <a:p>
            <a:pPr eaLnBrk="1" fontAlgn="auto" hangingPunct="1">
              <a:spcAft>
                <a:spcPts val="0"/>
              </a:spcAft>
              <a:defRPr/>
            </a:pPr>
            <a:r>
              <a:rPr lang="en-US" sz="4000" smtClean="0"/>
              <a:t>Radiation Therapy Fields – required by KCR</a:t>
            </a:r>
          </a:p>
        </p:txBody>
      </p:sp>
      <p:sp>
        <p:nvSpPr>
          <p:cNvPr id="71683" name="Rectangle 4"/>
          <p:cNvSpPr>
            <a:spLocks noGrp="1" noChangeArrowheads="1"/>
          </p:cNvSpPr>
          <p:nvPr>
            <p:ph idx="1"/>
          </p:nvPr>
        </p:nvSpPr>
        <p:spPr>
          <a:xfrm>
            <a:off x="1371600" y="1524000"/>
            <a:ext cx="6934200" cy="5105400"/>
          </a:xfrm>
        </p:spPr>
        <p:txBody>
          <a:bodyPr rtlCol="0">
            <a:normAutofit lnSpcReduction="10000"/>
          </a:bodyPr>
          <a:lstStyle/>
          <a:p>
            <a:pPr eaLnBrk="1" fontAlgn="auto" hangingPunct="1">
              <a:lnSpc>
                <a:spcPct val="90000"/>
              </a:lnSpc>
              <a:defRPr/>
            </a:pPr>
            <a:r>
              <a:rPr lang="en-US" sz="2800" b="1" dirty="0" smtClean="0">
                <a:solidFill>
                  <a:schemeClr val="bg2">
                    <a:lumMod val="75000"/>
                  </a:schemeClr>
                </a:solidFill>
              </a:rPr>
              <a:t>Therapy Type</a:t>
            </a:r>
          </a:p>
          <a:p>
            <a:pPr eaLnBrk="1" fontAlgn="auto" hangingPunct="1">
              <a:lnSpc>
                <a:spcPct val="90000"/>
              </a:lnSpc>
              <a:defRPr/>
            </a:pPr>
            <a:r>
              <a:rPr lang="en-US" sz="2800" b="1" dirty="0" smtClean="0">
                <a:solidFill>
                  <a:schemeClr val="bg2">
                    <a:lumMod val="75000"/>
                  </a:schemeClr>
                </a:solidFill>
              </a:rPr>
              <a:t>Therapy Course</a:t>
            </a:r>
          </a:p>
          <a:p>
            <a:pPr eaLnBrk="1" fontAlgn="auto" hangingPunct="1">
              <a:lnSpc>
                <a:spcPct val="90000"/>
              </a:lnSpc>
              <a:defRPr/>
            </a:pPr>
            <a:r>
              <a:rPr lang="en-US" sz="2800" b="1" dirty="0" smtClean="0">
                <a:solidFill>
                  <a:schemeClr val="bg2">
                    <a:lumMod val="75000"/>
                  </a:schemeClr>
                </a:solidFill>
              </a:rPr>
              <a:t>Date Therapy Started</a:t>
            </a:r>
          </a:p>
          <a:p>
            <a:pPr eaLnBrk="1" fontAlgn="auto" hangingPunct="1">
              <a:lnSpc>
                <a:spcPct val="90000"/>
              </a:lnSpc>
              <a:defRPr/>
            </a:pPr>
            <a:r>
              <a:rPr lang="en-US" sz="2800" dirty="0" smtClean="0">
                <a:solidFill>
                  <a:schemeClr val="bg2">
                    <a:lumMod val="75000"/>
                  </a:schemeClr>
                </a:solidFill>
              </a:rPr>
              <a:t>Therapy Facility</a:t>
            </a:r>
          </a:p>
          <a:p>
            <a:pPr eaLnBrk="1" fontAlgn="auto" hangingPunct="1">
              <a:lnSpc>
                <a:spcPct val="90000"/>
              </a:lnSpc>
              <a:defRPr/>
            </a:pPr>
            <a:r>
              <a:rPr lang="en-US" sz="2800" b="1" dirty="0" smtClean="0">
                <a:solidFill>
                  <a:schemeClr val="bg2">
                    <a:lumMod val="75000"/>
                  </a:schemeClr>
                </a:solidFill>
              </a:rPr>
              <a:t>At This Facility</a:t>
            </a:r>
          </a:p>
          <a:p>
            <a:pPr eaLnBrk="1" fontAlgn="auto" hangingPunct="1">
              <a:lnSpc>
                <a:spcPct val="90000"/>
              </a:lnSpc>
              <a:defRPr/>
            </a:pPr>
            <a:r>
              <a:rPr lang="en-US" sz="2800" b="1" dirty="0" smtClean="0">
                <a:solidFill>
                  <a:schemeClr val="bg2">
                    <a:lumMod val="75000"/>
                  </a:schemeClr>
                </a:solidFill>
              </a:rPr>
              <a:t>Radiation Therapy Code</a:t>
            </a:r>
          </a:p>
          <a:p>
            <a:pPr eaLnBrk="1" fontAlgn="auto" hangingPunct="1">
              <a:lnSpc>
                <a:spcPct val="90000"/>
              </a:lnSpc>
              <a:defRPr/>
            </a:pPr>
            <a:r>
              <a:rPr lang="en-US" sz="2800" dirty="0" smtClean="0">
                <a:solidFill>
                  <a:schemeClr val="bg2">
                    <a:lumMod val="75000"/>
                  </a:schemeClr>
                </a:solidFill>
              </a:rPr>
              <a:t>Radiation Site 1/Radiation Site 2/Radiation Site 3</a:t>
            </a:r>
          </a:p>
          <a:p>
            <a:pPr eaLnBrk="1" fontAlgn="auto" hangingPunct="1">
              <a:lnSpc>
                <a:spcPct val="90000"/>
              </a:lnSpc>
              <a:defRPr/>
            </a:pPr>
            <a:r>
              <a:rPr lang="en-US" sz="2800" dirty="0" smtClean="0">
                <a:solidFill>
                  <a:schemeClr val="bg2">
                    <a:lumMod val="75000"/>
                  </a:schemeClr>
                </a:solidFill>
              </a:rPr>
              <a:t>Number of </a:t>
            </a:r>
            <a:r>
              <a:rPr lang="en-US" sz="2800" dirty="0" err="1" smtClean="0">
                <a:solidFill>
                  <a:schemeClr val="bg2">
                    <a:lumMod val="75000"/>
                  </a:schemeClr>
                </a:solidFill>
              </a:rPr>
              <a:t>Rads</a:t>
            </a:r>
            <a:endParaRPr lang="en-US" sz="2800" dirty="0" smtClean="0">
              <a:solidFill>
                <a:schemeClr val="bg2">
                  <a:lumMod val="75000"/>
                </a:schemeClr>
              </a:solidFill>
            </a:endParaRPr>
          </a:p>
          <a:p>
            <a:pPr eaLnBrk="1" fontAlgn="auto" hangingPunct="1">
              <a:lnSpc>
                <a:spcPct val="90000"/>
              </a:lnSpc>
              <a:defRPr/>
            </a:pPr>
            <a:r>
              <a:rPr lang="en-US" sz="2800" b="1" dirty="0" smtClean="0">
                <a:solidFill>
                  <a:schemeClr val="bg2">
                    <a:lumMod val="75000"/>
                  </a:schemeClr>
                </a:solidFill>
              </a:rPr>
              <a:t>Treatment Notes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533399" y="0"/>
            <a:ext cx="6554867" cy="1524000"/>
          </a:xfrm>
        </p:spPr>
        <p:txBody>
          <a:bodyPr/>
          <a:lstStyle/>
          <a:p>
            <a:pPr eaLnBrk="1" fontAlgn="auto" hangingPunct="1">
              <a:spcAft>
                <a:spcPts val="0"/>
              </a:spcAft>
              <a:defRPr/>
            </a:pPr>
            <a:r>
              <a:rPr lang="en-US" dirty="0" smtClean="0"/>
              <a:t>Radiation Therapy Fields – Required by </a:t>
            </a:r>
            <a:r>
              <a:rPr lang="en-US" dirty="0" err="1" smtClean="0"/>
              <a:t>ACoS</a:t>
            </a:r>
            <a:endParaRPr lang="en-US" dirty="0" smtClean="0"/>
          </a:p>
        </p:txBody>
      </p:sp>
      <p:sp>
        <p:nvSpPr>
          <p:cNvPr id="73731" name="Content Placeholder 2"/>
          <p:cNvSpPr>
            <a:spLocks noGrp="1"/>
          </p:cNvSpPr>
          <p:nvPr>
            <p:ph idx="1"/>
          </p:nvPr>
        </p:nvSpPr>
        <p:spPr>
          <a:xfrm>
            <a:off x="533399" y="1752600"/>
            <a:ext cx="6554867" cy="3767670"/>
          </a:xfrm>
        </p:spPr>
        <p:txBody>
          <a:bodyPr rtlCol="0">
            <a:normAutofit fontScale="92500" lnSpcReduction="20000"/>
          </a:bodyPr>
          <a:lstStyle/>
          <a:p>
            <a:pPr eaLnBrk="1" fontAlgn="auto" hangingPunct="1">
              <a:lnSpc>
                <a:spcPct val="90000"/>
              </a:lnSpc>
              <a:defRPr/>
            </a:pPr>
            <a:r>
              <a:rPr lang="en-US" sz="3000" dirty="0" smtClean="0">
                <a:solidFill>
                  <a:schemeClr val="bg2">
                    <a:lumMod val="75000"/>
                  </a:schemeClr>
                </a:solidFill>
              </a:rPr>
              <a:t>Location of Radiation Treatment</a:t>
            </a:r>
          </a:p>
          <a:p>
            <a:pPr eaLnBrk="1" fontAlgn="auto" hangingPunct="1">
              <a:lnSpc>
                <a:spcPct val="90000"/>
              </a:lnSpc>
              <a:defRPr/>
            </a:pPr>
            <a:r>
              <a:rPr lang="en-US" sz="3000" dirty="0" smtClean="0">
                <a:solidFill>
                  <a:schemeClr val="bg2">
                    <a:lumMod val="75000"/>
                  </a:schemeClr>
                </a:solidFill>
              </a:rPr>
              <a:t>Radiation Treatment Volume</a:t>
            </a:r>
          </a:p>
          <a:p>
            <a:pPr eaLnBrk="1" fontAlgn="auto" hangingPunct="1">
              <a:lnSpc>
                <a:spcPct val="90000"/>
              </a:lnSpc>
              <a:defRPr/>
            </a:pPr>
            <a:r>
              <a:rPr lang="en-US" sz="3000" dirty="0" smtClean="0">
                <a:solidFill>
                  <a:schemeClr val="bg2">
                    <a:lumMod val="75000"/>
                  </a:schemeClr>
                </a:solidFill>
              </a:rPr>
              <a:t>Regional Treatment Modality</a:t>
            </a:r>
          </a:p>
          <a:p>
            <a:pPr eaLnBrk="1" fontAlgn="auto" hangingPunct="1">
              <a:lnSpc>
                <a:spcPct val="90000"/>
              </a:lnSpc>
              <a:defRPr/>
            </a:pPr>
            <a:r>
              <a:rPr lang="en-US" sz="3000" dirty="0" smtClean="0">
                <a:solidFill>
                  <a:schemeClr val="bg2">
                    <a:lumMod val="75000"/>
                  </a:schemeClr>
                </a:solidFill>
              </a:rPr>
              <a:t>Regional Dose </a:t>
            </a:r>
          </a:p>
          <a:p>
            <a:pPr eaLnBrk="1" fontAlgn="auto" hangingPunct="1">
              <a:lnSpc>
                <a:spcPct val="90000"/>
              </a:lnSpc>
              <a:defRPr/>
            </a:pPr>
            <a:r>
              <a:rPr lang="en-US" sz="3000" dirty="0" smtClean="0">
                <a:solidFill>
                  <a:schemeClr val="bg2">
                    <a:lumMod val="75000"/>
                  </a:schemeClr>
                </a:solidFill>
              </a:rPr>
              <a:t>Boost Treatment Modality</a:t>
            </a:r>
          </a:p>
          <a:p>
            <a:pPr eaLnBrk="1" fontAlgn="auto" hangingPunct="1">
              <a:lnSpc>
                <a:spcPct val="90000"/>
              </a:lnSpc>
              <a:defRPr/>
            </a:pPr>
            <a:r>
              <a:rPr lang="en-US" sz="3000" dirty="0" smtClean="0">
                <a:solidFill>
                  <a:schemeClr val="bg2">
                    <a:lumMod val="75000"/>
                  </a:schemeClr>
                </a:solidFill>
              </a:rPr>
              <a:t>Boost Dose</a:t>
            </a:r>
          </a:p>
          <a:p>
            <a:pPr eaLnBrk="1" fontAlgn="auto" hangingPunct="1">
              <a:lnSpc>
                <a:spcPct val="90000"/>
              </a:lnSpc>
              <a:defRPr/>
            </a:pPr>
            <a:r>
              <a:rPr lang="en-US" sz="3000" dirty="0" smtClean="0">
                <a:solidFill>
                  <a:schemeClr val="bg2">
                    <a:lumMod val="75000"/>
                  </a:schemeClr>
                </a:solidFill>
              </a:rPr>
              <a:t>Number of Treatments to this Volume</a:t>
            </a:r>
          </a:p>
          <a:p>
            <a:pPr eaLnBrk="1" fontAlgn="auto" hangingPunct="1">
              <a:lnSpc>
                <a:spcPct val="90000"/>
              </a:lnSpc>
              <a:defRPr/>
            </a:pPr>
            <a:r>
              <a:rPr lang="en-US" sz="3000" dirty="0" smtClean="0">
                <a:solidFill>
                  <a:schemeClr val="bg2">
                    <a:lumMod val="75000"/>
                  </a:schemeClr>
                </a:solidFill>
              </a:rPr>
              <a:t>Date Radiation Ended</a:t>
            </a:r>
          </a:p>
          <a:p>
            <a:pPr eaLnBrk="1" fontAlgn="auto" hangingPunct="1">
              <a:defRPr/>
            </a:pPr>
            <a:endParaRPr lang="en-US" dirty="0" smtClean="0">
              <a:solidFill>
                <a:schemeClr val="bg2">
                  <a:lumMod val="75000"/>
                </a:schemeClr>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762000" y="300789"/>
            <a:ext cx="6554867" cy="1524000"/>
          </a:xfrm>
        </p:spPr>
        <p:txBody>
          <a:bodyPr/>
          <a:lstStyle/>
          <a:p>
            <a:pPr eaLnBrk="1" fontAlgn="auto" hangingPunct="1">
              <a:spcAft>
                <a:spcPts val="0"/>
              </a:spcAft>
              <a:defRPr/>
            </a:pPr>
            <a:r>
              <a:rPr lang="en-US" dirty="0" smtClean="0"/>
              <a:t>Radiation Therapy Codes</a:t>
            </a:r>
          </a:p>
        </p:txBody>
      </p:sp>
      <p:sp>
        <p:nvSpPr>
          <p:cNvPr id="75779" name="Rectangle 3"/>
          <p:cNvSpPr>
            <a:spLocks noGrp="1" noChangeArrowheads="1"/>
          </p:cNvSpPr>
          <p:nvPr>
            <p:ph idx="1"/>
          </p:nvPr>
        </p:nvSpPr>
        <p:spPr>
          <a:xfrm>
            <a:off x="762000" y="1824789"/>
            <a:ext cx="7313613" cy="4419600"/>
          </a:xfrm>
        </p:spPr>
        <p:txBody>
          <a:bodyPr rtlCol="0">
            <a:normAutofit lnSpcReduction="10000"/>
          </a:bodyPr>
          <a:lstStyle/>
          <a:p>
            <a:pPr eaLnBrk="1" fontAlgn="auto" hangingPunct="1">
              <a:lnSpc>
                <a:spcPct val="80000"/>
              </a:lnSpc>
              <a:buFont typeface="Wingdings" panose="05000000000000000000" pitchFamily="2" charset="2"/>
              <a:buNone/>
              <a:defRPr/>
            </a:pPr>
            <a:r>
              <a:rPr lang="en-US" sz="3200" dirty="0" smtClean="0">
                <a:solidFill>
                  <a:schemeClr val="bg2">
                    <a:lumMod val="75000"/>
                  </a:schemeClr>
                </a:solidFill>
              </a:rPr>
              <a:t>1 = Beam Radiation</a:t>
            </a:r>
          </a:p>
          <a:p>
            <a:pPr eaLnBrk="1" fontAlgn="auto" hangingPunct="1">
              <a:lnSpc>
                <a:spcPct val="80000"/>
              </a:lnSpc>
              <a:buFont typeface="Wingdings" panose="05000000000000000000" pitchFamily="2" charset="2"/>
              <a:buNone/>
              <a:defRPr/>
            </a:pPr>
            <a:r>
              <a:rPr lang="en-US" sz="3200" dirty="0" smtClean="0">
                <a:solidFill>
                  <a:schemeClr val="bg2">
                    <a:lumMod val="75000"/>
                  </a:schemeClr>
                </a:solidFill>
              </a:rPr>
              <a:t>2 = Radioactive Implants</a:t>
            </a:r>
          </a:p>
          <a:p>
            <a:pPr eaLnBrk="1" fontAlgn="auto" hangingPunct="1">
              <a:lnSpc>
                <a:spcPct val="80000"/>
              </a:lnSpc>
              <a:buFont typeface="Wingdings" panose="05000000000000000000" pitchFamily="2" charset="2"/>
              <a:buNone/>
              <a:defRPr/>
            </a:pPr>
            <a:r>
              <a:rPr lang="en-US" sz="3200" dirty="0" smtClean="0">
                <a:solidFill>
                  <a:schemeClr val="bg2">
                    <a:lumMod val="75000"/>
                  </a:schemeClr>
                </a:solidFill>
              </a:rPr>
              <a:t>3 = Radioisotopes</a:t>
            </a:r>
          </a:p>
          <a:p>
            <a:pPr eaLnBrk="1" fontAlgn="auto" hangingPunct="1">
              <a:lnSpc>
                <a:spcPct val="80000"/>
              </a:lnSpc>
              <a:buFont typeface="Wingdings" panose="05000000000000000000" pitchFamily="2" charset="2"/>
              <a:buNone/>
              <a:defRPr/>
            </a:pPr>
            <a:r>
              <a:rPr lang="en-US" sz="3200" dirty="0" smtClean="0">
                <a:solidFill>
                  <a:schemeClr val="bg2">
                    <a:lumMod val="75000"/>
                  </a:schemeClr>
                </a:solidFill>
              </a:rPr>
              <a:t>4 = Combination Beam + 2 or 3</a:t>
            </a:r>
          </a:p>
          <a:p>
            <a:pPr eaLnBrk="1" fontAlgn="auto" hangingPunct="1">
              <a:lnSpc>
                <a:spcPct val="80000"/>
              </a:lnSpc>
              <a:buFont typeface="Wingdings" panose="05000000000000000000" pitchFamily="2" charset="2"/>
              <a:buNone/>
              <a:defRPr/>
            </a:pPr>
            <a:r>
              <a:rPr lang="en-US" sz="3200" dirty="0" smtClean="0">
                <a:solidFill>
                  <a:schemeClr val="bg2">
                    <a:lumMod val="75000"/>
                  </a:schemeClr>
                </a:solidFill>
              </a:rPr>
              <a:t>5 = Radiation Therapy, NOS</a:t>
            </a:r>
          </a:p>
          <a:p>
            <a:pPr eaLnBrk="1" fontAlgn="auto" hangingPunct="1">
              <a:lnSpc>
                <a:spcPct val="80000"/>
              </a:lnSpc>
              <a:buFont typeface="Wingdings" panose="05000000000000000000" pitchFamily="2" charset="2"/>
              <a:buNone/>
              <a:defRPr/>
            </a:pPr>
            <a:endParaRPr lang="en-US" sz="2400" i="1" dirty="0" smtClean="0">
              <a:solidFill>
                <a:schemeClr val="bg2">
                  <a:lumMod val="75000"/>
                </a:schemeClr>
              </a:solidFill>
            </a:endParaRPr>
          </a:p>
          <a:p>
            <a:pPr eaLnBrk="1" fontAlgn="auto" hangingPunct="1">
              <a:lnSpc>
                <a:spcPct val="80000"/>
              </a:lnSpc>
              <a:buFont typeface="Wingdings" panose="05000000000000000000" pitchFamily="2" charset="2"/>
              <a:buNone/>
              <a:defRPr/>
            </a:pPr>
            <a:r>
              <a:rPr lang="en-US" sz="2400" i="1" dirty="0" smtClean="0">
                <a:solidFill>
                  <a:schemeClr val="bg2">
                    <a:lumMod val="75000"/>
                  </a:schemeClr>
                </a:solidFill>
              </a:rPr>
              <a:t>These codes are required by the Kentucky Cancer Registry.  Registries that are part of </a:t>
            </a:r>
            <a:r>
              <a:rPr lang="en-US" sz="2400" i="1" dirty="0" err="1" smtClean="0">
                <a:solidFill>
                  <a:schemeClr val="bg2">
                    <a:lumMod val="75000"/>
                  </a:schemeClr>
                </a:solidFill>
              </a:rPr>
              <a:t>ACoS</a:t>
            </a:r>
            <a:r>
              <a:rPr lang="en-US" sz="2400" i="1" dirty="0" smtClean="0">
                <a:solidFill>
                  <a:schemeClr val="bg2">
                    <a:lumMod val="75000"/>
                  </a:schemeClr>
                </a:solidFill>
              </a:rPr>
              <a:t>-accredited cancer programs must apply different/extended codes required by the </a:t>
            </a:r>
            <a:r>
              <a:rPr lang="en-US" sz="2400" i="1" dirty="0" err="1" smtClean="0">
                <a:solidFill>
                  <a:schemeClr val="bg2">
                    <a:lumMod val="75000"/>
                  </a:schemeClr>
                </a:solidFill>
              </a:rPr>
              <a:t>CoC</a:t>
            </a:r>
            <a:r>
              <a:rPr lang="en-US" sz="2400" i="1" dirty="0" smtClean="0">
                <a:solidFill>
                  <a:schemeClr val="bg2">
                    <a:lumMod val="75000"/>
                  </a:schemeClr>
                </a:solidFill>
              </a:rPr>
              <a:t> (specified in the FORDS manual).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fontAlgn="auto" hangingPunct="1">
              <a:spcAft>
                <a:spcPts val="0"/>
              </a:spcAft>
              <a:defRPr/>
            </a:pPr>
            <a:r>
              <a:rPr lang="en-US" sz="4000" smtClean="0"/>
              <a:t>Types of Chemotherapy Drugs</a:t>
            </a:r>
          </a:p>
        </p:txBody>
      </p:sp>
      <p:sp>
        <p:nvSpPr>
          <p:cNvPr id="149507" name="Rectangle 3"/>
          <p:cNvSpPr>
            <a:spLocks noGrp="1" noChangeArrowheads="1"/>
          </p:cNvSpPr>
          <p:nvPr>
            <p:ph idx="1"/>
          </p:nvPr>
        </p:nvSpPr>
        <p:spPr>
          <a:xfrm>
            <a:off x="1219200" y="838200"/>
            <a:ext cx="5640388" cy="2516188"/>
          </a:xfrm>
        </p:spPr>
        <p:txBody>
          <a:bodyPr rtlCol="0">
            <a:normAutofit lnSpcReduction="10000"/>
          </a:bodyPr>
          <a:lstStyle/>
          <a:p>
            <a:pPr marL="552450" indent="-552450" eaLnBrk="1" fontAlgn="auto" hangingPunct="1">
              <a:buFont typeface="Wingdings" panose="05000000000000000000" pitchFamily="2" charset="2"/>
              <a:buAutoNum type="arabicPeriod"/>
              <a:defRPr/>
            </a:pPr>
            <a:r>
              <a:rPr lang="en-US" sz="3200" dirty="0" smtClean="0">
                <a:solidFill>
                  <a:srgbClr val="0033CC"/>
                </a:solidFill>
              </a:rPr>
              <a:t>Alkylating agents</a:t>
            </a:r>
          </a:p>
          <a:p>
            <a:pPr marL="552450" indent="-552450" eaLnBrk="1" fontAlgn="auto" hangingPunct="1">
              <a:buFont typeface="Wingdings" panose="05000000000000000000" pitchFamily="2" charset="2"/>
              <a:buAutoNum type="arabicPeriod"/>
              <a:defRPr/>
            </a:pPr>
            <a:r>
              <a:rPr lang="en-US" sz="3200" dirty="0" smtClean="0">
                <a:solidFill>
                  <a:srgbClr val="0033CC"/>
                </a:solidFill>
              </a:rPr>
              <a:t>Antimetabolites</a:t>
            </a:r>
          </a:p>
          <a:p>
            <a:pPr marL="552450" indent="-552450" eaLnBrk="1" fontAlgn="auto" hangingPunct="1">
              <a:buFont typeface="Wingdings" panose="05000000000000000000" pitchFamily="2" charset="2"/>
              <a:buAutoNum type="arabicPeriod"/>
              <a:defRPr/>
            </a:pPr>
            <a:r>
              <a:rPr lang="en-US" sz="3200" dirty="0" smtClean="0">
                <a:solidFill>
                  <a:srgbClr val="0033CC"/>
                </a:solidFill>
              </a:rPr>
              <a:t>Natural products</a:t>
            </a:r>
          </a:p>
          <a:p>
            <a:pPr marL="552450" indent="-552450" eaLnBrk="1" fontAlgn="auto" hangingPunct="1">
              <a:buFont typeface="Wingdings" panose="05000000000000000000" pitchFamily="2" charset="2"/>
              <a:buAutoNum type="arabicPeriod"/>
              <a:defRPr/>
            </a:pPr>
            <a:r>
              <a:rPr lang="en-US" sz="3200" dirty="0" smtClean="0">
                <a:solidFill>
                  <a:srgbClr val="0033CC"/>
                </a:solidFill>
              </a:rPr>
              <a:t>Other miscellaneous</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149506"/>
                                        </p:tgtEl>
                                        <p:attrNameLst>
                                          <p:attrName>style.visibility</p:attrName>
                                        </p:attrNameLst>
                                      </p:cBhvr>
                                      <p:to>
                                        <p:strVal val="visible"/>
                                      </p:to>
                                    </p:set>
                                    <p:anim calcmode="lin" valueType="num">
                                      <p:cBhvr additive="base">
                                        <p:cTn id="7" dur="800" fill="hold">
                                          <p:stCondLst>
                                            <p:cond delay="0"/>
                                          </p:stCondLst>
                                        </p:cTn>
                                        <p:tgtEl>
                                          <p:spTgt spid="149506"/>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14950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49507">
                                            <p:txEl>
                                              <p:pRg st="0" end="0"/>
                                            </p:txEl>
                                          </p:spTgt>
                                        </p:tgtEl>
                                        <p:attrNameLst>
                                          <p:attrName>style.visibility</p:attrName>
                                        </p:attrNameLst>
                                      </p:cBhvr>
                                      <p:to>
                                        <p:strVal val="visible"/>
                                      </p:to>
                                    </p:set>
                                    <p:animEffect transition="in" filter="fade">
                                      <p:cBhvr>
                                        <p:cTn id="13" dur="1000"/>
                                        <p:tgtEl>
                                          <p:spTgt spid="149507">
                                            <p:txEl>
                                              <p:pRg st="0" end="0"/>
                                            </p:txEl>
                                          </p:spTgt>
                                        </p:tgtEl>
                                      </p:cBhvr>
                                    </p:animEffect>
                                    <p:anim calcmode="lin" valueType="num">
                                      <p:cBhvr>
                                        <p:cTn id="14" dur="1000" fill="hold"/>
                                        <p:tgtEl>
                                          <p:spTgt spid="149507">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149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149507">
                                            <p:txEl>
                                              <p:pRg st="1" end="1"/>
                                            </p:txEl>
                                          </p:spTgt>
                                        </p:tgtEl>
                                        <p:attrNameLst>
                                          <p:attrName>style.visibility</p:attrName>
                                        </p:attrNameLst>
                                      </p:cBhvr>
                                      <p:to>
                                        <p:strVal val="visible"/>
                                      </p:to>
                                    </p:set>
                                    <p:animEffect transition="in" filter="fade">
                                      <p:cBhvr>
                                        <p:cTn id="20" dur="1000"/>
                                        <p:tgtEl>
                                          <p:spTgt spid="149507">
                                            <p:txEl>
                                              <p:pRg st="1" end="1"/>
                                            </p:txEl>
                                          </p:spTgt>
                                        </p:tgtEl>
                                      </p:cBhvr>
                                    </p:animEffect>
                                    <p:anim calcmode="lin" valueType="num">
                                      <p:cBhvr>
                                        <p:cTn id="21" dur="1000" fill="hold"/>
                                        <p:tgtEl>
                                          <p:spTgt spid="149507">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149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149507">
                                            <p:txEl>
                                              <p:pRg st="2" end="2"/>
                                            </p:txEl>
                                          </p:spTgt>
                                        </p:tgtEl>
                                        <p:attrNameLst>
                                          <p:attrName>style.visibility</p:attrName>
                                        </p:attrNameLst>
                                      </p:cBhvr>
                                      <p:to>
                                        <p:strVal val="visible"/>
                                      </p:to>
                                    </p:set>
                                    <p:animEffect transition="in" filter="fade">
                                      <p:cBhvr>
                                        <p:cTn id="27" dur="1000"/>
                                        <p:tgtEl>
                                          <p:spTgt spid="149507">
                                            <p:txEl>
                                              <p:pRg st="2" end="2"/>
                                            </p:txEl>
                                          </p:spTgt>
                                        </p:tgtEl>
                                      </p:cBhvr>
                                    </p:animEffect>
                                    <p:anim calcmode="lin" valueType="num">
                                      <p:cBhvr>
                                        <p:cTn id="28" dur="1000" fill="hold"/>
                                        <p:tgtEl>
                                          <p:spTgt spid="149507">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149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149507">
                                            <p:txEl>
                                              <p:pRg st="3" end="3"/>
                                            </p:txEl>
                                          </p:spTgt>
                                        </p:tgtEl>
                                        <p:attrNameLst>
                                          <p:attrName>style.visibility</p:attrName>
                                        </p:attrNameLst>
                                      </p:cBhvr>
                                      <p:to>
                                        <p:strVal val="visible"/>
                                      </p:to>
                                    </p:set>
                                    <p:animEffect transition="in" filter="fade">
                                      <p:cBhvr>
                                        <p:cTn id="34" dur="1000"/>
                                        <p:tgtEl>
                                          <p:spTgt spid="149507">
                                            <p:txEl>
                                              <p:pRg st="3" end="3"/>
                                            </p:txEl>
                                          </p:spTgt>
                                        </p:tgtEl>
                                      </p:cBhvr>
                                    </p:animEffect>
                                    <p:anim calcmode="lin" valueType="num">
                                      <p:cBhvr>
                                        <p:cTn id="35" dur="1000" fill="hold"/>
                                        <p:tgtEl>
                                          <p:spTgt spid="149507">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14950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6" grpId="0"/>
      <p:bldP spid="14950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370013" y="301625"/>
            <a:ext cx="7313612" cy="841375"/>
          </a:xfrm>
        </p:spPr>
        <p:txBody>
          <a:bodyPr/>
          <a:lstStyle/>
          <a:p>
            <a:pPr eaLnBrk="1" fontAlgn="auto" hangingPunct="1">
              <a:spcAft>
                <a:spcPts val="0"/>
              </a:spcAft>
              <a:defRPr/>
            </a:pPr>
            <a:r>
              <a:rPr lang="en-US" sz="4000" smtClean="0"/>
              <a:t>Location of Radiation</a:t>
            </a:r>
          </a:p>
        </p:txBody>
      </p:sp>
      <p:sp>
        <p:nvSpPr>
          <p:cNvPr id="77827" name="Rectangle 3"/>
          <p:cNvSpPr>
            <a:spLocks noGrp="1" noChangeArrowheads="1"/>
          </p:cNvSpPr>
          <p:nvPr>
            <p:ph idx="1"/>
          </p:nvPr>
        </p:nvSpPr>
        <p:spPr>
          <a:xfrm>
            <a:off x="228600" y="1600200"/>
            <a:ext cx="8685213" cy="5257800"/>
          </a:xfrm>
        </p:spPr>
        <p:txBody>
          <a:bodyPr rtlCol="0">
            <a:normAutofit lnSpcReduction="10000"/>
          </a:bodyPr>
          <a:lstStyle/>
          <a:p>
            <a:pPr eaLnBrk="1" fontAlgn="auto" hangingPunct="1">
              <a:buFont typeface="Wingdings" panose="05000000000000000000" pitchFamily="2" charset="2"/>
              <a:buNone/>
              <a:defRPr/>
            </a:pPr>
            <a:r>
              <a:rPr lang="en-US" sz="3000" dirty="0" smtClean="0">
                <a:solidFill>
                  <a:schemeClr val="bg2">
                    <a:lumMod val="75000"/>
                  </a:schemeClr>
                </a:solidFill>
              </a:rPr>
              <a:t>Identifies </a:t>
            </a:r>
            <a:r>
              <a:rPr lang="en-US" sz="3000" u="sng" dirty="0" smtClean="0">
                <a:solidFill>
                  <a:schemeClr val="bg2">
                    <a:lumMod val="75000"/>
                  </a:schemeClr>
                </a:solidFill>
              </a:rPr>
              <a:t>facility</a:t>
            </a:r>
            <a:r>
              <a:rPr lang="en-US" sz="3000" dirty="0" smtClean="0">
                <a:solidFill>
                  <a:schemeClr val="bg2">
                    <a:lumMod val="75000"/>
                  </a:schemeClr>
                </a:solidFill>
              </a:rPr>
              <a:t> where Rad </a:t>
            </a:r>
            <a:r>
              <a:rPr lang="en-US" sz="3000" dirty="0" err="1" smtClean="0">
                <a:solidFill>
                  <a:schemeClr val="bg2">
                    <a:lumMod val="75000"/>
                  </a:schemeClr>
                </a:solidFill>
              </a:rPr>
              <a:t>Tx</a:t>
            </a:r>
            <a:r>
              <a:rPr lang="en-US" sz="3000" dirty="0" smtClean="0">
                <a:solidFill>
                  <a:schemeClr val="bg2">
                    <a:lumMod val="75000"/>
                  </a:schemeClr>
                </a:solidFill>
              </a:rPr>
              <a:t> took place:</a:t>
            </a:r>
          </a:p>
          <a:p>
            <a:pPr eaLnBrk="1" fontAlgn="auto" hangingPunct="1">
              <a:buFont typeface="Wingdings" panose="05000000000000000000" pitchFamily="2" charset="2"/>
              <a:buNone/>
              <a:defRPr/>
            </a:pPr>
            <a:r>
              <a:rPr lang="en-US" sz="3000" dirty="0" smtClean="0">
                <a:solidFill>
                  <a:schemeClr val="bg2">
                    <a:lumMod val="75000"/>
                  </a:schemeClr>
                </a:solidFill>
              </a:rPr>
              <a:t>1= All </a:t>
            </a:r>
            <a:r>
              <a:rPr lang="en-US" sz="3000" dirty="0" err="1" smtClean="0">
                <a:solidFill>
                  <a:schemeClr val="bg2">
                    <a:lumMod val="75000"/>
                  </a:schemeClr>
                </a:solidFill>
              </a:rPr>
              <a:t>Tx</a:t>
            </a:r>
            <a:r>
              <a:rPr lang="en-US" sz="3000" dirty="0" smtClean="0">
                <a:solidFill>
                  <a:schemeClr val="bg2">
                    <a:lumMod val="75000"/>
                  </a:schemeClr>
                </a:solidFill>
              </a:rPr>
              <a:t> at this facility; </a:t>
            </a:r>
            <a:r>
              <a:rPr lang="en-US" sz="3000" dirty="0" err="1" smtClean="0">
                <a:solidFill>
                  <a:schemeClr val="bg2">
                    <a:lumMod val="75000"/>
                  </a:schemeClr>
                </a:solidFill>
              </a:rPr>
              <a:t>Dx</a:t>
            </a:r>
            <a:r>
              <a:rPr lang="en-US" sz="3000" dirty="0" smtClean="0">
                <a:solidFill>
                  <a:schemeClr val="bg2">
                    <a:lumMod val="75000"/>
                  </a:schemeClr>
                </a:solidFill>
              </a:rPr>
              <a:t> at autopsy</a:t>
            </a:r>
          </a:p>
          <a:p>
            <a:pPr eaLnBrk="1" fontAlgn="auto" hangingPunct="1">
              <a:buFont typeface="Wingdings" panose="05000000000000000000" pitchFamily="2" charset="2"/>
              <a:buNone/>
              <a:defRPr/>
            </a:pPr>
            <a:r>
              <a:rPr lang="en-US" sz="3000" dirty="0" smtClean="0">
                <a:solidFill>
                  <a:schemeClr val="bg2">
                    <a:lumMod val="75000"/>
                  </a:schemeClr>
                </a:solidFill>
              </a:rPr>
              <a:t>2= Regional </a:t>
            </a:r>
            <a:r>
              <a:rPr lang="en-US" sz="3000" dirty="0" err="1" smtClean="0">
                <a:solidFill>
                  <a:schemeClr val="bg2">
                    <a:lumMod val="75000"/>
                  </a:schemeClr>
                </a:solidFill>
              </a:rPr>
              <a:t>Tx</a:t>
            </a:r>
            <a:r>
              <a:rPr lang="en-US" sz="3000" dirty="0" smtClean="0">
                <a:solidFill>
                  <a:schemeClr val="bg2">
                    <a:lumMod val="75000"/>
                  </a:schemeClr>
                </a:solidFill>
              </a:rPr>
              <a:t> at this facility; boost elsewhere</a:t>
            </a:r>
          </a:p>
          <a:p>
            <a:pPr eaLnBrk="1" fontAlgn="auto" hangingPunct="1">
              <a:buFont typeface="Wingdings" panose="05000000000000000000" pitchFamily="2" charset="2"/>
              <a:buNone/>
              <a:defRPr/>
            </a:pPr>
            <a:r>
              <a:rPr lang="en-US" sz="3000" dirty="0" smtClean="0">
                <a:solidFill>
                  <a:schemeClr val="bg2">
                    <a:lumMod val="75000"/>
                  </a:schemeClr>
                </a:solidFill>
              </a:rPr>
              <a:t>3= Boost at this facility; regional </a:t>
            </a:r>
            <a:r>
              <a:rPr lang="en-US" sz="3000" dirty="0" err="1" smtClean="0">
                <a:solidFill>
                  <a:schemeClr val="bg2">
                    <a:lumMod val="75000"/>
                  </a:schemeClr>
                </a:solidFill>
              </a:rPr>
              <a:t>Tx</a:t>
            </a:r>
            <a:r>
              <a:rPr lang="en-US" sz="3000" dirty="0" smtClean="0">
                <a:solidFill>
                  <a:schemeClr val="bg2">
                    <a:lumMod val="75000"/>
                  </a:schemeClr>
                </a:solidFill>
              </a:rPr>
              <a:t> elsewhere</a:t>
            </a:r>
          </a:p>
          <a:p>
            <a:pPr eaLnBrk="1" fontAlgn="auto" hangingPunct="1">
              <a:buFont typeface="Wingdings" panose="05000000000000000000" pitchFamily="2" charset="2"/>
              <a:buNone/>
              <a:defRPr/>
            </a:pPr>
            <a:r>
              <a:rPr lang="en-US" sz="3000" dirty="0" smtClean="0">
                <a:solidFill>
                  <a:schemeClr val="bg2">
                    <a:lumMod val="75000"/>
                  </a:schemeClr>
                </a:solidFill>
              </a:rPr>
              <a:t>4= All radiation </a:t>
            </a:r>
            <a:r>
              <a:rPr lang="en-US" sz="3000" dirty="0" err="1" smtClean="0">
                <a:solidFill>
                  <a:schemeClr val="bg2">
                    <a:lumMod val="75000"/>
                  </a:schemeClr>
                </a:solidFill>
              </a:rPr>
              <a:t>Tx</a:t>
            </a:r>
            <a:r>
              <a:rPr lang="en-US" sz="3000" dirty="0" smtClean="0">
                <a:solidFill>
                  <a:schemeClr val="bg2">
                    <a:lumMod val="75000"/>
                  </a:schemeClr>
                </a:solidFill>
              </a:rPr>
              <a:t> elsewhere</a:t>
            </a:r>
          </a:p>
          <a:p>
            <a:pPr eaLnBrk="1" fontAlgn="auto" hangingPunct="1">
              <a:buFont typeface="Wingdings" panose="05000000000000000000" pitchFamily="2" charset="2"/>
              <a:buNone/>
              <a:defRPr/>
            </a:pPr>
            <a:r>
              <a:rPr lang="en-US" sz="3000" dirty="0" smtClean="0">
                <a:solidFill>
                  <a:schemeClr val="bg2">
                    <a:lumMod val="75000"/>
                  </a:schemeClr>
                </a:solidFill>
              </a:rPr>
              <a:t>8= Radiation therapy administered, but doesn’t fit descriptions above</a:t>
            </a:r>
          </a:p>
          <a:p>
            <a:pPr eaLnBrk="1" fontAlgn="auto" hangingPunct="1">
              <a:buFont typeface="Wingdings" panose="05000000000000000000" pitchFamily="2" charset="2"/>
              <a:buNone/>
              <a:defRPr/>
            </a:pPr>
            <a:r>
              <a:rPr lang="en-US" sz="3000" dirty="0" smtClean="0">
                <a:solidFill>
                  <a:schemeClr val="bg2">
                    <a:lumMod val="75000"/>
                  </a:schemeClr>
                </a:solidFill>
              </a:rPr>
              <a:t>9= Unknown where administered; death      certificate patient</a:t>
            </a:r>
          </a:p>
          <a:p>
            <a:pPr eaLnBrk="1" fontAlgn="auto" hangingPunct="1">
              <a:buFont typeface="Wingdings" panose="05000000000000000000" pitchFamily="2" charset="2"/>
              <a:buNone/>
              <a:defRPr/>
            </a:pPr>
            <a:endParaRPr lang="en-US" sz="2800" dirty="0" smtClean="0">
              <a:solidFill>
                <a:schemeClr val="bg2">
                  <a:lumMod val="75000"/>
                </a:schemeClr>
              </a:solidFill>
            </a:endParaRPr>
          </a:p>
          <a:p>
            <a:pPr eaLnBrk="1" fontAlgn="auto" hangingPunct="1">
              <a:buFont typeface="Wingdings" panose="05000000000000000000" pitchFamily="2" charset="2"/>
              <a:buNone/>
              <a:defRPr/>
            </a:pPr>
            <a:endParaRPr lang="en-US" dirty="0" smtClean="0">
              <a:solidFill>
                <a:schemeClr val="bg2">
                  <a:lumMod val="75000"/>
                </a:schemeClr>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990600" y="228600"/>
            <a:ext cx="8153400" cy="914400"/>
          </a:xfrm>
        </p:spPr>
        <p:txBody>
          <a:bodyPr/>
          <a:lstStyle/>
          <a:p>
            <a:pPr eaLnBrk="1" fontAlgn="auto" hangingPunct="1">
              <a:spcAft>
                <a:spcPts val="0"/>
              </a:spcAft>
              <a:defRPr/>
            </a:pPr>
            <a:r>
              <a:rPr lang="en-US" smtClean="0"/>
              <a:t>Radiation Treatment Volume </a:t>
            </a:r>
          </a:p>
        </p:txBody>
      </p:sp>
      <p:sp>
        <p:nvSpPr>
          <p:cNvPr id="79875" name="Rectangle 3"/>
          <p:cNvSpPr>
            <a:spLocks noGrp="1" noChangeArrowheads="1"/>
          </p:cNvSpPr>
          <p:nvPr>
            <p:ph idx="1"/>
          </p:nvPr>
        </p:nvSpPr>
        <p:spPr>
          <a:xfrm>
            <a:off x="990600" y="1447800"/>
            <a:ext cx="7618413" cy="4419600"/>
          </a:xfrm>
        </p:spPr>
        <p:txBody>
          <a:bodyPr rtlCol="0">
            <a:normAutofit lnSpcReduction="10000"/>
          </a:bodyPr>
          <a:lstStyle/>
          <a:p>
            <a:pPr eaLnBrk="1" fontAlgn="auto" hangingPunct="1">
              <a:defRPr/>
            </a:pPr>
            <a:r>
              <a:rPr lang="en-US" sz="2800" dirty="0" smtClean="0">
                <a:solidFill>
                  <a:schemeClr val="bg2">
                    <a:lumMod val="75000"/>
                  </a:schemeClr>
                </a:solidFill>
              </a:rPr>
              <a:t>The main </a:t>
            </a:r>
            <a:r>
              <a:rPr lang="en-US" sz="2800" b="1" dirty="0" smtClean="0">
                <a:solidFill>
                  <a:schemeClr val="bg2">
                    <a:lumMod val="75000"/>
                  </a:schemeClr>
                </a:solidFill>
              </a:rPr>
              <a:t>target</a:t>
            </a:r>
            <a:r>
              <a:rPr lang="en-US" sz="2800" dirty="0" smtClean="0">
                <a:solidFill>
                  <a:schemeClr val="bg2">
                    <a:lumMod val="75000"/>
                  </a:schemeClr>
                </a:solidFill>
              </a:rPr>
              <a:t> of 1</a:t>
            </a:r>
            <a:r>
              <a:rPr lang="en-US" sz="2800" baseline="30000" dirty="0" smtClean="0">
                <a:solidFill>
                  <a:schemeClr val="bg2">
                    <a:lumMod val="75000"/>
                  </a:schemeClr>
                </a:solidFill>
              </a:rPr>
              <a:t>st</a:t>
            </a:r>
            <a:r>
              <a:rPr lang="en-US" sz="2800" dirty="0" smtClean="0">
                <a:solidFill>
                  <a:schemeClr val="bg2">
                    <a:lumMod val="75000"/>
                  </a:schemeClr>
                </a:solidFill>
              </a:rPr>
              <a:t> course</a:t>
            </a:r>
          </a:p>
          <a:p>
            <a:pPr eaLnBrk="1" fontAlgn="auto" hangingPunct="1">
              <a:buFont typeface="Wingdings" panose="05000000000000000000" pitchFamily="2" charset="2"/>
              <a:buNone/>
              <a:defRPr/>
            </a:pPr>
            <a:r>
              <a:rPr lang="en-US" sz="2800" dirty="0" smtClean="0">
                <a:solidFill>
                  <a:schemeClr val="bg2">
                    <a:lumMod val="75000"/>
                  </a:schemeClr>
                </a:solidFill>
              </a:rPr>
              <a:t>   radiation </a:t>
            </a:r>
            <a:r>
              <a:rPr lang="en-US" sz="2800" dirty="0" err="1" smtClean="0">
                <a:solidFill>
                  <a:schemeClr val="bg2">
                    <a:lumMod val="75000"/>
                  </a:schemeClr>
                </a:solidFill>
              </a:rPr>
              <a:t>Tx</a:t>
            </a:r>
            <a:r>
              <a:rPr lang="en-US" sz="2800" dirty="0" smtClean="0">
                <a:solidFill>
                  <a:schemeClr val="bg2">
                    <a:lumMod val="75000"/>
                  </a:schemeClr>
                </a:solidFill>
              </a:rPr>
              <a:t>.</a:t>
            </a:r>
          </a:p>
          <a:p>
            <a:pPr eaLnBrk="1" fontAlgn="auto" hangingPunct="1">
              <a:defRPr/>
            </a:pPr>
            <a:r>
              <a:rPr lang="en-US" sz="2800" dirty="0" smtClean="0">
                <a:solidFill>
                  <a:schemeClr val="bg2">
                    <a:lumMod val="75000"/>
                  </a:schemeClr>
                </a:solidFill>
              </a:rPr>
              <a:t>Found on radiation chart and</a:t>
            </a:r>
          </a:p>
          <a:p>
            <a:pPr eaLnBrk="1" fontAlgn="auto" hangingPunct="1">
              <a:buFont typeface="Wingdings" panose="05000000000000000000" pitchFamily="2" charset="2"/>
              <a:buNone/>
              <a:defRPr/>
            </a:pPr>
            <a:r>
              <a:rPr lang="en-US" sz="2800" dirty="0" smtClean="0">
                <a:solidFill>
                  <a:schemeClr val="bg2">
                    <a:lumMod val="75000"/>
                  </a:schemeClr>
                </a:solidFill>
              </a:rPr>
              <a:t>   radiation oncologist’s summary</a:t>
            </a:r>
          </a:p>
          <a:p>
            <a:pPr eaLnBrk="1" fontAlgn="auto" hangingPunct="1">
              <a:buFont typeface="Wingdings" panose="05000000000000000000" pitchFamily="2" charset="2"/>
              <a:buNone/>
              <a:defRPr/>
            </a:pPr>
            <a:r>
              <a:rPr lang="en-US" sz="2800" dirty="0" smtClean="0">
                <a:solidFill>
                  <a:schemeClr val="bg2">
                    <a:lumMod val="75000"/>
                  </a:schemeClr>
                </a:solidFill>
              </a:rPr>
              <a:t>   letter upon completion.</a:t>
            </a:r>
            <a:endParaRPr lang="en-US" sz="2400" dirty="0" smtClean="0">
              <a:solidFill>
                <a:schemeClr val="bg2">
                  <a:lumMod val="75000"/>
                </a:schemeClr>
              </a:solidFill>
            </a:endParaRPr>
          </a:p>
          <a:p>
            <a:pPr eaLnBrk="1" fontAlgn="auto" hangingPunct="1">
              <a:defRPr/>
            </a:pPr>
            <a:r>
              <a:rPr lang="en-US" sz="2800" u="sng" dirty="0" smtClean="0">
                <a:solidFill>
                  <a:schemeClr val="bg2">
                    <a:lumMod val="75000"/>
                  </a:schemeClr>
                </a:solidFill>
              </a:rPr>
              <a:t>Consult local radiation oncologist</a:t>
            </a:r>
            <a:r>
              <a:rPr lang="en-US" sz="2800" dirty="0" smtClean="0">
                <a:solidFill>
                  <a:schemeClr val="bg2">
                    <a:lumMod val="75000"/>
                  </a:schemeClr>
                </a:solidFill>
              </a:rPr>
              <a:t> for</a:t>
            </a:r>
          </a:p>
          <a:p>
            <a:pPr eaLnBrk="1" fontAlgn="auto" hangingPunct="1">
              <a:buFont typeface="Wingdings" panose="05000000000000000000" pitchFamily="2" charset="2"/>
              <a:buNone/>
              <a:defRPr/>
            </a:pPr>
            <a:r>
              <a:rPr lang="en-US" sz="2800" dirty="0" smtClean="0">
                <a:solidFill>
                  <a:schemeClr val="bg2">
                    <a:lumMod val="75000"/>
                  </a:schemeClr>
                </a:solidFill>
              </a:rPr>
              <a:t>	help in determining exact treatment</a:t>
            </a:r>
          </a:p>
          <a:p>
            <a:pPr eaLnBrk="1" fontAlgn="auto" hangingPunct="1">
              <a:buFont typeface="Wingdings" panose="05000000000000000000" pitchFamily="2" charset="2"/>
              <a:buNone/>
              <a:defRPr/>
            </a:pPr>
            <a:r>
              <a:rPr lang="en-US" sz="2800" dirty="0" smtClean="0">
                <a:solidFill>
                  <a:schemeClr val="bg2">
                    <a:lumMod val="75000"/>
                  </a:schemeClr>
                </a:solidFill>
              </a:rPr>
              <a:t>   volume.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295400" y="304800"/>
            <a:ext cx="7467600" cy="911225"/>
          </a:xfrm>
        </p:spPr>
        <p:txBody>
          <a:bodyPr/>
          <a:lstStyle/>
          <a:p>
            <a:pPr eaLnBrk="1" fontAlgn="auto" hangingPunct="1">
              <a:spcAft>
                <a:spcPts val="0"/>
              </a:spcAft>
              <a:defRPr/>
            </a:pPr>
            <a:r>
              <a:rPr lang="en-US" sz="4000" smtClean="0"/>
              <a:t>Regional Tx Modality </a:t>
            </a:r>
          </a:p>
        </p:txBody>
      </p:sp>
      <p:sp>
        <p:nvSpPr>
          <p:cNvPr id="83971" name="Rectangle 3"/>
          <p:cNvSpPr>
            <a:spLocks noGrp="1" noChangeArrowheads="1"/>
          </p:cNvSpPr>
          <p:nvPr>
            <p:ph idx="1"/>
          </p:nvPr>
        </p:nvSpPr>
        <p:spPr>
          <a:xfrm>
            <a:off x="533400" y="1371600"/>
            <a:ext cx="7693025" cy="4876800"/>
          </a:xfrm>
        </p:spPr>
        <p:txBody>
          <a:bodyPr/>
          <a:lstStyle/>
          <a:p>
            <a:pPr eaLnBrk="1" hangingPunct="1"/>
            <a:r>
              <a:rPr lang="en-US" altLang="en-US" sz="2800" dirty="0" smtClean="0"/>
              <a:t>The main type of radiation </a:t>
            </a:r>
            <a:r>
              <a:rPr lang="en-US" altLang="en-US" sz="2800" dirty="0" err="1" smtClean="0"/>
              <a:t>Tx</a:t>
            </a:r>
            <a:r>
              <a:rPr lang="en-US" altLang="en-US" sz="2800" dirty="0" smtClean="0"/>
              <a:t> used to deliver the largest regional dose to the main target during 1</a:t>
            </a:r>
            <a:r>
              <a:rPr lang="en-US" altLang="en-US" sz="2800" baseline="30000" dirty="0" smtClean="0"/>
              <a:t>st</a:t>
            </a:r>
            <a:r>
              <a:rPr lang="en-US" altLang="en-US" sz="2800" dirty="0" smtClean="0"/>
              <a:t> course.</a:t>
            </a:r>
          </a:p>
          <a:p>
            <a:pPr eaLnBrk="1" hangingPunct="1"/>
            <a:r>
              <a:rPr lang="en-US" altLang="en-US" sz="2800" dirty="0" smtClean="0"/>
              <a:t>Record the dominant modality if multiple types were used.</a:t>
            </a:r>
          </a:p>
          <a:p>
            <a:pPr eaLnBrk="1" hangingPunct="1"/>
            <a:r>
              <a:rPr lang="en-US" altLang="en-US" sz="2800" dirty="0" smtClean="0"/>
              <a:t>Code IMRT or conformal 3D whenever either is mentioned. [</a:t>
            </a:r>
            <a:r>
              <a:rPr lang="en-US" altLang="en-US" sz="2800" dirty="0" err="1" smtClean="0"/>
              <a:t>Tomotherapy</a:t>
            </a:r>
            <a:r>
              <a:rPr lang="en-US" altLang="en-US" sz="2800" dirty="0" smtClean="0"/>
              <a:t> is a type of IMRT and is coded ’31’.]</a:t>
            </a:r>
          </a:p>
          <a:p>
            <a:pPr eaLnBrk="1" hangingPunct="1"/>
            <a:r>
              <a:rPr lang="en-US" altLang="en-US" sz="2800" dirty="0" smtClean="0"/>
              <a:t>Code </a:t>
            </a:r>
            <a:r>
              <a:rPr lang="en-US" altLang="en-US" sz="2800" i="1" dirty="0" err="1" smtClean="0"/>
              <a:t>radio</a:t>
            </a:r>
            <a:r>
              <a:rPr lang="en-US" altLang="en-US" sz="2800" dirty="0" err="1" smtClean="0"/>
              <a:t>embolization</a:t>
            </a:r>
            <a:r>
              <a:rPr lang="en-US" altLang="en-US" sz="2800" dirty="0" smtClean="0"/>
              <a:t> as brachytherapy.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2286000" y="381000"/>
            <a:ext cx="6248400" cy="765175"/>
          </a:xfrm>
        </p:spPr>
        <p:txBody>
          <a:bodyPr/>
          <a:lstStyle/>
          <a:p>
            <a:pPr eaLnBrk="1" fontAlgn="auto" hangingPunct="1">
              <a:spcAft>
                <a:spcPts val="0"/>
              </a:spcAft>
              <a:defRPr/>
            </a:pPr>
            <a:r>
              <a:rPr lang="en-US" sz="4000" smtClean="0"/>
              <a:t>Regional Dose </a:t>
            </a:r>
          </a:p>
        </p:txBody>
      </p:sp>
      <p:sp>
        <p:nvSpPr>
          <p:cNvPr id="86019" name="Rectangle 3"/>
          <p:cNvSpPr>
            <a:spLocks noGrp="1" noChangeArrowheads="1"/>
          </p:cNvSpPr>
          <p:nvPr>
            <p:ph idx="1"/>
          </p:nvPr>
        </p:nvSpPr>
        <p:spPr>
          <a:xfrm>
            <a:off x="1371600" y="2209800"/>
            <a:ext cx="7313613" cy="3430588"/>
          </a:xfrm>
        </p:spPr>
        <p:txBody>
          <a:bodyPr/>
          <a:lstStyle/>
          <a:p>
            <a:pPr eaLnBrk="1" hangingPunct="1"/>
            <a:r>
              <a:rPr lang="en-US" altLang="en-US" sz="2800" dirty="0" smtClean="0"/>
              <a:t>Major dose of regional radiation </a:t>
            </a:r>
            <a:r>
              <a:rPr lang="en-US" altLang="en-US" sz="2800" dirty="0" err="1" smtClean="0"/>
              <a:t>Tx</a:t>
            </a:r>
            <a:r>
              <a:rPr lang="en-US" altLang="en-US" sz="2800" dirty="0" smtClean="0"/>
              <a:t> in </a:t>
            </a:r>
            <a:r>
              <a:rPr lang="en-US" altLang="en-US" sz="2800" dirty="0" err="1" smtClean="0"/>
              <a:t>centiGray</a:t>
            </a:r>
            <a:r>
              <a:rPr lang="en-US" altLang="en-US" sz="2800" dirty="0" smtClean="0"/>
              <a:t> (</a:t>
            </a:r>
            <a:r>
              <a:rPr lang="en-US" altLang="en-US" sz="2800" dirty="0" err="1" smtClean="0"/>
              <a:t>cGy</a:t>
            </a:r>
            <a:r>
              <a:rPr lang="en-US" altLang="en-US" sz="2800" dirty="0" smtClean="0"/>
              <a:t>).</a:t>
            </a:r>
          </a:p>
          <a:p>
            <a:pPr eaLnBrk="1" hangingPunct="1"/>
            <a:r>
              <a:rPr lang="en-US" altLang="en-US" sz="2800" dirty="0" smtClean="0"/>
              <a:t>Keep separate from boost dose.</a:t>
            </a:r>
          </a:p>
          <a:p>
            <a:pPr eaLnBrk="1" hangingPunct="1"/>
            <a:r>
              <a:rPr lang="en-US" altLang="en-US" sz="2800" dirty="0" smtClean="0"/>
              <a:t>Code 88888 for brachytherapy or radioisotopes.</a:t>
            </a:r>
          </a:p>
          <a:p>
            <a:pPr eaLnBrk="1" hangingPunct="1"/>
            <a:r>
              <a:rPr lang="en-US" altLang="en-US" sz="2800" dirty="0" smtClean="0"/>
              <a:t>Occasionally given in “</a:t>
            </a:r>
            <a:r>
              <a:rPr lang="en-US" altLang="en-US" sz="2800" dirty="0" err="1" smtClean="0"/>
              <a:t>rads</a:t>
            </a:r>
            <a:r>
              <a:rPr lang="en-US" altLang="en-US" sz="2800" dirty="0" smtClean="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830388" y="381000"/>
            <a:ext cx="6323012" cy="682625"/>
          </a:xfrm>
        </p:spPr>
        <p:txBody>
          <a:bodyPr>
            <a:normAutofit/>
          </a:bodyPr>
          <a:lstStyle/>
          <a:p>
            <a:pPr eaLnBrk="1" fontAlgn="auto" hangingPunct="1">
              <a:spcAft>
                <a:spcPts val="0"/>
              </a:spcAft>
              <a:defRPr/>
            </a:pPr>
            <a:r>
              <a:rPr lang="en-US" smtClean="0"/>
              <a:t>Boost Tx Modality </a:t>
            </a:r>
          </a:p>
        </p:txBody>
      </p:sp>
      <p:sp>
        <p:nvSpPr>
          <p:cNvPr id="88067" name="Rectangle 3"/>
          <p:cNvSpPr>
            <a:spLocks noGrp="1" noChangeArrowheads="1"/>
          </p:cNvSpPr>
          <p:nvPr>
            <p:ph idx="1"/>
          </p:nvPr>
        </p:nvSpPr>
        <p:spPr>
          <a:xfrm>
            <a:off x="1371600" y="2209800"/>
            <a:ext cx="6783388" cy="3962400"/>
          </a:xfrm>
        </p:spPr>
        <p:txBody>
          <a:bodyPr/>
          <a:lstStyle/>
          <a:p>
            <a:pPr eaLnBrk="1" hangingPunct="1"/>
            <a:r>
              <a:rPr lang="en-US" altLang="en-US" sz="2800" smtClean="0"/>
              <a:t>The main type of radiation Tx used to deliver the major boost to the volume “of interest” in 1</a:t>
            </a:r>
            <a:r>
              <a:rPr lang="en-US" altLang="en-US" sz="2800" baseline="30000" smtClean="0"/>
              <a:t>st</a:t>
            </a:r>
            <a:r>
              <a:rPr lang="en-US" altLang="en-US" sz="2800" smtClean="0"/>
              <a:t> course.</a:t>
            </a:r>
          </a:p>
          <a:p>
            <a:pPr eaLnBrk="1" hangingPunct="1"/>
            <a:r>
              <a:rPr lang="en-US" altLang="en-US" sz="2800" smtClean="0"/>
              <a:t>Record dominant modality if multiple modalities used.</a:t>
            </a:r>
          </a:p>
          <a:p>
            <a:pPr eaLnBrk="1" hangingPunct="1"/>
            <a:r>
              <a:rPr lang="en-US" altLang="en-US" sz="2800" smtClean="0"/>
              <a:t>MAY precede regional Tx.</a:t>
            </a:r>
          </a:p>
          <a:p>
            <a:pPr eaLnBrk="1" hangingPunct="1">
              <a:buFont typeface="Wingdings" panose="05000000000000000000" pitchFamily="2" charset="2"/>
              <a:buNone/>
            </a:pPr>
            <a:endParaRPr lang="en-US" altLang="en-US" sz="28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1905000" y="609600"/>
            <a:ext cx="6402388" cy="835025"/>
          </a:xfrm>
        </p:spPr>
        <p:txBody>
          <a:bodyPr/>
          <a:lstStyle/>
          <a:p>
            <a:pPr eaLnBrk="1" fontAlgn="auto" hangingPunct="1">
              <a:spcAft>
                <a:spcPts val="0"/>
              </a:spcAft>
              <a:defRPr/>
            </a:pPr>
            <a:r>
              <a:rPr lang="en-US" sz="4000" smtClean="0"/>
              <a:t>BOOST DOSE </a:t>
            </a:r>
          </a:p>
        </p:txBody>
      </p:sp>
      <p:sp>
        <p:nvSpPr>
          <p:cNvPr id="90115" name="Rectangle 3"/>
          <p:cNvSpPr>
            <a:spLocks noGrp="1" noChangeArrowheads="1"/>
          </p:cNvSpPr>
          <p:nvPr>
            <p:ph idx="1"/>
          </p:nvPr>
        </p:nvSpPr>
        <p:spPr>
          <a:xfrm>
            <a:off x="1295400" y="2286000"/>
            <a:ext cx="7313613" cy="3506788"/>
          </a:xfrm>
        </p:spPr>
        <p:txBody>
          <a:bodyPr/>
          <a:lstStyle/>
          <a:p>
            <a:pPr eaLnBrk="1" hangingPunct="1"/>
            <a:r>
              <a:rPr lang="en-US" altLang="en-US" sz="2800" smtClean="0"/>
              <a:t>Record dose delivered in centiGray (cGy).</a:t>
            </a:r>
          </a:p>
          <a:p>
            <a:pPr eaLnBrk="1" hangingPunct="1"/>
            <a:r>
              <a:rPr lang="en-US" altLang="en-US" sz="2800" smtClean="0"/>
              <a:t>Do not include regional dose.</a:t>
            </a:r>
          </a:p>
          <a:p>
            <a:pPr eaLnBrk="1" hangingPunct="1"/>
            <a:r>
              <a:rPr lang="en-US" altLang="en-US" sz="2800" smtClean="0"/>
              <a:t>Code 88888 for brachytherapy or radioisotopes.</a:t>
            </a:r>
          </a:p>
          <a:p>
            <a:pPr eaLnBrk="1" hangingPunct="1"/>
            <a:r>
              <a:rPr lang="en-US" altLang="en-US" sz="2800" smtClean="0"/>
              <a:t>MAY be given in “rads”.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524000" y="457200"/>
            <a:ext cx="7620000" cy="838200"/>
          </a:xfrm>
        </p:spPr>
        <p:txBody>
          <a:bodyPr/>
          <a:lstStyle/>
          <a:p>
            <a:pPr eaLnBrk="1" fontAlgn="auto" hangingPunct="1">
              <a:spcAft>
                <a:spcPts val="0"/>
              </a:spcAft>
              <a:defRPr/>
            </a:pPr>
            <a:r>
              <a:rPr lang="en-US" sz="4000" smtClean="0"/>
              <a:t># Tx’s to this Volume </a:t>
            </a:r>
          </a:p>
        </p:txBody>
      </p:sp>
      <p:sp>
        <p:nvSpPr>
          <p:cNvPr id="92163" name="Rectangle 3"/>
          <p:cNvSpPr>
            <a:spLocks noGrp="1" noChangeArrowheads="1"/>
          </p:cNvSpPr>
          <p:nvPr>
            <p:ph idx="1"/>
          </p:nvPr>
        </p:nvSpPr>
        <p:spPr>
          <a:xfrm>
            <a:off x="1371600" y="2057400"/>
            <a:ext cx="7313613" cy="4114800"/>
          </a:xfrm>
        </p:spPr>
        <p:txBody>
          <a:bodyPr/>
          <a:lstStyle/>
          <a:p>
            <a:pPr eaLnBrk="1" hangingPunct="1"/>
            <a:r>
              <a:rPr lang="en-US" altLang="en-US" sz="2800" smtClean="0"/>
              <a:t>Record the number of treatments or fractions given during 1</a:t>
            </a:r>
            <a:r>
              <a:rPr lang="en-US" altLang="en-US" sz="2800" baseline="30000" smtClean="0"/>
              <a:t>st</a:t>
            </a:r>
            <a:r>
              <a:rPr lang="en-US" altLang="en-US" sz="2800" smtClean="0"/>
              <a:t> course Tx.</a:t>
            </a:r>
          </a:p>
          <a:p>
            <a:pPr eaLnBrk="1" hangingPunct="1"/>
            <a:r>
              <a:rPr lang="en-US" altLang="en-US" sz="2800" smtClean="0"/>
              <a:t>Add number of regional Tx sessions and number of boost Tx sessions to obtain total.</a:t>
            </a:r>
          </a:p>
          <a:p>
            <a:pPr eaLnBrk="1" hangingPunct="1"/>
            <a:r>
              <a:rPr lang="en-US" altLang="en-US" sz="2800" smtClean="0"/>
              <a:t>Brachytherapy or implants (ie I125 seed implants for prostate cancer) are counted as </a:t>
            </a:r>
            <a:r>
              <a:rPr lang="en-US" altLang="en-US" sz="2800" u="sng" smtClean="0"/>
              <a:t>one</a:t>
            </a:r>
            <a:r>
              <a:rPr lang="en-US" altLang="en-US" sz="2800" smtClean="0"/>
              <a:t> treatment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609600" y="533400"/>
            <a:ext cx="6554867" cy="1524000"/>
          </a:xfrm>
        </p:spPr>
        <p:txBody>
          <a:bodyPr/>
          <a:lstStyle/>
          <a:p>
            <a:pPr eaLnBrk="1" fontAlgn="auto" hangingPunct="1">
              <a:spcAft>
                <a:spcPts val="0"/>
              </a:spcAft>
              <a:defRPr/>
            </a:pPr>
            <a:r>
              <a:rPr lang="en-US" dirty="0" err="1" smtClean="0"/>
              <a:t>MammoSite</a:t>
            </a:r>
            <a:r>
              <a:rPr lang="en-US" dirty="0" smtClean="0"/>
              <a:t> Brachytherapy</a:t>
            </a:r>
          </a:p>
        </p:txBody>
      </p:sp>
      <p:sp>
        <p:nvSpPr>
          <p:cNvPr id="94211" name="Content Placeholder 2"/>
          <p:cNvSpPr>
            <a:spLocks noGrp="1"/>
          </p:cNvSpPr>
          <p:nvPr>
            <p:ph idx="1"/>
          </p:nvPr>
        </p:nvSpPr>
        <p:spPr>
          <a:xfrm>
            <a:off x="646528" y="1299411"/>
            <a:ext cx="7313613" cy="4344987"/>
          </a:xfrm>
        </p:spPr>
        <p:txBody>
          <a:bodyPr/>
          <a:lstStyle/>
          <a:p>
            <a:pPr eaLnBrk="1" hangingPunct="1"/>
            <a:r>
              <a:rPr lang="en-US" altLang="en-US" dirty="0" err="1" smtClean="0"/>
              <a:t>MammosSite</a:t>
            </a:r>
            <a:r>
              <a:rPr lang="en-US" altLang="en-US" dirty="0" smtClean="0"/>
              <a:t> radiation therapy delivered to a breast lumpectomy site via a balloon containing seeds is a form of brachytherapy.</a:t>
            </a:r>
          </a:p>
          <a:p>
            <a:pPr lvl="1" eaLnBrk="1" hangingPunct="1"/>
            <a:r>
              <a:rPr lang="en-US" altLang="en-US" dirty="0" smtClean="0"/>
              <a:t>HDR (high dose rate) </a:t>
            </a:r>
            <a:r>
              <a:rPr lang="en-US" altLang="en-US" dirty="0" err="1" smtClean="0"/>
              <a:t>intracavitary</a:t>
            </a:r>
            <a:r>
              <a:rPr lang="en-US" altLang="en-US" dirty="0" smtClean="0"/>
              <a:t> brachytherapy</a:t>
            </a:r>
          </a:p>
          <a:p>
            <a:pPr lvl="1" eaLnBrk="1" hangingPunct="1"/>
            <a:r>
              <a:rPr lang="en-US" altLang="en-US" dirty="0" err="1" smtClean="0"/>
              <a:t>MammoSite</a:t>
            </a:r>
            <a:r>
              <a:rPr lang="en-US" altLang="en-US" dirty="0" smtClean="0"/>
              <a:t> seeds are inserted into the balloon one-at-a-time and the insertion of each seed is </a:t>
            </a:r>
            <a:r>
              <a:rPr lang="en-US" altLang="en-US" u="sng" dirty="0" smtClean="0"/>
              <a:t>counted as a separate treatment/fraction</a:t>
            </a:r>
            <a:r>
              <a:rPr lang="en-US" altLang="en-US" dirty="0" smtClean="0"/>
              <a:t> </a:t>
            </a:r>
            <a:r>
              <a:rPr lang="en-US" altLang="en-US" i="1" dirty="0" smtClean="0"/>
              <a:t>per </a:t>
            </a:r>
            <a:r>
              <a:rPr lang="en-US" altLang="en-US" i="1" dirty="0" err="1" smtClean="0"/>
              <a:t>ACoS</a:t>
            </a:r>
            <a:r>
              <a:rPr lang="en-US" altLang="en-US" i="1" dirty="0" smtClean="0"/>
              <a:t> </a:t>
            </a:r>
            <a:r>
              <a:rPr lang="en-US" altLang="en-US" i="1" dirty="0" err="1" smtClean="0"/>
              <a:t>Canswer</a:t>
            </a:r>
            <a:r>
              <a:rPr lang="en-US" altLang="en-US" i="1" dirty="0" smtClean="0"/>
              <a:t> Forum</a:t>
            </a:r>
            <a:endParaRPr lang="en-US" altLang="en-US" u="sng"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09600" y="382786"/>
            <a:ext cx="6554867" cy="1524000"/>
          </a:xfrm>
        </p:spPr>
        <p:txBody>
          <a:bodyPr/>
          <a:lstStyle/>
          <a:p>
            <a:pPr eaLnBrk="1" fontAlgn="auto" hangingPunct="1">
              <a:spcAft>
                <a:spcPts val="0"/>
              </a:spcAft>
              <a:defRPr/>
            </a:pPr>
            <a:r>
              <a:rPr lang="en-US" sz="4000" dirty="0" smtClean="0"/>
              <a:t>Date XRT Ended/</a:t>
            </a:r>
            <a:r>
              <a:rPr lang="en-US" sz="4000" dirty="0" err="1" smtClean="0"/>
              <a:t>Tx</a:t>
            </a:r>
            <a:r>
              <a:rPr lang="en-US" sz="4000" dirty="0" smtClean="0"/>
              <a:t> Notes</a:t>
            </a:r>
          </a:p>
        </p:txBody>
      </p:sp>
      <p:sp>
        <p:nvSpPr>
          <p:cNvPr id="96259" name="Rectangle 3"/>
          <p:cNvSpPr>
            <a:spLocks noGrp="1" noChangeArrowheads="1"/>
          </p:cNvSpPr>
          <p:nvPr>
            <p:ph idx="1"/>
          </p:nvPr>
        </p:nvSpPr>
        <p:spPr>
          <a:xfrm>
            <a:off x="609600" y="1676400"/>
            <a:ext cx="6554867" cy="4038600"/>
          </a:xfrm>
        </p:spPr>
        <p:txBody>
          <a:bodyPr>
            <a:noAutofit/>
          </a:bodyPr>
          <a:lstStyle/>
          <a:p>
            <a:pPr eaLnBrk="1" hangingPunct="1">
              <a:buFont typeface="Wingdings" panose="05000000000000000000" pitchFamily="2" charset="2"/>
              <a:buNone/>
            </a:pPr>
            <a:endParaRPr lang="en-US" altLang="en-US" sz="2800" dirty="0" smtClean="0"/>
          </a:p>
          <a:p>
            <a:pPr eaLnBrk="1" hangingPunct="1"/>
            <a:r>
              <a:rPr lang="en-US" altLang="en-US" sz="2800" dirty="0" smtClean="0"/>
              <a:t>Record date of LAST radiation therapy received during planned1</a:t>
            </a:r>
            <a:r>
              <a:rPr lang="en-US" altLang="en-US" sz="2800" baseline="30000" dirty="0" smtClean="0"/>
              <a:t>st</a:t>
            </a:r>
            <a:r>
              <a:rPr lang="en-US" altLang="en-US" sz="2800" dirty="0" smtClean="0"/>
              <a:t> course of therapy.</a:t>
            </a:r>
          </a:p>
          <a:p>
            <a:pPr eaLnBrk="1" hangingPunct="1"/>
            <a:r>
              <a:rPr lang="en-US" altLang="en-US" sz="2800" dirty="0" smtClean="0"/>
              <a:t>Briefly describe radiation treatment in notes section.</a:t>
            </a:r>
          </a:p>
          <a:p>
            <a:pPr eaLnBrk="1" hangingPunct="1">
              <a:buFont typeface="Wingdings" panose="05000000000000000000" pitchFamily="2" charset="2"/>
              <a:buNone/>
            </a:pPr>
            <a:endParaRPr lang="en-US" altLang="en-US" sz="2800" dirty="0" smtClean="0"/>
          </a:p>
          <a:p>
            <a:pPr eaLnBrk="1" hangingPunct="1">
              <a:buFont typeface="Wingdings" panose="05000000000000000000" pitchFamily="2" charset="2"/>
              <a:buNone/>
            </a:pPr>
            <a:r>
              <a:rPr lang="en-US" altLang="en-US" sz="2800" dirty="0" smtClean="0"/>
              <a:t>         Work case problems!</a:t>
            </a:r>
          </a:p>
          <a:p>
            <a:pPr eaLnBrk="1" hangingPunct="1">
              <a:buFont typeface="Wingdings" panose="05000000000000000000" pitchFamily="2" charset="2"/>
              <a:buNone/>
            </a:pPr>
            <a:endParaRPr lang="en-US" altLang="en-US" sz="28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533400" y="533400"/>
            <a:ext cx="6554867" cy="1524000"/>
          </a:xfrm>
        </p:spPr>
        <p:txBody>
          <a:bodyPr/>
          <a:lstStyle/>
          <a:p>
            <a:pPr eaLnBrk="1" fontAlgn="auto" hangingPunct="1">
              <a:spcAft>
                <a:spcPts val="0"/>
              </a:spcAft>
              <a:defRPr/>
            </a:pPr>
            <a:r>
              <a:rPr lang="en-US" dirty="0" smtClean="0"/>
              <a:t>OTHER TREATMENT</a:t>
            </a:r>
          </a:p>
        </p:txBody>
      </p:sp>
      <p:sp>
        <p:nvSpPr>
          <p:cNvPr id="98307" name="Rectangle 3"/>
          <p:cNvSpPr>
            <a:spLocks noGrp="1" noChangeArrowheads="1"/>
          </p:cNvSpPr>
          <p:nvPr>
            <p:ph idx="1"/>
          </p:nvPr>
        </p:nvSpPr>
        <p:spPr>
          <a:xfrm>
            <a:off x="533400" y="1524000"/>
            <a:ext cx="6554867" cy="3767670"/>
          </a:xfrm>
        </p:spPr>
        <p:txBody>
          <a:bodyPr>
            <a:normAutofit/>
          </a:bodyPr>
          <a:lstStyle/>
          <a:p>
            <a:pPr eaLnBrk="1" hangingPunct="1"/>
            <a:r>
              <a:rPr lang="en-US" altLang="en-US" sz="2800" dirty="0" smtClean="0"/>
              <a:t>Treatment not defined as surgery, radiation, or systemic therapy.</a:t>
            </a:r>
          </a:p>
          <a:p>
            <a:pPr eaLnBrk="1" hangingPunct="1">
              <a:buFont typeface="Wingdings" panose="05000000000000000000" pitchFamily="2" charset="2"/>
              <a:buNone/>
            </a:pPr>
            <a:endParaRPr lang="en-US" altLang="en-US" sz="2800" dirty="0" smtClean="0"/>
          </a:p>
          <a:p>
            <a:pPr eaLnBrk="1" hangingPunct="1"/>
            <a:r>
              <a:rPr lang="en-US" altLang="en-US" sz="2800" dirty="0" smtClean="0"/>
              <a:t>For hematopoietic diseases, this can include phlebotomy, transfusions, or aspirin (check SEER*Rx &amp; the SEER Hematopoietic Database).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eaLnBrk="1" fontAlgn="auto" hangingPunct="1">
              <a:spcAft>
                <a:spcPts val="0"/>
              </a:spcAft>
              <a:defRPr/>
            </a:pPr>
            <a:r>
              <a:rPr lang="en-US" smtClean="0"/>
              <a:t>What NOT to code!</a:t>
            </a:r>
          </a:p>
        </p:txBody>
      </p:sp>
      <p:sp>
        <p:nvSpPr>
          <p:cNvPr id="15363" name="Content Placeholder 2"/>
          <p:cNvSpPr>
            <a:spLocks noGrp="1"/>
          </p:cNvSpPr>
          <p:nvPr>
            <p:ph idx="1"/>
          </p:nvPr>
        </p:nvSpPr>
        <p:spPr/>
        <p:txBody>
          <a:bodyPr/>
          <a:lstStyle/>
          <a:p>
            <a:pPr eaLnBrk="1" hangingPunct="1"/>
            <a:r>
              <a:rPr lang="en-US" altLang="en-US" sz="2800" dirty="0" smtClean="0"/>
              <a:t>Code Chemotherapy – NOT the method of administration.</a:t>
            </a:r>
          </a:p>
          <a:p>
            <a:pPr eaLnBrk="1" hangingPunct="1"/>
            <a:endParaRPr lang="en-US" altLang="en-US" sz="2800" dirty="0" smtClean="0"/>
          </a:p>
          <a:p>
            <a:pPr eaLnBrk="1" hangingPunct="1"/>
            <a:r>
              <a:rPr lang="en-US" altLang="en-US" sz="2800" dirty="0" smtClean="0"/>
              <a:t>Do NOT code </a:t>
            </a:r>
            <a:r>
              <a:rPr lang="en-US" altLang="en-US" sz="2800" dirty="0" err="1" smtClean="0"/>
              <a:t>radiosensitizer</a:t>
            </a:r>
            <a:r>
              <a:rPr lang="en-US" altLang="en-US" sz="2800" dirty="0" smtClean="0"/>
              <a:t> drugs – these are classified as ancillary drugs.</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1371600" y="0"/>
            <a:ext cx="7313613" cy="1143000"/>
          </a:xfrm>
        </p:spPr>
        <p:txBody>
          <a:bodyPr/>
          <a:lstStyle/>
          <a:p>
            <a:pPr eaLnBrk="1" fontAlgn="auto" hangingPunct="1">
              <a:spcAft>
                <a:spcPts val="0"/>
              </a:spcAft>
              <a:defRPr/>
            </a:pPr>
            <a:r>
              <a:rPr lang="en-US" sz="4000" smtClean="0"/>
              <a:t>Other Therapy Fields</a:t>
            </a:r>
          </a:p>
        </p:txBody>
      </p:sp>
      <p:sp>
        <p:nvSpPr>
          <p:cNvPr id="98307" name="Rectangle 3"/>
          <p:cNvSpPr>
            <a:spLocks noGrp="1" noChangeArrowheads="1"/>
          </p:cNvSpPr>
          <p:nvPr>
            <p:ph idx="1"/>
          </p:nvPr>
        </p:nvSpPr>
        <p:spPr>
          <a:xfrm>
            <a:off x="1905000" y="2057400"/>
            <a:ext cx="5791200" cy="4038600"/>
          </a:xfrm>
        </p:spPr>
        <p:txBody>
          <a:bodyPr rtlCol="0">
            <a:normAutofit lnSpcReduction="10000"/>
          </a:bodyPr>
          <a:lstStyle/>
          <a:p>
            <a:pPr eaLnBrk="1" fontAlgn="auto" hangingPunct="1">
              <a:buFont typeface="Wingdings" panose="05000000000000000000" pitchFamily="2" charset="2"/>
              <a:buNone/>
              <a:defRPr/>
            </a:pPr>
            <a:r>
              <a:rPr lang="en-US" sz="2800" smtClean="0">
                <a:solidFill>
                  <a:schemeClr val="bg2">
                    <a:lumMod val="75000"/>
                  </a:schemeClr>
                </a:solidFill>
              </a:rPr>
              <a:t>Tx Type     		“O”</a:t>
            </a:r>
          </a:p>
          <a:p>
            <a:pPr eaLnBrk="1" fontAlgn="auto" hangingPunct="1">
              <a:buFont typeface="Wingdings" panose="05000000000000000000" pitchFamily="2" charset="2"/>
              <a:buNone/>
              <a:defRPr/>
            </a:pPr>
            <a:r>
              <a:rPr lang="en-US" sz="2800" smtClean="0">
                <a:solidFill>
                  <a:schemeClr val="bg2">
                    <a:lumMod val="75000"/>
                  </a:schemeClr>
                </a:solidFill>
              </a:rPr>
              <a:t>Tx Course</a:t>
            </a:r>
          </a:p>
          <a:p>
            <a:pPr eaLnBrk="1" fontAlgn="auto" hangingPunct="1">
              <a:buFont typeface="Wingdings" panose="05000000000000000000" pitchFamily="2" charset="2"/>
              <a:buNone/>
              <a:defRPr/>
            </a:pPr>
            <a:r>
              <a:rPr lang="en-US" sz="2800" smtClean="0">
                <a:solidFill>
                  <a:schemeClr val="bg2">
                    <a:lumMod val="75000"/>
                  </a:schemeClr>
                </a:solidFill>
              </a:rPr>
              <a:t>Date Tx Started</a:t>
            </a:r>
          </a:p>
          <a:p>
            <a:pPr eaLnBrk="1" fontAlgn="auto" hangingPunct="1">
              <a:buFont typeface="Wingdings" panose="05000000000000000000" pitchFamily="2" charset="2"/>
              <a:buNone/>
              <a:defRPr/>
            </a:pPr>
            <a:r>
              <a:rPr lang="en-US" sz="2800" smtClean="0">
                <a:solidFill>
                  <a:schemeClr val="bg2">
                    <a:lumMod val="75000"/>
                  </a:schemeClr>
                </a:solidFill>
              </a:rPr>
              <a:t>Therapy Facility</a:t>
            </a:r>
          </a:p>
          <a:p>
            <a:pPr eaLnBrk="1" fontAlgn="auto" hangingPunct="1">
              <a:buFont typeface="Wingdings" panose="05000000000000000000" pitchFamily="2" charset="2"/>
              <a:buNone/>
              <a:defRPr/>
            </a:pPr>
            <a:r>
              <a:rPr lang="en-US" sz="2800" smtClean="0">
                <a:solidFill>
                  <a:schemeClr val="bg2">
                    <a:lumMod val="75000"/>
                  </a:schemeClr>
                </a:solidFill>
              </a:rPr>
              <a:t>At This Facility</a:t>
            </a:r>
          </a:p>
          <a:p>
            <a:pPr eaLnBrk="1" fontAlgn="auto" hangingPunct="1">
              <a:buFont typeface="Wingdings" panose="05000000000000000000" pitchFamily="2" charset="2"/>
              <a:buNone/>
              <a:defRPr/>
            </a:pPr>
            <a:r>
              <a:rPr lang="en-US" sz="2800" smtClean="0">
                <a:solidFill>
                  <a:schemeClr val="bg2">
                    <a:lumMod val="75000"/>
                  </a:schemeClr>
                </a:solidFill>
              </a:rPr>
              <a:t>Other Therapy Code</a:t>
            </a:r>
          </a:p>
          <a:p>
            <a:pPr eaLnBrk="1" fontAlgn="auto" hangingPunct="1">
              <a:buFont typeface="Wingdings" panose="05000000000000000000" pitchFamily="2" charset="2"/>
              <a:buNone/>
              <a:defRPr/>
            </a:pPr>
            <a:r>
              <a:rPr lang="en-US" sz="2800" smtClean="0">
                <a:solidFill>
                  <a:schemeClr val="bg2">
                    <a:lumMod val="75000"/>
                  </a:schemeClr>
                </a:solidFill>
              </a:rPr>
              <a:t>Treatment Notes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371600" y="304800"/>
            <a:ext cx="5564188" cy="911225"/>
          </a:xfrm>
        </p:spPr>
        <p:txBody>
          <a:bodyPr/>
          <a:lstStyle/>
          <a:p>
            <a:pPr eaLnBrk="1" fontAlgn="auto" hangingPunct="1">
              <a:spcAft>
                <a:spcPts val="0"/>
              </a:spcAft>
              <a:defRPr/>
            </a:pPr>
            <a:r>
              <a:rPr lang="en-US" smtClean="0"/>
              <a:t>Other Therapy Codes</a:t>
            </a:r>
          </a:p>
        </p:txBody>
      </p:sp>
      <p:sp>
        <p:nvSpPr>
          <p:cNvPr id="102403" name="Rectangle 3"/>
          <p:cNvSpPr>
            <a:spLocks noGrp="1" noChangeArrowheads="1"/>
          </p:cNvSpPr>
          <p:nvPr>
            <p:ph idx="1"/>
          </p:nvPr>
        </p:nvSpPr>
        <p:spPr>
          <a:xfrm>
            <a:off x="1066800" y="1524000"/>
            <a:ext cx="7848600" cy="5105400"/>
          </a:xfrm>
        </p:spPr>
        <p:txBody>
          <a:bodyPr/>
          <a:lstStyle/>
          <a:p>
            <a:pPr eaLnBrk="1" hangingPunct="1">
              <a:buFont typeface="Wingdings" panose="05000000000000000000" pitchFamily="2" charset="2"/>
              <a:buNone/>
            </a:pPr>
            <a:r>
              <a:rPr lang="en-US" altLang="en-US" sz="2400" smtClean="0">
                <a:solidFill>
                  <a:srgbClr val="0000CC"/>
                </a:solidFill>
              </a:rPr>
              <a:t>0</a:t>
            </a:r>
            <a:r>
              <a:rPr lang="en-US" altLang="en-US" sz="2400" smtClean="0"/>
              <a:t>	Nondefinitive Tx (</a:t>
            </a:r>
            <a:r>
              <a:rPr lang="en-US" altLang="en-US" sz="2400" i="1" u="sng" smtClean="0">
                <a:solidFill>
                  <a:srgbClr val="0000CC"/>
                </a:solidFill>
              </a:rPr>
              <a:t>Optional</a:t>
            </a:r>
            <a:r>
              <a:rPr lang="en-US" altLang="en-US" sz="2400" smtClean="0"/>
              <a:t>: MAY record</a:t>
            </a:r>
          </a:p>
          <a:p>
            <a:pPr eaLnBrk="1" hangingPunct="1">
              <a:buFont typeface="Wingdings" panose="05000000000000000000" pitchFamily="2" charset="2"/>
              <a:buNone/>
            </a:pPr>
            <a:r>
              <a:rPr lang="en-US" altLang="en-US" sz="2400" smtClean="0"/>
              <a:t>	stent placement, supportive care, ancillary     drugs)</a:t>
            </a:r>
          </a:p>
          <a:p>
            <a:pPr eaLnBrk="1" hangingPunct="1">
              <a:buFont typeface="Wingdings" panose="05000000000000000000" pitchFamily="2" charset="2"/>
              <a:buNone/>
            </a:pPr>
            <a:r>
              <a:rPr lang="en-US" altLang="en-US" sz="2400" smtClean="0"/>
              <a:t>1  Other (hematopoietic Tx’s; embolization w/o chemotherapy or radiotherapeutic agents)</a:t>
            </a:r>
          </a:p>
          <a:p>
            <a:pPr eaLnBrk="1" hangingPunct="1">
              <a:buFont typeface="Wingdings" panose="05000000000000000000" pitchFamily="2" charset="2"/>
              <a:buNone/>
            </a:pPr>
            <a:r>
              <a:rPr lang="en-US" altLang="en-US" sz="2400" smtClean="0"/>
              <a:t>2  Other – Experimental (institutional clinical trials)</a:t>
            </a:r>
          </a:p>
          <a:p>
            <a:pPr eaLnBrk="1" hangingPunct="1">
              <a:buFont typeface="Wingdings" panose="05000000000000000000" pitchFamily="2" charset="2"/>
              <a:buNone/>
            </a:pPr>
            <a:r>
              <a:rPr lang="en-US" altLang="en-US" sz="2400" smtClean="0"/>
              <a:t>3  Other – Double Blind (clinical trials)</a:t>
            </a:r>
          </a:p>
          <a:p>
            <a:pPr eaLnBrk="1" hangingPunct="1">
              <a:buFont typeface="Wingdings" panose="05000000000000000000" pitchFamily="2" charset="2"/>
              <a:buNone/>
            </a:pPr>
            <a:r>
              <a:rPr lang="en-US" altLang="en-US" sz="2400" smtClean="0"/>
              <a:t>5  Antibiotics (CONSULT SEER*Rx)</a:t>
            </a:r>
          </a:p>
          <a:p>
            <a:pPr eaLnBrk="1" hangingPunct="1">
              <a:buFont typeface="Wingdings" panose="05000000000000000000" pitchFamily="2" charset="2"/>
              <a:buNone/>
            </a:pPr>
            <a:r>
              <a:rPr lang="en-US" altLang="en-US" sz="2400" smtClean="0"/>
              <a:t>6  Unproven (Unconventional methods such as acupuncture, yoga, etc)</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371600" y="228600"/>
            <a:ext cx="7313613" cy="835025"/>
          </a:xfrm>
        </p:spPr>
        <p:txBody>
          <a:bodyPr/>
          <a:lstStyle/>
          <a:p>
            <a:pPr eaLnBrk="1" fontAlgn="auto" hangingPunct="1">
              <a:spcAft>
                <a:spcPts val="0"/>
              </a:spcAft>
              <a:defRPr/>
            </a:pPr>
            <a:r>
              <a:rPr lang="en-US" smtClean="0"/>
              <a:t>Sample Coding…</a:t>
            </a:r>
          </a:p>
        </p:txBody>
      </p:sp>
      <p:sp>
        <p:nvSpPr>
          <p:cNvPr id="104451" name="Rectangle 3"/>
          <p:cNvSpPr>
            <a:spLocks noGrp="1" noChangeArrowheads="1"/>
          </p:cNvSpPr>
          <p:nvPr>
            <p:ph idx="1"/>
          </p:nvPr>
        </p:nvSpPr>
        <p:spPr/>
        <p:txBody>
          <a:bodyPr>
            <a:normAutofit/>
          </a:bodyPr>
          <a:lstStyle/>
          <a:p>
            <a:pPr eaLnBrk="1" hangingPunct="1"/>
            <a:endParaRPr lang="en-US" altLang="en-US" sz="2800" dirty="0" smtClean="0"/>
          </a:p>
          <a:p>
            <a:pPr eaLnBrk="1" hangingPunct="1"/>
            <a:r>
              <a:rPr lang="en-US" altLang="en-US" sz="2800" dirty="0" smtClean="0"/>
              <a:t>Patient with </a:t>
            </a:r>
            <a:r>
              <a:rPr lang="en-US" altLang="en-US" sz="2800" u="sng" dirty="0" smtClean="0"/>
              <a:t>polycythemia </a:t>
            </a:r>
            <a:r>
              <a:rPr lang="en-US" altLang="en-US" sz="2800" u="sng" dirty="0" err="1" smtClean="0"/>
              <a:t>vera</a:t>
            </a:r>
            <a:r>
              <a:rPr lang="en-US" altLang="en-US" sz="2800" dirty="0" smtClean="0"/>
              <a:t> undergoes phlebotomy to reduce the red blood cell volume.  Coded?</a:t>
            </a:r>
          </a:p>
          <a:p>
            <a:pPr eaLnBrk="1" hangingPunct="1"/>
            <a:r>
              <a:rPr lang="en-US" altLang="en-US" sz="2800" dirty="0" smtClean="0"/>
              <a:t>Patient diagnosed with bile duct carcinoma chooses to go to Mexico for nutritional therapy.  Coded?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lstStyle/>
          <a:p>
            <a:pPr eaLnBrk="1" fontAlgn="auto" hangingPunct="1">
              <a:spcAft>
                <a:spcPts val="0"/>
              </a:spcAft>
              <a:defRPr/>
            </a:pPr>
            <a:r>
              <a:rPr lang="en-US" smtClean="0"/>
              <a:t>Questions?</a:t>
            </a:r>
          </a:p>
        </p:txBody>
      </p:sp>
      <p:sp>
        <p:nvSpPr>
          <p:cNvPr id="106499"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sz="1200" smtClean="0"/>
              <a:t>JM/RP/SS</a:t>
            </a:r>
          </a:p>
        </p:txBody>
      </p:sp>
      <p:pic>
        <p:nvPicPr>
          <p:cNvPr id="114695" name="Picture 7" descr="C:\Users\rhonda\AppData\Local\Microsoft\Windows\Temporary Internet Files\Content.IE5\3FI0GJYB\MC900434675[1].wmf"/>
          <p:cNvPicPr>
            <a:picLocks noChangeAspect="1" noChangeArrowheads="1"/>
          </p:cNvPicPr>
          <p:nvPr/>
        </p:nvPicPr>
        <p:blipFill>
          <a:blip r:embed="rId2" cstate="print">
            <a:duotone>
              <a:prstClr val="black"/>
              <a:schemeClr val="accent1">
                <a:tint val="45000"/>
                <a:satMod val="400000"/>
              </a:schemeClr>
            </a:duotone>
            <a:extLst/>
          </a:blip>
          <a:srcRect/>
          <a:stretch>
            <a:fillRect/>
          </a:stretch>
        </p:blipFill>
        <p:spPr bwMode="auto">
          <a:xfrm>
            <a:off x="3048000" y="2057400"/>
            <a:ext cx="3776663" cy="3839294"/>
          </a:xfrm>
          <a:prstGeom prst="rect">
            <a:avLst/>
          </a:prstGeom>
          <a:noFill/>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Is this drug “chemotherapy”?</a:t>
            </a:r>
          </a:p>
        </p:txBody>
      </p:sp>
      <p:sp>
        <p:nvSpPr>
          <p:cNvPr id="17411" name="Rectangle 3"/>
          <p:cNvSpPr>
            <a:spLocks noGrp="1" noChangeArrowheads="1"/>
          </p:cNvSpPr>
          <p:nvPr>
            <p:ph type="body" sz="half" idx="1"/>
          </p:nvPr>
        </p:nvSpPr>
        <p:spPr>
          <a:xfrm>
            <a:off x="3505200" y="2209800"/>
            <a:ext cx="4573588" cy="4114800"/>
          </a:xfrm>
        </p:spPr>
        <p:txBody>
          <a:bodyPr/>
          <a:lstStyle/>
          <a:p>
            <a:pPr eaLnBrk="1" hangingPunct="1"/>
            <a:r>
              <a:rPr lang="en-US" altLang="en-US" sz="2800" smtClean="0"/>
              <a:t>Use SEER*Rx to determine whether or not to code drug as a true chemotherapy drug. </a:t>
            </a:r>
          </a:p>
          <a:p>
            <a:pPr eaLnBrk="1" hangingPunct="1"/>
            <a:r>
              <a:rPr lang="en-US" altLang="en-US" sz="2800" smtClean="0">
                <a:solidFill>
                  <a:srgbClr val="0000CC"/>
                </a:solidFill>
              </a:rPr>
              <a:t>Ancillary</a:t>
            </a:r>
            <a:r>
              <a:rPr lang="en-US" altLang="en-US" sz="2800" smtClean="0"/>
              <a:t> drugs are NOT coded as chemotherapy drugs.</a:t>
            </a:r>
          </a:p>
        </p:txBody>
      </p:sp>
      <p:graphicFrame>
        <p:nvGraphicFramePr>
          <p:cNvPr id="17412" name="Object 4"/>
          <p:cNvGraphicFramePr>
            <a:graphicFrameLocks noGrp="1" noChangeAspect="1"/>
          </p:cNvGraphicFramePr>
          <p:nvPr>
            <p:ph sz="half" idx="2"/>
          </p:nvPr>
        </p:nvGraphicFramePr>
        <p:xfrm>
          <a:off x="1600200" y="2778125"/>
          <a:ext cx="1455738" cy="1009650"/>
        </p:xfrm>
        <a:graphic>
          <a:graphicData uri="http://schemas.openxmlformats.org/presentationml/2006/ole">
            <mc:AlternateContent xmlns:mc="http://schemas.openxmlformats.org/markup-compatibility/2006">
              <mc:Choice xmlns:v="urn:schemas-microsoft-com:vml" Requires="v">
                <p:oleObj spid="_x0000_s17415" name="Package" r:id="rId4" imgW="700391" imgH="486383" progId="Package">
                  <p:embed/>
                </p:oleObj>
              </mc:Choice>
              <mc:Fallback>
                <p:oleObj name="Package" r:id="rId4" imgW="700391" imgH="486383" progId="Package">
                  <p:embed/>
                  <p:pic>
                    <p:nvPicPr>
                      <p:cNvPr id="0" name="Object 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2778125"/>
                        <a:ext cx="1455738"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title"/>
          </p:nvPr>
        </p:nvSpPr>
        <p:spPr>
          <a:xfrm>
            <a:off x="2590800" y="381000"/>
            <a:ext cx="4268788" cy="758825"/>
          </a:xfrm>
        </p:spPr>
        <p:txBody>
          <a:bodyPr/>
          <a:lstStyle/>
          <a:p>
            <a:pPr eaLnBrk="1" fontAlgn="auto" hangingPunct="1">
              <a:spcAft>
                <a:spcPts val="0"/>
              </a:spcAft>
              <a:defRPr/>
            </a:pPr>
            <a:r>
              <a:rPr lang="en-US" sz="4000" smtClean="0"/>
              <a:t>Using SEER*Rx</a:t>
            </a:r>
          </a:p>
        </p:txBody>
      </p:sp>
      <p:pic>
        <p:nvPicPr>
          <p:cNvPr id="2" name="Picture 1"/>
          <p:cNvPicPr>
            <a:picLocks noChangeAspect="1"/>
          </p:cNvPicPr>
          <p:nvPr/>
        </p:nvPicPr>
        <p:blipFill>
          <a:blip r:embed="rId3"/>
          <a:stretch>
            <a:fillRect/>
          </a:stretch>
        </p:blipFill>
        <p:spPr>
          <a:xfrm>
            <a:off x="543038" y="1752600"/>
            <a:ext cx="8364311" cy="44577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371600" y="0"/>
            <a:ext cx="7313613" cy="1143000"/>
          </a:xfrm>
        </p:spPr>
        <p:txBody>
          <a:bodyPr/>
          <a:lstStyle/>
          <a:p>
            <a:pPr eaLnBrk="1" fontAlgn="auto" hangingPunct="1">
              <a:spcAft>
                <a:spcPts val="0"/>
              </a:spcAft>
              <a:defRPr/>
            </a:pPr>
            <a:r>
              <a:rPr lang="en-US" sz="4000" smtClean="0"/>
              <a:t>Chemotherapy Fields</a:t>
            </a:r>
          </a:p>
        </p:txBody>
      </p:sp>
      <p:sp>
        <p:nvSpPr>
          <p:cNvPr id="19459" name="Rectangle 3"/>
          <p:cNvSpPr>
            <a:spLocks noGrp="1" noChangeArrowheads="1"/>
          </p:cNvSpPr>
          <p:nvPr>
            <p:ph idx="1"/>
          </p:nvPr>
        </p:nvSpPr>
        <p:spPr>
          <a:xfrm>
            <a:off x="1905000" y="2057400"/>
            <a:ext cx="5791200" cy="4038600"/>
          </a:xfrm>
        </p:spPr>
        <p:txBody>
          <a:bodyPr rtlCol="0">
            <a:normAutofit lnSpcReduction="10000"/>
          </a:bodyPr>
          <a:lstStyle/>
          <a:p>
            <a:pPr eaLnBrk="1" fontAlgn="auto" hangingPunct="1">
              <a:buFont typeface="Wingdings" panose="05000000000000000000" pitchFamily="2" charset="2"/>
              <a:buNone/>
              <a:defRPr/>
            </a:pPr>
            <a:r>
              <a:rPr lang="en-US" sz="2800" smtClean="0">
                <a:solidFill>
                  <a:schemeClr val="bg2">
                    <a:lumMod val="75000"/>
                  </a:schemeClr>
                </a:solidFill>
              </a:rPr>
              <a:t>Tx Type</a:t>
            </a:r>
          </a:p>
          <a:p>
            <a:pPr eaLnBrk="1" fontAlgn="auto" hangingPunct="1">
              <a:buFont typeface="Wingdings" panose="05000000000000000000" pitchFamily="2" charset="2"/>
              <a:buNone/>
              <a:defRPr/>
            </a:pPr>
            <a:r>
              <a:rPr lang="en-US" sz="2800" smtClean="0">
                <a:solidFill>
                  <a:schemeClr val="bg2">
                    <a:lumMod val="75000"/>
                  </a:schemeClr>
                </a:solidFill>
              </a:rPr>
              <a:t>Tx Course</a:t>
            </a:r>
          </a:p>
          <a:p>
            <a:pPr eaLnBrk="1" fontAlgn="auto" hangingPunct="1">
              <a:buFont typeface="Wingdings" panose="05000000000000000000" pitchFamily="2" charset="2"/>
              <a:buNone/>
              <a:defRPr/>
            </a:pPr>
            <a:r>
              <a:rPr lang="en-US" sz="2800" smtClean="0">
                <a:solidFill>
                  <a:schemeClr val="bg2">
                    <a:lumMod val="75000"/>
                  </a:schemeClr>
                </a:solidFill>
              </a:rPr>
              <a:t>Date Tx Started</a:t>
            </a:r>
          </a:p>
          <a:p>
            <a:pPr eaLnBrk="1" fontAlgn="auto" hangingPunct="1">
              <a:buFont typeface="Wingdings" panose="05000000000000000000" pitchFamily="2" charset="2"/>
              <a:buNone/>
              <a:defRPr/>
            </a:pPr>
            <a:r>
              <a:rPr lang="en-US" sz="2800" smtClean="0">
                <a:solidFill>
                  <a:schemeClr val="bg2">
                    <a:lumMod val="75000"/>
                  </a:schemeClr>
                </a:solidFill>
              </a:rPr>
              <a:t>Therapy Facility</a:t>
            </a:r>
          </a:p>
          <a:p>
            <a:pPr eaLnBrk="1" fontAlgn="auto" hangingPunct="1">
              <a:buFont typeface="Wingdings" panose="05000000000000000000" pitchFamily="2" charset="2"/>
              <a:buNone/>
              <a:defRPr/>
            </a:pPr>
            <a:r>
              <a:rPr lang="en-US" sz="2800" smtClean="0">
                <a:solidFill>
                  <a:schemeClr val="bg2">
                    <a:lumMod val="75000"/>
                  </a:schemeClr>
                </a:solidFill>
              </a:rPr>
              <a:t>At This Facility</a:t>
            </a:r>
          </a:p>
          <a:p>
            <a:pPr eaLnBrk="1" fontAlgn="auto" hangingPunct="1">
              <a:buFont typeface="Wingdings" panose="05000000000000000000" pitchFamily="2" charset="2"/>
              <a:buNone/>
              <a:defRPr/>
            </a:pPr>
            <a:r>
              <a:rPr lang="en-US" sz="2800" smtClean="0">
                <a:solidFill>
                  <a:schemeClr val="bg2">
                    <a:lumMod val="75000"/>
                  </a:schemeClr>
                </a:solidFill>
              </a:rPr>
              <a:t>Chemotherapy Code</a:t>
            </a:r>
          </a:p>
          <a:p>
            <a:pPr eaLnBrk="1" fontAlgn="auto" hangingPunct="1">
              <a:buFont typeface="Wingdings" panose="05000000000000000000" pitchFamily="2" charset="2"/>
              <a:buNone/>
              <a:defRPr/>
            </a:pPr>
            <a:r>
              <a:rPr lang="en-US" sz="2800" smtClean="0">
                <a:solidFill>
                  <a:schemeClr val="bg2">
                    <a:lumMod val="75000"/>
                  </a:schemeClr>
                </a:solidFill>
              </a:rPr>
              <a:t>Treatment Notes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828800" y="228600"/>
            <a:ext cx="6399213" cy="1143000"/>
          </a:xfrm>
        </p:spPr>
        <p:txBody>
          <a:bodyPr>
            <a:normAutofit fontScale="90000"/>
          </a:bodyPr>
          <a:lstStyle/>
          <a:p>
            <a:pPr eaLnBrk="1" fontAlgn="auto" hangingPunct="1">
              <a:spcAft>
                <a:spcPts val="0"/>
              </a:spcAft>
              <a:defRPr/>
            </a:pPr>
            <a:r>
              <a:rPr lang="en-US" sz="4000" smtClean="0"/>
              <a:t>Single or multiple drugs?</a:t>
            </a:r>
          </a:p>
        </p:txBody>
      </p:sp>
      <p:sp>
        <p:nvSpPr>
          <p:cNvPr id="23555" name="Rectangle 3"/>
          <p:cNvSpPr>
            <a:spLocks noGrp="1" noChangeArrowheads="1"/>
          </p:cNvSpPr>
          <p:nvPr>
            <p:ph idx="1"/>
          </p:nvPr>
        </p:nvSpPr>
        <p:spPr>
          <a:xfrm>
            <a:off x="990600" y="2514600"/>
            <a:ext cx="7694613" cy="2744788"/>
          </a:xfrm>
        </p:spPr>
        <p:txBody>
          <a:bodyPr/>
          <a:lstStyle/>
          <a:p>
            <a:pPr eaLnBrk="1" hangingPunct="1"/>
            <a:r>
              <a:rPr lang="en-US" altLang="en-US" sz="3200" dirty="0" smtClean="0"/>
              <a:t>Code “1” = chemo drug(s), NOS</a:t>
            </a:r>
          </a:p>
          <a:p>
            <a:pPr eaLnBrk="1" hangingPunct="1"/>
            <a:r>
              <a:rPr lang="en-US" altLang="en-US" sz="3200" dirty="0" smtClean="0"/>
              <a:t>Code “2” = single chemo drug</a:t>
            </a:r>
          </a:p>
          <a:p>
            <a:pPr eaLnBrk="1" hangingPunct="1"/>
            <a:r>
              <a:rPr lang="en-US" altLang="en-US" sz="3200" dirty="0" smtClean="0"/>
              <a:t>Code “3” = multiple chemo                         </a:t>
            </a:r>
          </a:p>
          <a:p>
            <a:pPr eaLnBrk="1" hangingPunct="1">
              <a:buFont typeface="Wingdings" panose="05000000000000000000" pitchFamily="2" charset="2"/>
              <a:buNone/>
            </a:pPr>
            <a:r>
              <a:rPr lang="en-US" altLang="en-US" sz="3200" dirty="0" smtClean="0"/>
              <a:t>                      drugs; a drug regimen</a:t>
            </a:r>
          </a:p>
        </p:txBody>
      </p:sp>
    </p:spTree>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2786</TotalTime>
  <Words>4454</Words>
  <Application>Microsoft Office PowerPoint</Application>
  <PresentationFormat>On-screen Show (4:3)</PresentationFormat>
  <Paragraphs>363</Paragraphs>
  <Slides>53</Slides>
  <Notes>45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1" baseType="lpstr">
      <vt:lpstr>Arial</vt:lpstr>
      <vt:lpstr>Franklin Gothic Book</vt:lpstr>
      <vt:lpstr>Franklin Gothic Medium</vt:lpstr>
      <vt:lpstr>Verdana</vt:lpstr>
      <vt:lpstr>Wingdings</vt:lpstr>
      <vt:lpstr>Wingdings 3</vt:lpstr>
      <vt:lpstr>Slice</vt:lpstr>
      <vt:lpstr>Package</vt:lpstr>
      <vt:lpstr>NON-SURGICAL CANCER TREATMENTS Abstractors Training</vt:lpstr>
      <vt:lpstr>CHEMOTHERAPY:</vt:lpstr>
      <vt:lpstr>How Does Chemotherapy Act?</vt:lpstr>
      <vt:lpstr>Types of Chemotherapy Drugs</vt:lpstr>
      <vt:lpstr>What NOT to code!</vt:lpstr>
      <vt:lpstr>Is this drug “chemotherapy”?</vt:lpstr>
      <vt:lpstr>Using SEER*Rx</vt:lpstr>
      <vt:lpstr>Chemotherapy Fields</vt:lpstr>
      <vt:lpstr>Single or multiple drugs?</vt:lpstr>
      <vt:lpstr>Single chemo drug + ancillary drug?</vt:lpstr>
      <vt:lpstr>Chemoembolization</vt:lpstr>
      <vt:lpstr>How to handle a change in chemo:</vt:lpstr>
      <vt:lpstr>Sample Coding…</vt:lpstr>
      <vt:lpstr>HORMONE THERAPY</vt:lpstr>
      <vt:lpstr>How does Hormone Therapy act?</vt:lpstr>
      <vt:lpstr>When to code Prednisone….</vt:lpstr>
      <vt:lpstr>Is this drug “hormone therapy”?</vt:lpstr>
      <vt:lpstr>Coding Thyroid hormone therapy…</vt:lpstr>
      <vt:lpstr>Hormone Therapy Fields</vt:lpstr>
      <vt:lpstr>Sample Coding…</vt:lpstr>
      <vt:lpstr>IMMUNOTHERAPY</vt:lpstr>
      <vt:lpstr>ImmunoTx works in various ways…</vt:lpstr>
      <vt:lpstr>Types of Immunotherapy</vt:lpstr>
      <vt:lpstr>Immunotherapy Code</vt:lpstr>
      <vt:lpstr>Sample Coding…</vt:lpstr>
      <vt:lpstr>TRANSPLANT OR ENDOCRINE THERAPY</vt:lpstr>
      <vt:lpstr>Types of bone marrow transplants</vt:lpstr>
      <vt:lpstr>Endocrine Treatments</vt:lpstr>
      <vt:lpstr>Transplant/Endocrine Tx Codes</vt:lpstr>
      <vt:lpstr>Transplant/Endocrine Tx Codes (Cont’d)</vt:lpstr>
      <vt:lpstr>Sample Coding…</vt:lpstr>
      <vt:lpstr>Sample Coding…</vt:lpstr>
      <vt:lpstr>RADIATION THERAPY</vt:lpstr>
      <vt:lpstr>Types of Radiation Therapy</vt:lpstr>
      <vt:lpstr>   Linear Accelerator (delivers external beam)</vt:lpstr>
      <vt:lpstr>Brachytherapy  (seed implants)</vt:lpstr>
      <vt:lpstr>Radiation Therapy Fields – required by KCR</vt:lpstr>
      <vt:lpstr>Radiation Therapy Fields – Required by ACoS</vt:lpstr>
      <vt:lpstr>Radiation Therapy Codes</vt:lpstr>
      <vt:lpstr>Location of Radiation</vt:lpstr>
      <vt:lpstr>Radiation Treatment Volume </vt:lpstr>
      <vt:lpstr>Regional Tx Modality </vt:lpstr>
      <vt:lpstr>Regional Dose </vt:lpstr>
      <vt:lpstr>Boost Tx Modality </vt:lpstr>
      <vt:lpstr>BOOST DOSE </vt:lpstr>
      <vt:lpstr># Tx’s to this Volume </vt:lpstr>
      <vt:lpstr>MammoSite Brachytherapy</vt:lpstr>
      <vt:lpstr>Date XRT Ended/Tx Notes</vt:lpstr>
      <vt:lpstr>OTHER TREATMENT</vt:lpstr>
      <vt:lpstr>Other Therapy Fields</vt:lpstr>
      <vt:lpstr>Other Therapy Codes</vt:lpstr>
      <vt:lpstr>Sample Coding…</vt:lpstr>
      <vt:lpstr>Questions?</vt:lpstr>
    </vt:vector>
  </TitlesOfParts>
  <Company>MCCP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 TREATMENTS</dc:title>
  <dc:creator>jmichno</dc:creator>
  <cp:lastModifiedBy>Tonya Brandenburg</cp:lastModifiedBy>
  <cp:revision>177</cp:revision>
  <cp:lastPrinted>2015-04-21T12:15:41Z</cp:lastPrinted>
  <dcterms:created xsi:type="dcterms:W3CDTF">2008-08-05T12:50:07Z</dcterms:created>
  <dcterms:modified xsi:type="dcterms:W3CDTF">2016-02-08T13:48:25Z</dcterms:modified>
</cp:coreProperties>
</file>