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1" r:id="rId3"/>
    <p:sldId id="400" r:id="rId4"/>
    <p:sldId id="265" r:id="rId5"/>
    <p:sldId id="322" r:id="rId6"/>
    <p:sldId id="314" r:id="rId7"/>
    <p:sldId id="323" r:id="rId8"/>
    <p:sldId id="287" r:id="rId9"/>
    <p:sldId id="291" r:id="rId10"/>
    <p:sldId id="350" r:id="rId11"/>
    <p:sldId id="346" r:id="rId12"/>
    <p:sldId id="316" r:id="rId13"/>
    <p:sldId id="375" r:id="rId14"/>
    <p:sldId id="376" r:id="rId15"/>
    <p:sldId id="343" r:id="rId16"/>
    <p:sldId id="347" r:id="rId17"/>
    <p:sldId id="321" r:id="rId18"/>
    <p:sldId id="349" r:id="rId19"/>
    <p:sldId id="374" r:id="rId20"/>
    <p:sldId id="281" r:id="rId21"/>
    <p:sldId id="334" r:id="rId22"/>
    <p:sldId id="364" r:id="rId23"/>
    <p:sldId id="365" r:id="rId24"/>
    <p:sldId id="366" r:id="rId25"/>
    <p:sldId id="351" r:id="rId26"/>
    <p:sldId id="352" r:id="rId27"/>
    <p:sldId id="353" r:id="rId28"/>
    <p:sldId id="355" r:id="rId29"/>
    <p:sldId id="356" r:id="rId30"/>
    <p:sldId id="357" r:id="rId31"/>
    <p:sldId id="358" r:id="rId32"/>
    <p:sldId id="359" r:id="rId33"/>
    <p:sldId id="338" r:id="rId34"/>
    <p:sldId id="361" r:id="rId35"/>
    <p:sldId id="336" r:id="rId36"/>
    <p:sldId id="363" r:id="rId37"/>
    <p:sldId id="337" r:id="rId38"/>
    <p:sldId id="302" r:id="rId39"/>
    <p:sldId id="342" r:id="rId40"/>
    <p:sldId id="310" r:id="rId41"/>
    <p:sldId id="345" r:id="rId42"/>
    <p:sldId id="286" r:id="rId43"/>
    <p:sldId id="373" r:id="rId44"/>
    <p:sldId id="289" r:id="rId45"/>
    <p:sldId id="273" r:id="rId46"/>
    <p:sldId id="283" r:id="rId47"/>
    <p:sldId id="324" r:id="rId48"/>
    <p:sldId id="392" r:id="rId49"/>
    <p:sldId id="339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40" r:id="rId60"/>
    <p:sldId id="379" r:id="rId61"/>
    <p:sldId id="380" r:id="rId62"/>
    <p:sldId id="378" r:id="rId63"/>
    <p:sldId id="305" r:id="rId64"/>
    <p:sldId id="372" r:id="rId65"/>
    <p:sldId id="371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2362" autoAdjust="0"/>
  </p:normalViewPr>
  <p:slideViewPr>
    <p:cSldViewPr>
      <p:cViewPr>
        <p:scale>
          <a:sx n="100" d="100"/>
          <a:sy n="100" d="100"/>
        </p:scale>
        <p:origin x="-4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KY%20Brain%20Mets%20Data%20Revised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Lung%20-%20Table%20Replicatio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igisha\Desktop\KCR%20Brain%20mets\neuro-oncology\edits\KY%20Brain%20Mets%20Data%20Revised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Lung%20-%20Table%20Replicati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KY%20Brain%20Mets%20Data%20Revised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Lung%20-%20Table%20Replicatio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KY%20Brain%20Mets%20Data%20Revised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gisha\Desktop\KCR%20Brain%20mets\neuro-oncology\edits\Lung%20-%20Table%20Replic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8099667071816"/>
          <c:y val="0"/>
          <c:w val="0.81627199377855553"/>
          <c:h val="0.876672213184243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Sheet3!$A$2:$A$8</c:f>
              <c:strCache>
                <c:ptCount val="7"/>
                <c:pt idx="0">
                  <c:v>NSCLC</c:v>
                </c:pt>
                <c:pt idx="1">
                  <c:v>SCLC</c:v>
                </c:pt>
                <c:pt idx="2">
                  <c:v>Melanoma</c:v>
                </c:pt>
                <c:pt idx="3">
                  <c:v>GI</c:v>
                </c:pt>
                <c:pt idx="4">
                  <c:v>KUS</c:v>
                </c:pt>
                <c:pt idx="5">
                  <c:v>Breast</c:v>
                </c:pt>
                <c:pt idx="6">
                  <c:v>Other sites</c:v>
                </c:pt>
              </c:strCache>
            </c:strRef>
          </c:cat>
          <c:val>
            <c:numRef>
              <c:f>Sheet3!$B$2:$B$8</c:f>
              <c:numCache>
                <c:formatCode>General</c:formatCode>
                <c:ptCount val="7"/>
                <c:pt idx="0">
                  <c:v>382</c:v>
                </c:pt>
                <c:pt idx="1">
                  <c:v>103</c:v>
                </c:pt>
                <c:pt idx="2">
                  <c:v>17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Sheet3!$A$2:$A$8</c:f>
              <c:strCache>
                <c:ptCount val="7"/>
                <c:pt idx="0">
                  <c:v>NSCLC</c:v>
                </c:pt>
                <c:pt idx="1">
                  <c:v>SCLC</c:v>
                </c:pt>
                <c:pt idx="2">
                  <c:v>Melanoma</c:v>
                </c:pt>
                <c:pt idx="3">
                  <c:v>GI</c:v>
                </c:pt>
                <c:pt idx="4">
                  <c:v>KUS</c:v>
                </c:pt>
                <c:pt idx="5">
                  <c:v>Breast</c:v>
                </c:pt>
                <c:pt idx="6">
                  <c:v>Other sites</c:v>
                </c:pt>
              </c:strCache>
            </c:strRef>
          </c:cat>
          <c:val>
            <c:numRef>
              <c:f>Sheet3!$C$2:$C$8</c:f>
              <c:numCache>
                <c:formatCode>General</c:formatCode>
                <c:ptCount val="7"/>
                <c:pt idx="0">
                  <c:v>375</c:v>
                </c:pt>
                <c:pt idx="1">
                  <c:v>105</c:v>
                </c:pt>
                <c:pt idx="2">
                  <c:v>16</c:v>
                </c:pt>
                <c:pt idx="3">
                  <c:v>15</c:v>
                </c:pt>
                <c:pt idx="4">
                  <c:v>17</c:v>
                </c:pt>
                <c:pt idx="5">
                  <c:v>13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372672"/>
        <c:axId val="79374592"/>
      </c:barChart>
      <c:catAx>
        <c:axId val="79372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Cancer Sites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374592"/>
        <c:crosses val="autoZero"/>
        <c:auto val="1"/>
        <c:lblAlgn val="ctr"/>
        <c:lblOffset val="100"/>
        <c:noMultiLvlLbl val="0"/>
      </c:catAx>
      <c:valAx>
        <c:axId val="7937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3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78637989043311"/>
          <c:y val="0.29389308479297238"/>
          <c:w val="8.3365745389209114E-2"/>
          <c:h val="0.12301301623011419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5932553885309"/>
          <c:y val="4.6992783541647556E-2"/>
          <c:w val="0.76986288077626519"/>
          <c:h val="0.85159549329991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all_site_with_brainmet!$F$7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all_site_with_brainmet!$E$8:$E$14</c:f>
              <c:strCache>
                <c:ptCount val="7"/>
                <c:pt idx="0">
                  <c:v>NSCLC</c:v>
                </c:pt>
                <c:pt idx="1">
                  <c:v>SCLC</c:v>
                </c:pt>
                <c:pt idx="2">
                  <c:v>Melanoma</c:v>
                </c:pt>
                <c:pt idx="3">
                  <c:v>GI</c:v>
                </c:pt>
                <c:pt idx="4">
                  <c:v>KUS</c:v>
                </c:pt>
                <c:pt idx="5">
                  <c:v>Breast</c:v>
                </c:pt>
                <c:pt idx="6">
                  <c:v>Other Sites</c:v>
                </c:pt>
              </c:strCache>
            </c:strRef>
          </c:cat>
          <c:val>
            <c:numRef>
              <c:f>all_site_with_brainmet!$F$8:$F$14</c:f>
              <c:numCache>
                <c:formatCode>General</c:formatCode>
                <c:ptCount val="7"/>
                <c:pt idx="0">
                  <c:v>174</c:v>
                </c:pt>
                <c:pt idx="1">
                  <c:v>37</c:v>
                </c:pt>
                <c:pt idx="2">
                  <c:v>9</c:v>
                </c:pt>
                <c:pt idx="3">
                  <c:v>16</c:v>
                </c:pt>
                <c:pt idx="4">
                  <c:v>10</c:v>
                </c:pt>
                <c:pt idx="5">
                  <c:v>4</c:v>
                </c:pt>
                <c:pt idx="6">
                  <c:v>25</c:v>
                </c:pt>
              </c:numCache>
            </c:numRef>
          </c:val>
        </c:ser>
        <c:ser>
          <c:idx val="1"/>
          <c:order val="1"/>
          <c:tx>
            <c:strRef>
              <c:f>all_site_with_brainmet!$G$7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all_site_with_brainmet!$E$8:$E$14</c:f>
              <c:strCache>
                <c:ptCount val="7"/>
                <c:pt idx="0">
                  <c:v>NSCLC</c:v>
                </c:pt>
                <c:pt idx="1">
                  <c:v>SCLC</c:v>
                </c:pt>
                <c:pt idx="2">
                  <c:v>Melanoma</c:v>
                </c:pt>
                <c:pt idx="3">
                  <c:v>GI</c:v>
                </c:pt>
                <c:pt idx="4">
                  <c:v>KUS</c:v>
                </c:pt>
                <c:pt idx="5">
                  <c:v>Breast</c:v>
                </c:pt>
                <c:pt idx="6">
                  <c:v>Other Sites</c:v>
                </c:pt>
              </c:strCache>
            </c:strRef>
          </c:cat>
          <c:val>
            <c:numRef>
              <c:f>all_site_with_brainmet!$G$8:$G$14</c:f>
              <c:numCache>
                <c:formatCode>General</c:formatCode>
                <c:ptCount val="7"/>
                <c:pt idx="0">
                  <c:v>173</c:v>
                </c:pt>
                <c:pt idx="1">
                  <c:v>42</c:v>
                </c:pt>
                <c:pt idx="2">
                  <c:v>8</c:v>
                </c:pt>
                <c:pt idx="3">
                  <c:v>12</c:v>
                </c:pt>
                <c:pt idx="4">
                  <c:v>7</c:v>
                </c:pt>
                <c:pt idx="5">
                  <c:v>4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410304"/>
        <c:axId val="79412224"/>
      </c:barChart>
      <c:catAx>
        <c:axId val="7941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Cancer Sites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412224"/>
        <c:crosses val="autoZero"/>
        <c:auto val="1"/>
        <c:lblAlgn val="ctr"/>
        <c:lblOffset val="100"/>
        <c:noMultiLvlLbl val="0"/>
      </c:catAx>
      <c:valAx>
        <c:axId val="7941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41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03133699196692"/>
          <c:y val="0.28094350410923041"/>
          <c:w val="0.21262746670555069"/>
          <c:h val="0.19228908559579511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smtClean="0">
                <a:solidFill>
                  <a:schemeClr val="accent2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Lung/Bronchus Cases of BM at Initial Presentation, Kentucky 1995-2011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63993389715174"/>
          <c:y val="0.2081768867256247"/>
          <c:w val="0.87485576455720815"/>
          <c:h val="0.681911091955612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'\Users\jigisha\Desktop\KCR Brain mets\Latest version\[Villano Brain Mets by Site.xlsx]Sheet1'!$B$1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'\Users\jigisha\Desktop\KCR Brain mets\Latest version\[Villano Brain Mets by Site.xlsx]Sheet1'!$A$2:$A$18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'\Users\jigisha\Desktop\KCR Brain mets\Latest version\[Villano Brain Mets by Site.xlsx]Sheet1'!$B$2:$B$18</c:f>
              <c:numCache>
                <c:formatCode>General</c:formatCode>
                <c:ptCount val="17"/>
                <c:pt idx="0">
                  <c:v>280</c:v>
                </c:pt>
                <c:pt idx="1">
                  <c:v>278</c:v>
                </c:pt>
                <c:pt idx="2">
                  <c:v>256</c:v>
                </c:pt>
                <c:pt idx="3">
                  <c:v>247</c:v>
                </c:pt>
                <c:pt idx="4">
                  <c:v>263</c:v>
                </c:pt>
                <c:pt idx="5">
                  <c:v>287</c:v>
                </c:pt>
                <c:pt idx="6">
                  <c:v>265</c:v>
                </c:pt>
                <c:pt idx="7">
                  <c:v>296</c:v>
                </c:pt>
                <c:pt idx="8">
                  <c:v>241</c:v>
                </c:pt>
                <c:pt idx="9">
                  <c:v>183</c:v>
                </c:pt>
                <c:pt idx="10">
                  <c:v>191</c:v>
                </c:pt>
                <c:pt idx="11">
                  <c:v>148</c:v>
                </c:pt>
                <c:pt idx="12">
                  <c:v>135</c:v>
                </c:pt>
                <c:pt idx="13">
                  <c:v>120</c:v>
                </c:pt>
                <c:pt idx="14">
                  <c:v>194</c:v>
                </c:pt>
                <c:pt idx="15">
                  <c:v>485</c:v>
                </c:pt>
                <c:pt idx="16">
                  <c:v>478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444992"/>
        <c:axId val="79460608"/>
      </c:barChart>
      <c:catAx>
        <c:axId val="7944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 of Initial Diagnosis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460608"/>
        <c:crosses val="autoZero"/>
        <c:auto val="1"/>
        <c:lblAlgn val="ctr"/>
        <c:lblOffset val="100"/>
        <c:noMultiLvlLbl val="0"/>
      </c:catAx>
      <c:valAx>
        <c:axId val="79460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44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60537571692428E-2"/>
          <c:y val="3.4520444143609191E-2"/>
          <c:w val="0.88996415378633242"/>
          <c:h val="0.8099991912767051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brain_met_smcell!$A$41:$A$57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brain_met_smcell!$B$41:$B$57</c:f>
              <c:numCache>
                <c:formatCode>General</c:formatCode>
                <c:ptCount val="17"/>
                <c:pt idx="0">
                  <c:v>116</c:v>
                </c:pt>
                <c:pt idx="1">
                  <c:v>116</c:v>
                </c:pt>
                <c:pt idx="2">
                  <c:v>102</c:v>
                </c:pt>
                <c:pt idx="3">
                  <c:v>130</c:v>
                </c:pt>
                <c:pt idx="4">
                  <c:v>163</c:v>
                </c:pt>
                <c:pt idx="5">
                  <c:v>164</c:v>
                </c:pt>
                <c:pt idx="6">
                  <c:v>168</c:v>
                </c:pt>
                <c:pt idx="7">
                  <c:v>160</c:v>
                </c:pt>
                <c:pt idx="8">
                  <c:v>178</c:v>
                </c:pt>
                <c:pt idx="9">
                  <c:v>163</c:v>
                </c:pt>
                <c:pt idx="10">
                  <c:v>169</c:v>
                </c:pt>
                <c:pt idx="11">
                  <c:v>168</c:v>
                </c:pt>
                <c:pt idx="12">
                  <c:v>159</c:v>
                </c:pt>
                <c:pt idx="13">
                  <c:v>223</c:v>
                </c:pt>
                <c:pt idx="14">
                  <c:v>250</c:v>
                </c:pt>
                <c:pt idx="15">
                  <c:v>211</c:v>
                </c:pt>
                <c:pt idx="16">
                  <c:v>215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40384"/>
        <c:axId val="79843712"/>
      </c:barChart>
      <c:catAx>
        <c:axId val="7984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 of Diagnosis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843712"/>
        <c:crosses val="autoZero"/>
        <c:auto val="1"/>
        <c:lblAlgn val="ctr"/>
        <c:lblOffset val="100"/>
        <c:noMultiLvlLbl val="0"/>
      </c:catAx>
      <c:valAx>
        <c:axId val="79843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8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r>
              <a:rPr lang="en-US" sz="2400" b="1" i="0" baseline="0">
                <a:solidFill>
                  <a:schemeClr val="accent2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NSCLC Histologies with BM (KY, 2010-2011)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endParaRPr lang="en-US" sz="2400">
              <a:solidFill>
                <a:schemeClr val="accent2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5257120637698"/>
          <c:y val="0.15500509800540885"/>
          <c:w val="0.85002697579469244"/>
          <c:h val="0.74056032658114901"/>
        </c:manualLayout>
      </c:layout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 NSCLC BM Histologies'!$B$29:$B$32</c:f>
              <c:strCache>
                <c:ptCount val="4"/>
                <c:pt idx="0">
                  <c:v>Adenocarcinoma</c:v>
                </c:pt>
                <c:pt idx="1">
                  <c:v>Squamous</c:v>
                </c:pt>
                <c:pt idx="2">
                  <c:v>Large Cell Carcinoma</c:v>
                </c:pt>
                <c:pt idx="3">
                  <c:v>Other</c:v>
                </c:pt>
              </c:strCache>
            </c:strRef>
          </c:cat>
          <c:val>
            <c:numRef>
              <c:f>'Fig 1 NSCLC BM Histologies'!$C$29:$C$32</c:f>
              <c:numCache>
                <c:formatCode>General</c:formatCode>
                <c:ptCount val="4"/>
                <c:pt idx="0">
                  <c:v>178</c:v>
                </c:pt>
                <c:pt idx="1">
                  <c:v>50</c:v>
                </c:pt>
                <c:pt idx="2">
                  <c:v>18</c:v>
                </c:pt>
                <c:pt idx="3">
                  <c:v>136</c:v>
                </c:pt>
              </c:numCache>
            </c:numRef>
          </c:val>
        </c:ser>
        <c:ser>
          <c:idx val="1"/>
          <c:order val="1"/>
          <c:tx>
            <c:v>2011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 NSCLC BM Histologies'!$B$29:$B$32</c:f>
              <c:strCache>
                <c:ptCount val="4"/>
                <c:pt idx="0">
                  <c:v>Adenocarcinoma</c:v>
                </c:pt>
                <c:pt idx="1">
                  <c:v>Squamous</c:v>
                </c:pt>
                <c:pt idx="2">
                  <c:v>Large Cell Carcinoma</c:v>
                </c:pt>
                <c:pt idx="3">
                  <c:v>Other</c:v>
                </c:pt>
              </c:strCache>
            </c:strRef>
          </c:cat>
          <c:val>
            <c:numRef>
              <c:f>'Fig 1 NSCLC BM Histologies'!$D$29:$D$32</c:f>
              <c:numCache>
                <c:formatCode>General</c:formatCode>
                <c:ptCount val="4"/>
                <c:pt idx="0">
                  <c:v>180</c:v>
                </c:pt>
                <c:pt idx="1">
                  <c:v>53</c:v>
                </c:pt>
                <c:pt idx="2">
                  <c:v>12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86976"/>
        <c:axId val="79897344"/>
      </c:barChart>
      <c:catAx>
        <c:axId val="79886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NSCLC Histologies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897344"/>
        <c:crosses val="autoZero"/>
        <c:auto val="1"/>
        <c:lblAlgn val="ctr"/>
        <c:lblOffset val="100"/>
        <c:noMultiLvlLbl val="0"/>
      </c:catAx>
      <c:valAx>
        <c:axId val="79897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os Cases with BM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88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944534950372577"/>
          <c:y val="0.21867661279182221"/>
          <c:w val="0.19212553172232791"/>
          <c:h val="0.1674343832021005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r>
              <a:rPr lang="en-US" sz="2400" b="1" i="0" baseline="0">
                <a:solidFill>
                  <a:schemeClr val="accent1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NSCLC Histologies with BM (AL, 2010-2011)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79680704184869"/>
          <c:y val="0.17754244327054089"/>
          <c:w val="0.84348209615629288"/>
          <c:h val="0.64920174377423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lung_mor_Brain_Mets!$B$16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lung_mor_Brain_Mets!$A$17:$A$20</c:f>
              <c:strCache>
                <c:ptCount val="4"/>
                <c:pt idx="0">
                  <c:v>Adenocarcinoma</c:v>
                </c:pt>
                <c:pt idx="1">
                  <c:v>Squamous cell carcinoma</c:v>
                </c:pt>
                <c:pt idx="2">
                  <c:v>Large cell carcinoma</c:v>
                </c:pt>
                <c:pt idx="3">
                  <c:v>Other</c:v>
                </c:pt>
              </c:strCache>
            </c:strRef>
          </c:cat>
          <c:val>
            <c:numRef>
              <c:f>lung_mor_Brain_Mets!$B$17:$B$20</c:f>
              <c:numCache>
                <c:formatCode>General</c:formatCode>
                <c:ptCount val="4"/>
                <c:pt idx="0">
                  <c:v>67</c:v>
                </c:pt>
                <c:pt idx="1">
                  <c:v>19</c:v>
                </c:pt>
                <c:pt idx="2">
                  <c:v>69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lung_mor_Brain_Mets!$C$16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lung_mor_Brain_Mets!$A$17:$A$20</c:f>
              <c:strCache>
                <c:ptCount val="4"/>
                <c:pt idx="0">
                  <c:v>Adenocarcinoma</c:v>
                </c:pt>
                <c:pt idx="1">
                  <c:v>Squamous cell carcinoma</c:v>
                </c:pt>
                <c:pt idx="2">
                  <c:v>Large cell carcinoma</c:v>
                </c:pt>
                <c:pt idx="3">
                  <c:v>Other</c:v>
                </c:pt>
              </c:strCache>
            </c:strRef>
          </c:cat>
          <c:val>
            <c:numRef>
              <c:f>lung_mor_Brain_Mets!$C$17:$C$20</c:f>
              <c:numCache>
                <c:formatCode>General</c:formatCode>
                <c:ptCount val="4"/>
                <c:pt idx="0">
                  <c:v>84</c:v>
                </c:pt>
                <c:pt idx="1">
                  <c:v>19</c:v>
                </c:pt>
                <c:pt idx="2">
                  <c:v>55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948800"/>
        <c:axId val="81073280"/>
      </c:barChart>
      <c:catAx>
        <c:axId val="79948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NSCLC Histologies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073280"/>
        <c:crosses val="autoZero"/>
        <c:auto val="1"/>
        <c:lblAlgn val="ctr"/>
        <c:lblOffset val="100"/>
        <c:noMultiLvlLbl val="0"/>
      </c:catAx>
      <c:valAx>
        <c:axId val="81073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99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53324191746998"/>
          <c:y val="0.2780783414731387"/>
          <c:w val="8.4933291171090067E-2"/>
          <c:h val="0.1373820580119792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r>
              <a:rPr lang="en-US" sz="2400" b="1" i="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Lung Cancer Makeup of Brain Metastasis at Initial Presentation in Kentucky 1995-2011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268032468163716E-2"/>
          <c:y val="0.18078228857756418"/>
          <c:w val="0.88574584426946623"/>
          <c:h val="0.70763643180966018"/>
        </c:manualLayout>
      </c:layout>
      <c:lineChart>
        <c:grouping val="standard"/>
        <c:varyColors val="0"/>
        <c:ser>
          <c:idx val="1"/>
          <c:order val="0"/>
          <c:tx>
            <c:strRef>
              <c:f>'\Users\jigisha\Desktop\KCR Brain mets\Latest version\[Villano Brain Mets by Site.xlsx]Sheet2'!$B$2</c:f>
              <c:strCache>
                <c:ptCount val="1"/>
                <c:pt idx="0">
                  <c:v>NSCLC</c:v>
                </c:pt>
              </c:strCache>
            </c:strRef>
          </c:tx>
          <c:spPr>
            <a:ln w="38100"/>
          </c:spPr>
          <c:marker>
            <c:spPr>
              <a:solidFill>
                <a:schemeClr val="accent2">
                  <a:lumMod val="50000"/>
                </a:schemeClr>
              </a:solidFill>
              <a:ln w="38100"/>
            </c:spPr>
          </c:marker>
          <c:cat>
            <c:numRef>
              <c:f>'\Users\jigisha\Desktop\KCR Brain mets\Latest version\[Villano Brain Mets by Site.xlsx]Sheet2'!$A$3:$A$19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'\Users\jigisha\Desktop\KCR Brain mets\Latest version\[Villano Brain Mets by Site.xlsx]Sheet2'!$B$3:$B$19</c:f>
              <c:numCache>
                <c:formatCode>General</c:formatCode>
                <c:ptCount val="17"/>
                <c:pt idx="0">
                  <c:v>199</c:v>
                </c:pt>
                <c:pt idx="1">
                  <c:v>203</c:v>
                </c:pt>
                <c:pt idx="2">
                  <c:v>191</c:v>
                </c:pt>
                <c:pt idx="3">
                  <c:v>180</c:v>
                </c:pt>
                <c:pt idx="4">
                  <c:v>192</c:v>
                </c:pt>
                <c:pt idx="5">
                  <c:v>208</c:v>
                </c:pt>
                <c:pt idx="6">
                  <c:v>194</c:v>
                </c:pt>
                <c:pt idx="7">
                  <c:v>234</c:v>
                </c:pt>
                <c:pt idx="8">
                  <c:v>174</c:v>
                </c:pt>
                <c:pt idx="9">
                  <c:v>131</c:v>
                </c:pt>
                <c:pt idx="10">
                  <c:v>137</c:v>
                </c:pt>
                <c:pt idx="11">
                  <c:v>108</c:v>
                </c:pt>
                <c:pt idx="12">
                  <c:v>92</c:v>
                </c:pt>
                <c:pt idx="13">
                  <c:v>85</c:v>
                </c:pt>
                <c:pt idx="14">
                  <c:v>65</c:v>
                </c:pt>
                <c:pt idx="15">
                  <c:v>382</c:v>
                </c:pt>
                <c:pt idx="16">
                  <c:v>375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'\Users\jigisha\Desktop\KCR Brain mets\Latest version\[Villano Brain Mets by Site.xlsx]Sheet2'!$C$2</c:f>
              <c:strCache>
                <c:ptCount val="1"/>
                <c:pt idx="0">
                  <c:v>SCLC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</c:spPr>
          </c:marker>
          <c:cat>
            <c:numRef>
              <c:f>'\Users\jigisha\Desktop\KCR Brain mets\Latest version\[Villano Brain Mets by Site.xlsx]Sheet2'!$A$3:$A$19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'\Users\jigisha\Desktop\KCR Brain mets\Latest version\[Villano Brain Mets by Site.xlsx]Sheet2'!$C$3:$C$19</c:f>
              <c:numCache>
                <c:formatCode>General</c:formatCode>
                <c:ptCount val="17"/>
                <c:pt idx="0">
                  <c:v>53</c:v>
                </c:pt>
                <c:pt idx="1">
                  <c:v>53</c:v>
                </c:pt>
                <c:pt idx="2">
                  <c:v>43</c:v>
                </c:pt>
                <c:pt idx="3">
                  <c:v>41</c:v>
                </c:pt>
                <c:pt idx="4">
                  <c:v>43</c:v>
                </c:pt>
                <c:pt idx="5">
                  <c:v>60</c:v>
                </c:pt>
                <c:pt idx="6">
                  <c:v>50</c:v>
                </c:pt>
                <c:pt idx="7">
                  <c:v>45</c:v>
                </c:pt>
                <c:pt idx="8">
                  <c:v>36</c:v>
                </c:pt>
                <c:pt idx="9">
                  <c:v>41</c:v>
                </c:pt>
                <c:pt idx="10">
                  <c:v>40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18</c:v>
                </c:pt>
                <c:pt idx="15">
                  <c:v>103</c:v>
                </c:pt>
                <c:pt idx="16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99008"/>
        <c:axId val="81117952"/>
      </c:lineChart>
      <c:catAx>
        <c:axId val="81099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 of Initial Diagnosis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117952"/>
        <c:crosses val="autoZero"/>
        <c:auto val="1"/>
        <c:lblAlgn val="ctr"/>
        <c:lblOffset val="100"/>
        <c:noMultiLvlLbl val="0"/>
      </c:catAx>
      <c:valAx>
        <c:axId val="81117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09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4711286089556"/>
          <c:y val="0.33256743948673084"/>
          <c:w val="0.13909211049239953"/>
          <c:h val="0.1259036615201167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r>
              <a:rPr lang="en-US" sz="1800" b="1" i="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Lung Cancer Makeup of Brain Metastasis at Initial Presentation in Kentucky 1995-2011</a:t>
            </a:r>
            <a:endParaRPr lang="en-US" sz="1800" b="1" i="0" baseline="0" dirty="0" smtClean="0">
              <a:solidFill>
                <a:schemeClr val="accent1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036241495324447E-2"/>
          <c:y val="0.13801979238083401"/>
          <c:w val="0.88941472317659709"/>
          <c:h val="0.73321837408846324"/>
        </c:manualLayout>
      </c:layout>
      <c:lineChart>
        <c:grouping val="standard"/>
        <c:varyColors val="0"/>
        <c:ser>
          <c:idx val="1"/>
          <c:order val="0"/>
          <c:tx>
            <c:strRef>
              <c:f>brain_met_smcell!$G$3</c:f>
              <c:strCache>
                <c:ptCount val="1"/>
                <c:pt idx="0">
                  <c:v>NSCLC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pPr>
              <a:ln w="38100"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brain_met_smcell!$F$4:$F$20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brain_met_smcell!$G$4:$G$20</c:f>
              <c:numCache>
                <c:formatCode>General</c:formatCode>
                <c:ptCount val="17"/>
                <c:pt idx="0">
                  <c:v>94</c:v>
                </c:pt>
                <c:pt idx="1">
                  <c:v>93</c:v>
                </c:pt>
                <c:pt idx="2">
                  <c:v>85</c:v>
                </c:pt>
                <c:pt idx="3">
                  <c:v>106</c:v>
                </c:pt>
                <c:pt idx="4">
                  <c:v>134</c:v>
                </c:pt>
                <c:pt idx="5">
                  <c:v>136</c:v>
                </c:pt>
                <c:pt idx="6">
                  <c:v>139</c:v>
                </c:pt>
                <c:pt idx="7">
                  <c:v>131</c:v>
                </c:pt>
                <c:pt idx="8">
                  <c:v>151</c:v>
                </c:pt>
                <c:pt idx="9">
                  <c:v>135</c:v>
                </c:pt>
                <c:pt idx="10">
                  <c:v>145</c:v>
                </c:pt>
                <c:pt idx="11">
                  <c:v>140</c:v>
                </c:pt>
                <c:pt idx="12">
                  <c:v>141</c:v>
                </c:pt>
                <c:pt idx="13">
                  <c:v>189</c:v>
                </c:pt>
                <c:pt idx="14">
                  <c:v>209</c:v>
                </c:pt>
                <c:pt idx="15">
                  <c:v>174</c:v>
                </c:pt>
                <c:pt idx="16">
                  <c:v>173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brain_met_smcell!$H$3</c:f>
              <c:strCache>
                <c:ptCount val="1"/>
                <c:pt idx="0">
                  <c:v>SCLC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</c:spPr>
          </c:marker>
          <c:cat>
            <c:numRef>
              <c:f>brain_met_smcell!$F$4:$F$20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brain_met_smcell!$H$4:$H$20</c:f>
              <c:numCache>
                <c:formatCode>General</c:formatCode>
                <c:ptCount val="17"/>
                <c:pt idx="0">
                  <c:v>22</c:v>
                </c:pt>
                <c:pt idx="1">
                  <c:v>23</c:v>
                </c:pt>
                <c:pt idx="2">
                  <c:v>17</c:v>
                </c:pt>
                <c:pt idx="3">
                  <c:v>24</c:v>
                </c:pt>
                <c:pt idx="4">
                  <c:v>29</c:v>
                </c:pt>
                <c:pt idx="5">
                  <c:v>28</c:v>
                </c:pt>
                <c:pt idx="6">
                  <c:v>29</c:v>
                </c:pt>
                <c:pt idx="7">
                  <c:v>29</c:v>
                </c:pt>
                <c:pt idx="8">
                  <c:v>27</c:v>
                </c:pt>
                <c:pt idx="9">
                  <c:v>28</c:v>
                </c:pt>
                <c:pt idx="10">
                  <c:v>24</c:v>
                </c:pt>
                <c:pt idx="11">
                  <c:v>28</c:v>
                </c:pt>
                <c:pt idx="12">
                  <c:v>18</c:v>
                </c:pt>
                <c:pt idx="13">
                  <c:v>34</c:v>
                </c:pt>
                <c:pt idx="14">
                  <c:v>41</c:v>
                </c:pt>
                <c:pt idx="15">
                  <c:v>37</c:v>
                </c:pt>
                <c:pt idx="16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21504"/>
        <c:axId val="81228160"/>
      </c:lineChart>
      <c:catAx>
        <c:axId val="8122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 of Initial Diagnosis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228160"/>
        <c:crosses val="autoZero"/>
        <c:auto val="1"/>
        <c:lblAlgn val="ctr"/>
        <c:lblOffset val="100"/>
        <c:noMultiLvlLbl val="0"/>
      </c:catAx>
      <c:valAx>
        <c:axId val="81228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22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724037832030681"/>
          <c:y val="0.1896011109076482"/>
          <c:w val="0.24513357085701834"/>
          <c:h val="0.1401776231459438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0.13468</cdr:x>
      <cdr:y>0.27703</cdr:y>
    </cdr:from>
    <cdr:to>
      <cdr:x>0.85601</cdr:x>
      <cdr:y>0.47459</cdr:y>
    </cdr:to>
    <cdr:grpSp>
      <cdr:nvGrpSpPr>
        <cdr:cNvPr id="6" name="Group 5"/>
        <cdr:cNvGrpSpPr/>
      </cdr:nvGrpSpPr>
      <cdr:grpSpPr>
        <a:xfrm xmlns:a="http://schemas.openxmlformats.org/drawingml/2006/main">
          <a:off x="1128888" y="1612692"/>
          <a:ext cx="6046188" cy="1150069"/>
          <a:chOff x="1128888" y="1612666"/>
          <a:chExt cx="6046212" cy="1150091"/>
        </a:xfrm>
      </cdr:grpSpPr>
      <cdr:grpSp>
        <cdr:nvGrpSpPr>
          <cdr:cNvPr id="4" name="Group 3"/>
          <cdr:cNvGrpSpPr/>
        </cdr:nvGrpSpPr>
        <cdr:grpSpPr>
          <a:xfrm xmlns:a="http://schemas.openxmlformats.org/drawingml/2006/main">
            <a:off x="1128888" y="1612666"/>
            <a:ext cx="6046212" cy="679846"/>
            <a:chOff x="800459" y="879898"/>
            <a:chExt cx="4287332" cy="370935"/>
          </a:xfrm>
        </cdr:grpSpPr>
        <cdr:sp macro="" textlink="">
          <cdr:nvSpPr>
            <cdr:cNvPr id="3" name="Left Bracket 2"/>
            <cdr:cNvSpPr/>
          </cdr:nvSpPr>
          <cdr:spPr>
            <a:xfrm xmlns:a="http://schemas.openxmlformats.org/drawingml/2006/main" rot="5400000" flipV="1">
              <a:off x="2758657" y="-1078300"/>
              <a:ext cx="370935" cy="4287332"/>
            </a:xfrm>
            <a:prstGeom xmlns:a="http://schemas.openxmlformats.org/drawingml/2006/main" prst="leftBracket">
              <a:avLst/>
            </a:prstGeom>
            <a:ln xmlns:a="http://schemas.openxmlformats.org/drawingml/2006/main" w="19050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1474611" y="1877964"/>
            <a:ext cx="5052970" cy="88479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>
              <a:defRPr/>
            </a:pPr>
            <a:r>
              <a:rPr lang="en-US" sz="1400" dirty="0">
                <a:latin typeface="Calibri"/>
              </a:rPr>
              <a:t> </a:t>
            </a:r>
            <a:r>
              <a:rPr lang="en-US" sz="1400" dirty="0" smtClean="0">
                <a:latin typeface="Calibri"/>
              </a:rPr>
              <a:t> </a:t>
            </a:r>
            <a:r>
              <a:rPr lang="en-US" sz="1600" b="1" dirty="0" smtClean="0"/>
              <a:t>Before 2010, recoding of BM was not mandatory</a:t>
            </a:r>
            <a:r>
              <a:rPr lang="en-US" sz="1400" dirty="0" smtClean="0">
                <a:latin typeface="Calibri"/>
              </a:rPr>
              <a:t> </a:t>
            </a:r>
            <a:endParaRPr lang="en-US" sz="1600" b="1" dirty="0"/>
          </a:p>
          <a:p xmlns:a="http://schemas.openxmlformats.org/drawingml/2006/main">
            <a:endParaRPr lang="en-US" sz="1100" dirty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C36464-3901-45B0-B643-176A71B32D2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11474-1D43-4A64-8996-0167C3DF4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6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FD71E-E9EE-47E4-AFC0-E92BBCC0AC6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8B935C-0411-4776-87C7-FF4754F05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vard_Munch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Mona_Lisa" TargetMode="External"/><Relationship Id="rId4" Type="http://schemas.openxmlformats.org/officeDocument/2006/relationships/hyperlink" Target="http://en.wikipedia.org/wiki/Arthur_Lubo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375ED-595E-4EE6-B5DB-27CD14DF901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metastatic tumor cells detach from the primary site and penetrate</a:t>
            </a:r>
            <a:r>
              <a:rPr lang="en-US" baseline="0" dirty="0" smtClean="0"/>
              <a:t> </a:t>
            </a:r>
            <a:r>
              <a:rPr lang="en-US" dirty="0" smtClean="0"/>
              <a:t>the adjacent parenchyma to reach the blood vessels. On reaching the vessels, the cells invade and enter the circulation (</a:t>
            </a:r>
            <a:r>
              <a:rPr lang="en-US" dirty="0" err="1" smtClean="0"/>
              <a:t>intravasation</a:t>
            </a:r>
            <a:r>
              <a:rPr lang="en-US" dirty="0" smtClean="0"/>
              <a:t>) and then disseminate within the vascular system (left half of figure). These cells eventually adhere to secondary</a:t>
            </a:r>
            <a:r>
              <a:rPr lang="en-US" baseline="0" dirty="0" smtClean="0"/>
              <a:t> </a:t>
            </a:r>
            <a:r>
              <a:rPr lang="en-US" dirty="0" smtClean="0"/>
              <a:t>sites “soil” to then </a:t>
            </a:r>
            <a:r>
              <a:rPr lang="en-US" dirty="0" err="1" smtClean="0"/>
              <a:t>extravasate</a:t>
            </a:r>
            <a:r>
              <a:rPr lang="en-US" dirty="0" smtClean="0"/>
              <a:t> out of the blood vessels and form colonies of metastatic cells (right half of figure)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9538" y="930275"/>
            <a:ext cx="4249737" cy="3187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9411" y="4425474"/>
            <a:ext cx="4876447" cy="35377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artist </a:t>
            </a:r>
            <a:r>
              <a:rPr lang="en-US" dirty="0" err="1" smtClean="0">
                <a:hlinkClick r:id="rId3" action="ppaction://hlinkfile" tooltip="Edvard Munch"/>
              </a:rPr>
              <a:t>Edvard</a:t>
            </a:r>
            <a:r>
              <a:rPr lang="en-US" dirty="0" smtClean="0">
                <a:hlinkClick r:id="rId3" action="ppaction://hlinkfile" tooltip="Edvard Munch"/>
              </a:rPr>
              <a:t> Munch</a:t>
            </a:r>
            <a:r>
              <a:rPr lang="en-US" dirty="0" smtClean="0"/>
              <a:t> between 1893 and 1910. </a:t>
            </a:r>
            <a:r>
              <a:rPr lang="en-US" b="1" i="1" dirty="0" smtClean="0"/>
              <a:t>Der </a:t>
            </a:r>
            <a:r>
              <a:rPr lang="en-US" b="1" i="1" dirty="0" err="1" smtClean="0"/>
              <a:t>Schrei</a:t>
            </a:r>
            <a:r>
              <a:rPr lang="en-US" b="1" i="1" dirty="0" smtClean="0"/>
              <a:t> der </a:t>
            </a:r>
            <a:r>
              <a:rPr lang="en-US" b="1" i="1" dirty="0" err="1" smtClean="0"/>
              <a:t>Natur</a:t>
            </a:r>
            <a:r>
              <a:rPr lang="en-US" dirty="0" smtClean="0"/>
              <a:t> (</a:t>
            </a:r>
            <a:r>
              <a:rPr lang="en-US" i="1" dirty="0" smtClean="0"/>
              <a:t>The Scream of Nature</a:t>
            </a:r>
            <a:r>
              <a:rPr lang="en-US" dirty="0" smtClean="0"/>
              <a:t>) is the title Munch gave to these works, all of which show a figure with an agonized expression against a landscape with a tumultuous orange sky. </a:t>
            </a:r>
            <a:r>
              <a:rPr lang="en-US" dirty="0" smtClean="0">
                <a:hlinkClick r:id="rId4" action="ppaction://hlinkfile" tooltip="Arthur Lubow"/>
              </a:rPr>
              <a:t>Arthur </a:t>
            </a:r>
            <a:r>
              <a:rPr lang="en-US" dirty="0" err="1" smtClean="0">
                <a:hlinkClick r:id="rId4" action="ppaction://hlinkfile" tooltip="Arthur Lubow"/>
              </a:rPr>
              <a:t>Lubow</a:t>
            </a:r>
            <a:r>
              <a:rPr lang="en-US" dirty="0" smtClean="0"/>
              <a:t> has described </a:t>
            </a:r>
            <a:r>
              <a:rPr lang="en-US" i="1" dirty="0" smtClean="0"/>
              <a:t>The Scream</a:t>
            </a:r>
            <a:r>
              <a:rPr lang="en-US" dirty="0" smtClean="0"/>
              <a:t> as "an icon of modern art, a </a:t>
            </a:r>
            <a:r>
              <a:rPr lang="en-US" dirty="0" smtClean="0">
                <a:hlinkClick r:id="rId5" action="ppaction://hlinkfile" tooltip="Mona Lisa"/>
              </a:rPr>
              <a:t>Mona Lisa</a:t>
            </a:r>
            <a:r>
              <a:rPr lang="en-US" dirty="0" smtClean="0"/>
              <a:t> for our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B935C-0411-4776-87C7-FF4754F05EB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A6C3-B855-441C-A2DD-6899E076A6A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698-4E99-4066-8606-D62965F76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696200" cy="230124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Unknowns in Brain Cancer Epidemiology: Focus on Brain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Metastases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451" y="2667000"/>
            <a:ext cx="5105400" cy="1447800"/>
          </a:xfrm>
        </p:spPr>
        <p:txBody>
          <a:bodyPr>
            <a:noAutofit/>
          </a:bodyPr>
          <a:lstStyle/>
          <a:p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John L. Villano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19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Departments of Medicine and Neurology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UKHC-MCC for post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17733"/>
            <a:ext cx="1574451" cy="23706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04375"/>
            <a:ext cx="1734738" cy="1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 of increase in cancer failure in CNS 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Improved therapies w/ limited CNS penetration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Observed w/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trastuzumab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therapy in breast ca.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Prostate cancer with improved therapies an increase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leptomeningeal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CNS prophylactic treatment improves outcomes in ALL,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Burkitt’s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lymphoma, and SCLC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989388" y="6302375"/>
            <a:ext cx="12317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J, Posner JB 2007 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</a:rPr>
              <a:t>Cancer Treat Res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136</a:t>
            </a:r>
          </a:p>
          <a:p>
            <a:pPr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1560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1097438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2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Incidental CNS involvement of testicular germ cell cancer: a growing trend? 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Shaikh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H,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Villano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JL.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Radiother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Oncol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2009 Dec;93 </a:t>
            </a:r>
          </a:p>
        </p:txBody>
      </p:sp>
      <p:grpSp>
        <p:nvGrpSpPr>
          <p:cNvPr id="4" name="Group 15"/>
          <p:cNvGrpSpPr>
            <a:grpSpLocks noGrp="1"/>
          </p:cNvGrpSpPr>
          <p:nvPr/>
        </p:nvGrpSpPr>
        <p:grpSpPr bwMode="auto">
          <a:xfrm>
            <a:off x="457200" y="1600200"/>
            <a:ext cx="8153400" cy="5029200"/>
            <a:chOff x="123825" y="104775"/>
            <a:chExt cx="8943975" cy="45434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825" y="104775"/>
              <a:ext cx="8943975" cy="454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en-US" altLang="en-US" sz="3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191000" y="1981200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en-US" altLang="en-US" sz="3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133600" y="1981200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133600" y="4188023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191000" y="4188023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324600" y="4188023"/>
              <a:ext cx="30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572000" y="685800"/>
              <a:ext cx="304800" cy="3048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514600" y="685800"/>
              <a:ext cx="304800" cy="3048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vi223\Desktop\shared folder\Case Reports\PUBLISHED case reports\Solitary lateral ventricle thyroid ca\Figure 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39944" cy="36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179457"/>
            <a:ext cx="618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 y/o </a:t>
            </a:r>
            <a:r>
              <a:rPr lang="en-US" dirty="0"/>
              <a:t>woman with follicular thyroid cancer, initial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21101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vi223\Desktop\shared folder\Fellow's Education\Brain Mets\Charle Blevin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2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1" y="42672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FINDINGS: </a:t>
            </a:r>
            <a:r>
              <a:rPr lang="en-US" dirty="0"/>
              <a:t>The lesion has a low density, possibly cystic, component. There is no significant mass effect or edema associated with this mass. </a:t>
            </a:r>
          </a:p>
          <a:p>
            <a:endParaRPr lang="en-US" dirty="0" smtClean="0"/>
          </a:p>
          <a:p>
            <a:r>
              <a:rPr lang="en-US" dirty="0" smtClean="0"/>
              <a:t>IMPRESSION</a:t>
            </a:r>
            <a:r>
              <a:rPr lang="en-US" dirty="0"/>
              <a:t>: Mildly enhancing lesion in the para </a:t>
            </a:r>
            <a:r>
              <a:rPr lang="en-US" dirty="0" smtClean="0"/>
              <a:t>sagittal </a:t>
            </a:r>
            <a:r>
              <a:rPr lang="en-US" dirty="0"/>
              <a:t>right frontal lobe which appears to be partially calcified. </a:t>
            </a:r>
            <a:r>
              <a:rPr lang="en-US" dirty="0" smtClean="0"/>
              <a:t> Metastatic </a:t>
            </a:r>
            <a:r>
              <a:rPr lang="en-US" dirty="0"/>
              <a:t>disease should be excluded.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20134"/>
            <a:ext cx="4627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57 y/o with known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of Squamous NSCLC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66 year old woman with history of localized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adenocarcinoma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lung cancer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dx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12/2010.  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She lives alone.  Family noticed she had a decline in mental status, unable to care of herself with incontinence of urine and stool.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0"/>
            <a:ext cx="4371975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31217"/>
            <a:ext cx="6324600" cy="45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" y="3048000"/>
            <a:ext cx="8839200" cy="36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9486"/>
            <a:ext cx="4038600" cy="288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2899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181600"/>
            <a:ext cx="424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RANO Group, Lin, et al. Lancet </a:t>
            </a:r>
            <a:r>
              <a:rPr lang="en-US" dirty="0" err="1" smtClean="0"/>
              <a:t>Oncol</a:t>
            </a:r>
            <a:r>
              <a:rPr lang="en-US" dirty="0" smtClean="0"/>
              <a:t>.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Disclosures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None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15000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Treatment and Prophylaxis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PCI: Administering WBRT to patients at high risk of BM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Whole Brain Radiation Therapy (WBRT)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Stereotactic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Radiosurgery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+/-WBRT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Surgery + WBRT/SRS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Chemotherapy +/- WBRT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Prognosis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Early Studies report survival of 1 month without treatment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Pre-treatment Prognostic Factors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 Status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Number of Mets</a:t>
            </a:r>
          </a:p>
          <a:p>
            <a:pPr marL="465138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Extracranial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Mets +/-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Primary Cancer Site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3466"/>
            <a:ext cx="853185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30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Patchell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Randomized single brain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Surgical removal—followed by RT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Needle biopsy—followed by RT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25 in surgical and 23 in RT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Improved overall survival 40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wks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vs. 15 wks. in surgical group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Less recurrence at site and had functional independence longer in surgical group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91287" cy="63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Patchell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</a:t>
            </a:r>
            <a:r>
              <a:rPr lang="en-US" alt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JAMA.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1998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Single met. surgery + RT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(36 </a:t>
            </a:r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Gy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Surgery alone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95 </a:t>
            </a:r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pts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who had single met.</a:t>
            </a:r>
          </a:p>
          <a:p>
            <a:pPr lvl="1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Primary end point -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recurrence</a:t>
            </a:r>
            <a:r>
              <a:rPr lang="en-US" alt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in brain; secondary were OS,</a:t>
            </a:r>
            <a:r>
              <a:rPr lang="en-US" alt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cause of death, and preservation of independence </a:t>
            </a:r>
          </a:p>
          <a:p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Combined arm had less recurrent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dz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at any site in brain, and less likely</a:t>
            </a:r>
            <a:r>
              <a:rPr lang="en-US" alt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to die of neurologic causes </a:t>
            </a:r>
          </a:p>
          <a:p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No diff. in OS (48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wks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43</a:t>
            </a:r>
            <a:r>
              <a:rPr lang="en-US" alt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wks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49933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14338" y="6634163"/>
            <a:ext cx="1382712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700">
                <a:solidFill>
                  <a:srgbClr val="000000"/>
                </a:solidFill>
                <a:latin typeface="Helvetica" pitchFamily="34" charset="0"/>
              </a:rPr>
              <a:t>Copyright restrictions may apply.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443663"/>
            <a:ext cx="863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981075"/>
            <a:ext cx="39830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579688" y="5975350"/>
            <a:ext cx="661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1100" b="1">
                <a:solidFill>
                  <a:srgbClr val="000000"/>
                </a:solidFill>
                <a:latin typeface="Arial" charset="0"/>
              </a:rPr>
              <a:t>Patchell, R. A. et al. JAMA 1998;280:1485-1489.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3513" y="76200"/>
            <a:ext cx="8816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1500" b="1">
                <a:latin typeface="Arial" charset="0"/>
              </a:rPr>
              <a:t>--The length of time to recurrence of tumor anywhere in the brain was significantly (P&lt;.001) longer in patients in the radiotherapy group (white squares) than in the observation group (black circles), median 220 weeks vs 26 weeks (relative risk of any brain recurrence, 4.94; 95% confidence interval, 2.36-10.35)</a:t>
            </a:r>
          </a:p>
        </p:txBody>
      </p:sp>
    </p:spTree>
    <p:extLst>
      <p:ext uri="{BB962C8B-B14F-4D97-AF65-F5344CB8AC3E}">
        <p14:creationId xmlns:p14="http://schemas.microsoft.com/office/powerpoint/2010/main" val="387464940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RTOG 9508 Phase III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1-3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randomized to WBRT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WBRT + SRS boost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stratified by #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mets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and status of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extracranial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disease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167 assigned WBRT + SRS and 164 WBRT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Survival adv. in combined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tx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for pts w/ single met.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(median survival time 6·5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4·9 months, p=0·0393)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562600" y="6324600"/>
            <a:ext cx="326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Andrews, DW et al </a:t>
            </a: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</a:rPr>
              <a:t>Lancet 2004; 363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3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0"/>
            <a:ext cx="351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22763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52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Aoyama, </a:t>
            </a:r>
            <a:r>
              <a:rPr lang="en-US" altLang="en-US" b="1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b="1" i="1" dirty="0" smtClean="0">
                <a:solidFill>
                  <a:schemeClr val="accent1">
                    <a:lumMod val="75000"/>
                  </a:schemeClr>
                </a:solidFill>
              </a:rPr>
              <a:t>JAMA.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 2006;295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WBRT</a:t>
            </a:r>
            <a:r>
              <a:rPr lang="en-US" alt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to SRS beneficial effects on</a:t>
            </a:r>
            <a:r>
              <a:rPr lang="en-US" alt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mortality or neurologic function </a:t>
            </a:r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SRS 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132 patients w/ 1-4 met, &lt; 3 cm in diameter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No diff. in OS</a:t>
            </a:r>
          </a:p>
          <a:p>
            <a:pPr lvl="1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12-mo. brain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recurrence rate</a:t>
            </a:r>
            <a:r>
              <a:rPr lang="en-US" alt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46.8% WBRT + SRS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76.4% SRS</a:t>
            </a:r>
            <a:r>
              <a:rPr lang="en-US" alt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&lt;.001)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4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unknowns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Brain Mets.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Meningioma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Risk of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phones/other unknown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risks of brain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tumors—currently minimal evidence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Latency for radiation induced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meningiomas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gliomas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is decades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0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914400"/>
            <a:ext cx="924718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7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47763"/>
            <a:ext cx="7105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06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RTOG’s RPA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1200 patients from 3 consecutive RTOG trials for pts. with brain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Class 1: patients with KPS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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70, &lt; 65 y/o, with controlled primary and no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extracranial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metastases (median: 7.1 months)</a:t>
            </a: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Class 3: KPS &lt; 70 (median: 2.3 mo.)</a:t>
            </a: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Class 2- all others (median of 4.2 mo.)</a:t>
            </a:r>
          </a:p>
          <a:p>
            <a:endParaRPr lang="en-US" altLang="en-US" dirty="0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200400" y="6400800"/>
            <a:ext cx="584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Gaspar, L. et al., </a:t>
            </a:r>
            <a:r>
              <a:rPr lang="en-US" altLang="en-US" sz="2000" i="1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</a:rPr>
              <a:t> J </a:t>
            </a:r>
            <a:r>
              <a:rPr lang="en-US" altLang="en-US" sz="2000" i="1" dirty="0" err="1">
                <a:solidFill>
                  <a:schemeClr val="accent1">
                    <a:lumMod val="75000"/>
                  </a:schemeClr>
                </a:solidFill>
              </a:rPr>
              <a:t>Radiat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i="1" dirty="0" err="1">
                <a:solidFill>
                  <a:schemeClr val="accent1">
                    <a:lumMod val="75000"/>
                  </a:schemeClr>
                </a:solidFill>
              </a:rPr>
              <a:t>Oncol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i="1" dirty="0" err="1">
                <a:solidFill>
                  <a:schemeClr val="accent1">
                    <a:lumMod val="75000"/>
                  </a:schemeClr>
                </a:solidFill>
              </a:rPr>
              <a:t>Biol</a:t>
            </a: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</a:rPr>
              <a:t> Phys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. 1997;37</a:t>
            </a:r>
          </a:p>
        </p:txBody>
      </p:sp>
    </p:spTree>
    <p:extLst>
      <p:ext uri="{BB962C8B-B14F-4D97-AF65-F5344CB8AC3E}">
        <p14:creationId xmlns:p14="http://schemas.microsoft.com/office/powerpoint/2010/main" val="251117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Karnofsky Scoring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100% -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Normal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% -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Able to carry on normal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activity; minor signs or symptoms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disease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80% - Normal activity with effort; some signs or symptoms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disease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70% - Cares for self; unable to carry on normal activity or to do active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60% - Requires occasional assistance, but is able to care for most of his personal needs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% - Requires considerable assistance and frequent medical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care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72741"/>
            <a:ext cx="47053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" y="0"/>
            <a:ext cx="43332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71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Graded Prognostic Assessment (GPA)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1066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Guides treatment choices and research outcomes.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667000"/>
          <a:ext cx="8382000" cy="3048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49222"/>
                <a:gridCol w="1241778"/>
                <a:gridCol w="2095500"/>
                <a:gridCol w="2095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Prognostic Criteria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                              Score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50-59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&lt;50</a:t>
                      </a:r>
                      <a:endParaRPr lang="en-US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70-80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90-100</a:t>
                      </a:r>
                      <a:endParaRPr lang="en-US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No.</a:t>
                      </a:r>
                      <a:r>
                        <a:rPr lang="en-US" b="1" baseline="0" dirty="0" smtClean="0"/>
                        <a:t> of CNS Metastases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2-3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Extracranial</a:t>
                      </a:r>
                      <a:r>
                        <a:rPr lang="en-US" b="1" dirty="0" smtClean="0"/>
                        <a:t> Metastases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715000"/>
          <a:ext cx="8458200" cy="38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19400"/>
                <a:gridCol w="2819400"/>
                <a:gridCol w="2819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r>
                        <a:rPr lang="en-US" baseline="0" dirty="0" smtClean="0"/>
                        <a:t>  0-1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GPA  1.5-2.5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GPA </a:t>
                      </a:r>
                      <a:r>
                        <a:rPr lang="en-US" baseline="0" dirty="0" smtClean="0"/>
                        <a:t>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6248400"/>
            <a:ext cx="690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Int. J. Radiation Oncology Biol. Phys., Vol. 70, No. 2, pp. 510–514, 2008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53440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5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Diagnosis specific GPA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799" cy="4830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9523"/>
                <a:gridCol w="2660821"/>
                <a:gridCol w="784654"/>
                <a:gridCol w="914400"/>
                <a:gridCol w="914400"/>
                <a:gridCol w="533400"/>
                <a:gridCol w="609601"/>
              </a:tblGrid>
              <a:tr h="3569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 diagnosis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Prognostic factors</a:t>
                      </a:r>
                      <a:endParaRPr lang="en-US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b="1" dirty="0" smtClean="0"/>
                        <a:t>Score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Lung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50-60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70-80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90-100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624648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Extracranial</a:t>
                      </a:r>
                      <a:r>
                        <a:rPr lang="en-US" b="1" dirty="0" smtClean="0"/>
                        <a:t> Metastasis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Mets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2-3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62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Melanoma</a:t>
                      </a:r>
                    </a:p>
                    <a:p>
                      <a:r>
                        <a:rPr lang="en-US" b="1" dirty="0" smtClean="0"/>
                        <a:t>Renal</a:t>
                      </a:r>
                      <a:r>
                        <a:rPr lang="en-US" b="1" baseline="0" dirty="0" smtClean="0"/>
                        <a:t> Cell Cancer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70-80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90-100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of Mets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2-3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35694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2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Breast</a:t>
                      </a:r>
                    </a:p>
                    <a:p>
                      <a:r>
                        <a:rPr lang="en-US" b="1" dirty="0" smtClean="0"/>
                        <a:t>GI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5791200"/>
          <a:ext cx="8686800" cy="38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2471"/>
                <a:gridCol w="1691235"/>
                <a:gridCol w="2075607"/>
                <a:gridCol w="1537487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DS-GPA classes         0-1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1.5-2.5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6324600"/>
            <a:ext cx="690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Int. J. Radiation Oncology Biol. Phys., Vol. 77, No. 3, pp. 655–661, 2010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 in Obtaining Current Statistics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3550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Autopsy studies</a:t>
            </a:r>
          </a:p>
          <a:p>
            <a:pPr marL="863600" lvl="1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large scale data</a:t>
            </a:r>
          </a:p>
          <a:p>
            <a:pPr marL="863600" lvl="1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necessarily clinically relevant</a:t>
            </a:r>
          </a:p>
          <a:p>
            <a:pPr marL="463550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Hospital/Institution based </a:t>
            </a:r>
          </a:p>
          <a:p>
            <a:pPr marL="863600" lvl="1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Significant source of data</a:t>
            </a:r>
          </a:p>
          <a:p>
            <a:pPr marL="463550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Clinical Trial based</a:t>
            </a:r>
          </a:p>
          <a:p>
            <a:pPr marL="863600" lvl="1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Restricted to subjects enrolled in large trials</a:t>
            </a:r>
          </a:p>
          <a:p>
            <a:pPr marL="463550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Population-based studies</a:t>
            </a:r>
          </a:p>
          <a:p>
            <a:pPr marL="863600" lvl="1" indent="-46355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Limited investigations</a:t>
            </a:r>
          </a:p>
          <a:p>
            <a:pPr>
              <a:buNone/>
            </a:pPr>
            <a:endParaRPr lang="en-US" sz="3400" dirty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Studies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 Define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Statistics: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utopsy Studies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lvl="1" indent="-465138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Posner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Chernik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studied 3219 patients w/ cancer at MSKCC from 1970 to 1976</a:t>
            </a:r>
          </a:p>
          <a:p>
            <a:pPr marL="465138" lvl="1" indent="385763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24% had intracranial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65138" lvl="1" indent="385763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 series had 18-24%</a:t>
            </a:r>
          </a:p>
          <a:p>
            <a:pPr marL="465138" lvl="1" indent="-401638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Autopsy cases for melanoma demonstrate nearly 90% have brain metastases.</a:t>
            </a:r>
          </a:p>
          <a:p>
            <a:pPr marL="465138" lvl="1" indent="-401638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Limitations</a:t>
            </a:r>
          </a:p>
          <a:p>
            <a:pPr marL="850900" lvl="1" indent="-49213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autopsy rates &lt;5%</a:t>
            </a:r>
          </a:p>
          <a:p>
            <a:pPr marL="850900" lvl="1" indent="-49213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Currently limited autopsies performed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Metastases is the most common CNS tumor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4-5 times more common than primary CNS tumors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Distribution parallels blood flow</a:t>
            </a:r>
          </a:p>
          <a:p>
            <a:pPr indent="50800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80% cerebral hemispheres</a:t>
            </a:r>
          </a:p>
          <a:p>
            <a:pPr indent="50800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15% cerebellum</a:t>
            </a:r>
          </a:p>
          <a:p>
            <a:pPr indent="50800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5% in the brainstem</a:t>
            </a:r>
          </a:p>
          <a:p>
            <a:pPr marL="3208338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 fontScale="40000" lnSpcReduction="20000"/>
          </a:bodyPr>
          <a:lstStyle/>
          <a:p>
            <a:pPr marL="336550" indent="-336550">
              <a:buNone/>
            </a:pP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Hospital Studies </a:t>
            </a:r>
          </a:p>
          <a:p>
            <a:pPr marL="336550" indent="-336550">
              <a:buNone/>
            </a:pPr>
            <a:endParaRPr lang="en-US" sz="9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Source of data</a:t>
            </a:r>
          </a:p>
          <a:p>
            <a:pPr lvl="1"/>
            <a:r>
              <a:rPr lang="en-US" sz="8400" dirty="0" smtClean="0">
                <a:solidFill>
                  <a:schemeClr val="accent1">
                    <a:lumMod val="75000"/>
                  </a:schemeClr>
                </a:solidFill>
              </a:rPr>
              <a:t>Death certificate</a:t>
            </a:r>
          </a:p>
          <a:p>
            <a:pPr lvl="1"/>
            <a:r>
              <a:rPr lang="en-US" sz="9200" dirty="0" smtClean="0">
                <a:solidFill>
                  <a:schemeClr val="accent1">
                    <a:lumMod val="75000"/>
                  </a:schemeClr>
                </a:solidFill>
              </a:rPr>
              <a:t>Hospital records</a:t>
            </a:r>
          </a:p>
          <a:p>
            <a:pPr lvl="1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</a:rPr>
              <a:t>Discharge diagnosis</a:t>
            </a:r>
          </a:p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Limitations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9200" dirty="0" smtClean="0">
                <a:solidFill>
                  <a:schemeClr val="accent1">
                    <a:lumMod val="75000"/>
                  </a:schemeClr>
                </a:solidFill>
              </a:rPr>
              <a:t>Regional variation in clinical aggressiveness to obtain diagnosis</a:t>
            </a:r>
          </a:p>
          <a:p>
            <a:pPr lvl="1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</a:rPr>
              <a:t>Lack of accuracy in hospital discharge dx and in death certificates</a:t>
            </a:r>
          </a:p>
          <a:p>
            <a:pPr>
              <a:buNone/>
            </a:pPr>
            <a:endParaRPr lang="en-US" sz="9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en-US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Population Based Studies</a:t>
            </a:r>
          </a:p>
          <a:p>
            <a:pP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Standard for primary tumors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Limitations: 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Coding Errors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Non Uniform reporting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Regional referral pattern</a:t>
            </a:r>
          </a:p>
          <a:p>
            <a:pPr marL="465138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Regional access to healthcare</a:t>
            </a:r>
          </a:p>
          <a:p>
            <a:pPr marL="465138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en-US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Challenges</a:t>
            </a:r>
            <a:endParaRPr lang="en-US" sz="3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6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Asymptomatic cases are undiagnosed</a:t>
            </a:r>
          </a:p>
          <a:p>
            <a:pPr indent="-6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Palliative Care/Hospice cases can be missed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Incidence: 7-14/100,000 population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Exact results unknown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20% to 40% patients with systemic cancer develop CNS metastasis during the course of their disease.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Factors affecting incidence </a:t>
            </a:r>
          </a:p>
          <a:p>
            <a:pPr indent="57150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Cancer stage: Higher in advanced stages</a:t>
            </a:r>
          </a:p>
          <a:p>
            <a:pPr indent="57150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Age: Higher in older age groups</a:t>
            </a:r>
          </a:p>
          <a:p>
            <a:pPr indent="57150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Race: Higher in Whites</a:t>
            </a:r>
          </a:p>
          <a:p>
            <a:pPr indent="57150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Gender: Higher in females</a:t>
            </a:r>
          </a:p>
          <a:p>
            <a:pPr indent="57150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Cancer histology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Epidemiology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3" y="457200"/>
            <a:ext cx="890564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94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Estimated BM Incidence in 2007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48469"/>
              </p:ext>
            </p:extLst>
          </p:nvPr>
        </p:nvGraphicFramePr>
        <p:xfrm>
          <a:off x="457200" y="1600200"/>
          <a:ext cx="8229600" cy="4354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/>
                <a:gridCol w="2743200"/>
                <a:gridCol w="2743200"/>
              </a:tblGrid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Site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BM Incidence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of  total BM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70,000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Lung and Bronchus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41,784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Breast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10,658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15%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Melanoma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4119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Renal Cell Cancer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3470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5%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Colorectal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3359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5%</a:t>
                      </a:r>
                      <a:endParaRPr lang="en-US" b="1" dirty="0"/>
                    </a:p>
                  </a:txBody>
                  <a:tcPr marL="100771" marR="100771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NHL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2530</a:t>
                      </a:r>
                      <a:endParaRPr lang="en-US" b="1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4%</a:t>
                      </a:r>
                      <a:endParaRPr lang="en-US" b="1" dirty="0"/>
                    </a:p>
                  </a:txBody>
                  <a:tcPr marL="100771" marR="10077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62600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Davis/Villano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Neuro-oncol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2012; 14(9): 1171-7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23996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Incidence Proportion by Cancer Site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Definition: Proportion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of cases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of a cancer site known to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develop brain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metastasis (BM Incidecex100/Site Incidence)</a:t>
            </a: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514600"/>
          <a:ext cx="7467600" cy="35814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3800"/>
                <a:gridCol w="3733800"/>
              </a:tblGrid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IP of BM(%)</a:t>
                      </a:r>
                      <a:endParaRPr lang="en-US" sz="2000" b="1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Lung and Bronchus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20%</a:t>
                      </a:r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7%</a:t>
                      </a:r>
                      <a:endParaRPr lang="en-US" sz="2000" b="1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Melanoma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7%</a:t>
                      </a:r>
                      <a:endParaRPr lang="en-US" sz="2000" b="1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Breast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5%</a:t>
                      </a:r>
                      <a:endParaRPr lang="en-US" sz="2000" b="1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NHL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4%</a:t>
                      </a:r>
                      <a:endParaRPr lang="en-US" sz="2000" b="1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Colorectal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Davis/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Villano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et al.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Neuro-oncol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2012 September; 14(9): 1171-1177.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msgothic" charset="0"/>
                <a:cs typeface="msgothic" charset="0"/>
              </a:rPr>
              <a:t>Estimated lifetime metastases of the brain for selected primary cancer sites, by individual year of diagnosis in the United States, 2003–2007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/>
            </a:r>
            <a:br>
              <a:rPr lang="en-GB" sz="24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3019" y="1600200"/>
            <a:ext cx="7077961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Davis 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Villano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Neuro-oncol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2012 September; 14(9): 1171-1177.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Incidence of BM at initial presentation in Kentucky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igisha\Desktop\brain mets\Lung cancer 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14450"/>
            <a:ext cx="6858000" cy="47815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6172200"/>
            <a:ext cx="8458200" cy="487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Kentucky Age adjusted IR: 99.6/100,000 population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gisha\Desktop\GBM epidmiology draft\GBM epi CEBP\US region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22680"/>
            <a:ext cx="6000750" cy="46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673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 </a:t>
            </a:r>
            <a:r>
              <a:rPr lang="en-US" dirty="0"/>
              <a:t>Adjusted Incidence Rates of </a:t>
            </a:r>
            <a:r>
              <a:rPr lang="en-US" dirty="0" err="1"/>
              <a:t>Glioblastoma</a:t>
            </a:r>
            <a:r>
              <a:rPr lang="en-US" dirty="0"/>
              <a:t> by</a:t>
            </a:r>
            <a:r>
              <a:rPr lang="en-US" b="1" dirty="0"/>
              <a:t> </a:t>
            </a:r>
            <a:r>
              <a:rPr lang="en-US" dirty="0"/>
              <a:t>Region in US, </a:t>
            </a:r>
            <a:endParaRPr lang="en-US" dirty="0" smtClean="0"/>
          </a:p>
          <a:p>
            <a:pPr algn="ctr"/>
            <a:r>
              <a:rPr lang="en-US" dirty="0" smtClean="0"/>
              <a:t>CBTRUS </a:t>
            </a:r>
            <a:r>
              <a:rPr lang="en-US" dirty="0"/>
              <a:t>Statistical Report, SEER 2006-2010. Rates are per 100,000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5695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Thakkar </a:t>
            </a:r>
            <a:r>
              <a:rPr lang="en-US" sz="1400" i="1" dirty="0" smtClean="0"/>
              <a:t>et al</a:t>
            </a:r>
            <a:r>
              <a:rPr lang="en-US" sz="1400" dirty="0" smtClean="0"/>
              <a:t>., under review at </a:t>
            </a:r>
            <a:r>
              <a:rPr lang="en-US" sz="1400" i="1" dirty="0" smtClean="0"/>
              <a:t>CEBP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33163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Since 2010 NCI and SEER require mandatory data collection for secondary metastatic sites including brain.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We report the first population-based study with numerical evidence of BM at initial presentation.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We capture incidence of BM at initial presentation in different cancer sites from captured KCR and ACR for years 2010 and 2011.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Comparisons were made between Kentucky and Alberta for the stage and site of organ involvement of lung cancer.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gisha\Desktop\brain mets\Pathophysi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391400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707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Rahmathulla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G.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The molecular biology of brain metastasis.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J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Oncol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2012:723541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Kentucky BM Data at Initial Presentation, 2010-2011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6324600"/>
            <a:ext cx="52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Villano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et al. 2013. Under review 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-Oncology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71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Alberta BM Data at Initial Presentation, 2010-2011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70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820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6324600"/>
            <a:ext cx="52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Villano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et al. 2013. Under review 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-Oncology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30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Lung/Bronchus Cases of BM at Initial Presentation,                  Alberta 1995-2011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6324600"/>
            <a:ext cx="52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Villano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et al. 2013. Under review 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-Oncology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02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7198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22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865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12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461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Site of Metastases in Stage IV Lung Cancer in Kentucky and Alberta for 2010 and 2011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399"/>
          <a:ext cx="8382000" cy="42966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78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Year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Brain-n (%)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Contra-lateral Lung-n (%)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Liver-n (%)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Osseous-n (%)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1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Kentucky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2010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484 (21.1)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563 (24.5)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554 (24.1)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729 (31.7)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2011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475 (22.6)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537 (25.5)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482 (22.9)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676 (32.1)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1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Alberta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2010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211 (21)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191 (19)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260 (26)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363 (37)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2011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191 (23)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161 (19) 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247 (29)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318 (38) 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6324600"/>
            <a:ext cx="441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Villano et al. 2014,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in press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Neuro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-Oncology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BM from lung cancer dominates the incidence at initial diagnosis, comprises of 80% of the total BM cases in Kentucky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The similarity of our data reflects current epidemiology of lung cancer organ involvement at initial presentation and the overall aggressive nature of lung cancer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Mandatory recording  has significantly increased the incidence of BM in Kentucky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Registry data are an important source for evaluating clinical and disease histories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828800"/>
            <a:ext cx="3581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Seed: Genetic change in a cancer cell that supports growth in brain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828800"/>
            <a:ext cx="2057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Intravasation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into blood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lymphatics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828800"/>
            <a:ext cx="1676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Enters systemic Circulation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04800"/>
            <a:ext cx="8229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PATHOPHYSIOLOGY: Seed and Soil Hypothesis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200400"/>
            <a:ext cx="2743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Arrest in CNS capillary bed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191000" y="3200400"/>
            <a:ext cx="4343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Extravasation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into brain parenchyma to form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4495800"/>
            <a:ext cx="8001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Dormancy: If the soil is not propitious, the tumor cells may die or lie dormant for months or even years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5715000"/>
            <a:ext cx="8001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Tumor Growth in Soil/ Biochemical environment of the brain favorable for growth.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8600" y="22860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86000"/>
            <a:ext cx="3810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" y="36576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10000" y="36576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9200" y="4114800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29200" y="5410200"/>
            <a:ext cx="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892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5672" y="4401234"/>
            <a:ext cx="572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 y/o woman presented with hoarseness in Sept. 2012 </a:t>
            </a:r>
            <a:r>
              <a:rPr lang="en-US" dirty="0" err="1" smtClean="0"/>
              <a:t>adeno</a:t>
            </a:r>
            <a:r>
              <a:rPr lang="en-US" dirty="0" smtClean="0"/>
              <a:t>. NSCLC and w/u identified CNS met. received WBRT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6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343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Jan. 24, 2013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343400"/>
            <a:ext cx="3224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Feb. 11, 2013  </a:t>
            </a:r>
          </a:p>
          <a:p>
            <a:pPr algn="ctr"/>
            <a:r>
              <a:rPr lang="en-US" sz="2000" dirty="0" smtClean="0"/>
              <a:t>Received Gamma Knife </a:t>
            </a:r>
            <a:r>
              <a:rPr lang="en-US" sz="2000" dirty="0" err="1" smtClean="0"/>
              <a:t>Tx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304800"/>
            <a:ext cx="6484668" cy="38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3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vi223\Desktop\shared folder\Fellow's Education\Brain Mets\ASHAF-I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688"/>
            <a:ext cx="5157788" cy="31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vi223\Desktop\shared folder\Fellow's Education\Brain Mets\ASHAF-III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55232"/>
            <a:ext cx="5363263" cy="3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143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April 10, 2013</a:t>
            </a:r>
          </a:p>
          <a:p>
            <a:r>
              <a:rPr lang="en-US" sz="2000" dirty="0" smtClean="0"/>
              <a:t>Received </a:t>
            </a:r>
            <a:r>
              <a:rPr lang="en-US" sz="2000" dirty="0"/>
              <a:t>Gamma Knife </a:t>
            </a:r>
            <a:r>
              <a:rPr lang="en-US" sz="2000" dirty="0" err="1"/>
              <a:t>Tx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93400" y="4947583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June 13, 2013 </a:t>
            </a:r>
          </a:p>
          <a:p>
            <a:endParaRPr lang="en-US" sz="2000" dirty="0"/>
          </a:p>
          <a:p>
            <a:r>
              <a:rPr lang="en-US" sz="2000" dirty="0" smtClean="0"/>
              <a:t>Jan. 29, 2014  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33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Obtaining accurate incidence of BM remains a challenge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Changing rates of primary cancers, trends in populations at risk, effectiveness of treatments on survival, and access to treatments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Registry data from KCR and ACR demonstrated similar data at initial cancer presentation; lung ca. dominated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Treatment Remains a Challenge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Level I evidence for single brain met, conducted at UK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Investigational therapies are being evaluated at UK including tumor treating fields and anti-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angiogenic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94359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Edvard</a:t>
            </a:r>
            <a:r>
              <a:rPr lang="en-US" sz="2400" dirty="0" smtClean="0"/>
              <a:t> Munch’s The Scream,</a:t>
            </a:r>
          </a:p>
          <a:p>
            <a:r>
              <a:rPr lang="en-US" sz="2400" dirty="0" smtClean="0"/>
              <a:t>1893</a:t>
            </a:r>
            <a:endParaRPr lang="en-US" sz="24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6552"/>
            <a:ext cx="3679924" cy="58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9200" y="6019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Joaquín</a:t>
            </a:r>
            <a:r>
              <a:rPr lang="en-US" sz="2400" dirty="0" smtClean="0"/>
              <a:t> </a:t>
            </a:r>
            <a:r>
              <a:rPr lang="en-US" sz="2400" dirty="0" err="1" smtClean="0"/>
              <a:t>Sorolla</a:t>
            </a:r>
            <a:r>
              <a:rPr lang="en-US" sz="2400" dirty="0" smtClean="0"/>
              <a:t> y </a:t>
            </a:r>
            <a:r>
              <a:rPr lang="en-US" sz="2400" dirty="0" err="1" smtClean="0"/>
              <a:t>Bastida’s</a:t>
            </a:r>
            <a:r>
              <a:rPr lang="en-US" sz="2400" dirty="0" smtClean="0"/>
              <a:t> Two Sisters, 1909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042"/>
            <a:ext cx="4076700" cy="54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4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295400"/>
            <a:ext cx="4191000" cy="52578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Oncology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Jigisha Thakkar, MD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Kara Reynolds, RN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Neurosurgery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Thomas Pittman,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MD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Diana Shappley, RN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Neuropathology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Craig Horbinski, MD, PhD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Clinical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Tonya Gardner, CCRC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49263" lvl="1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80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1295400"/>
            <a:ext cx="4495800" cy="556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Rad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Therapy 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William St. Clair, MD, PhD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Ronald McGarry, MD, PhD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Epidemiology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Bridget McCarthy, PhD (UIC)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Therese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Dolecek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PhD (UIC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Faith Davis, PhD (Univ. Alberta) </a:t>
            </a:r>
          </a:p>
          <a:p>
            <a:pPr lvl="1"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Chris Normandeau, MSc. (Alberta Health Svcs)</a:t>
            </a:r>
          </a:p>
          <a:p>
            <a:pPr lvl="1">
              <a:defRPr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Eric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B. Durbin,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PhD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Thomas C. Tucker, PhD,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MPH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12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Role of Blood Brain Barrier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BBB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minimal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hindrance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 tumor cell extravasation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Acts as sanctuary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Micro-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lie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dormant behind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BBB and are sheltered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chemotherapeutic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agents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However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growing tumor disrupts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BBB making chemotherapy effective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Features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Location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based neurological deficits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Destruction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displacement of brain tissue by expanding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tumor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Signs/Symptoms of Increased ICP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Peritumoral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edema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Vascular compromise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Headache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Seizures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Screening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Indication for routine brain scans in asymptomatic cancer patients: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Lung cancer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Metastatic melanoma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Advanced Germ Cell Cancer—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choriocarcinoma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All pts. with cancer obtain imaging studies if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symptomatic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2384</Words>
  <Application>Microsoft Office PowerPoint</Application>
  <PresentationFormat>On-screen Show (4:3)</PresentationFormat>
  <Paragraphs>441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Unknowns in Brain Cancer Epidemiology: Focus on Brain Metastases</vt:lpstr>
      <vt:lpstr>Disclosures</vt:lpstr>
      <vt:lpstr>Two main unknowns</vt:lpstr>
      <vt:lpstr>Introduction</vt:lpstr>
      <vt:lpstr>PowerPoint Presentation</vt:lpstr>
      <vt:lpstr>PowerPoint Presentation</vt:lpstr>
      <vt:lpstr>Role of Blood Brain Barrier</vt:lpstr>
      <vt:lpstr>Clinical Features</vt:lpstr>
      <vt:lpstr>Screening</vt:lpstr>
      <vt:lpstr>CNS Involvement</vt:lpstr>
      <vt:lpstr>PowerPoint Presentation</vt:lpstr>
      <vt:lpstr>Incidental CNS involvement of testicular germ cell cancer: a growing trend?  Shaikh H, Villano JL. Radiother Oncol. 2009 Dec;93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and Prophylaxis</vt:lpstr>
      <vt:lpstr>Prognosis</vt:lpstr>
      <vt:lpstr>PowerPoint Presentation</vt:lpstr>
      <vt:lpstr>Patchell, NEJM 1990</vt:lpstr>
      <vt:lpstr>PowerPoint Presentation</vt:lpstr>
      <vt:lpstr>Patchell, R. et al. JAMA. 1998</vt:lpstr>
      <vt:lpstr>PowerPoint Presentation</vt:lpstr>
      <vt:lpstr>RTOG 9508 Phase III trial</vt:lpstr>
      <vt:lpstr>PowerPoint Presentation</vt:lpstr>
      <vt:lpstr>Aoyama, et al. JAMA. 2006;295</vt:lpstr>
      <vt:lpstr>PowerPoint Presentation</vt:lpstr>
      <vt:lpstr>PowerPoint Presentation</vt:lpstr>
      <vt:lpstr>RTOG’s RPA</vt:lpstr>
      <vt:lpstr>Karnofsky Scoring</vt:lpstr>
      <vt:lpstr>PowerPoint Presentation</vt:lpstr>
      <vt:lpstr> Graded Prognostic Assessment (GPA) </vt:lpstr>
      <vt:lpstr>PowerPoint Presentation</vt:lpstr>
      <vt:lpstr>Diagnosis specific GPA</vt:lpstr>
      <vt:lpstr>Challenges in Obtaining Current Statistics</vt:lpstr>
      <vt:lpstr>Studies that Define Statistics: Autopsy Studies</vt:lpstr>
      <vt:lpstr>PowerPoint Presentation</vt:lpstr>
      <vt:lpstr>PowerPoint Presentation</vt:lpstr>
      <vt:lpstr>PowerPoint Presentation</vt:lpstr>
      <vt:lpstr>PowerPoint Presentation</vt:lpstr>
      <vt:lpstr>Estimated BM Incidence in 2007 </vt:lpstr>
      <vt:lpstr>Incidence Proportion by Cancer Site   Definition: Proportion of cases of a cancer site known to develop brain metastasis (BM Incidecex100/Site Incidence)</vt:lpstr>
      <vt:lpstr>Estimated lifetime metastases of the brain for selected primary cancer sites, by individual year of diagnosis in the United States, 2003–2007 </vt:lpstr>
      <vt:lpstr>Incidence of BM at initial presentation in Kentucky</vt:lpstr>
      <vt:lpstr>PowerPoint Presentation</vt:lpstr>
      <vt:lpstr>PowerPoint Presentation</vt:lpstr>
      <vt:lpstr>Kentucky BM Data at Initial Presentation, 2010-2011</vt:lpstr>
      <vt:lpstr>Alberta BM Data at Initial Presentation, 2010-2011  </vt:lpstr>
      <vt:lpstr>PowerPoint Presentation</vt:lpstr>
      <vt:lpstr>Lung/Bronchus Cases of BM at Initial Presentation,                  Alberta 1995-2011 </vt:lpstr>
      <vt:lpstr>PowerPoint Presentation</vt:lpstr>
      <vt:lpstr>PowerPoint Presentation</vt:lpstr>
      <vt:lpstr>PowerPoint Presentation</vt:lpstr>
      <vt:lpstr>PowerPoint Presentation</vt:lpstr>
      <vt:lpstr>Site of Metastases in Stage IV Lung Cancer in Kentucky and Alberta for 2010 and 2011</vt:lpstr>
      <vt:lpstr>Conclusions</vt:lpstr>
      <vt:lpstr>PowerPoint Presentation</vt:lpstr>
      <vt:lpstr>PowerPoint Presentation</vt:lpstr>
      <vt:lpstr>PowerPoint Presentation</vt:lpstr>
      <vt:lpstr>Summary</vt:lpstr>
      <vt:lpstr>PowerPoint Presentation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Metastasis: A Vast Frontier</dc:title>
  <dc:creator>Jigisha P. Thakkar</dc:creator>
  <cp:lastModifiedBy>Villano, John</cp:lastModifiedBy>
  <cp:revision>240</cp:revision>
  <cp:lastPrinted>2013-12-17T12:40:55Z</cp:lastPrinted>
  <dcterms:created xsi:type="dcterms:W3CDTF">2013-12-06T03:53:23Z</dcterms:created>
  <dcterms:modified xsi:type="dcterms:W3CDTF">2014-08-27T13:00:00Z</dcterms:modified>
</cp:coreProperties>
</file>