
<file path=[Content_Types].xml><?xml version="1.0" encoding="utf-8"?>
<Types xmlns="http://schemas.openxmlformats.org/package/2006/content-types">
  <Default Extension="png" ContentType="image/png"/>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notesMasterIdLst>
    <p:notesMasterId r:id="rId31"/>
  </p:notesMasterIdLst>
  <p:handoutMasterIdLst>
    <p:handoutMasterId r:id="rId32"/>
  </p:handoutMasterIdLst>
  <p:sldIdLst>
    <p:sldId id="262" r:id="rId2"/>
    <p:sldId id="415" r:id="rId3"/>
    <p:sldId id="388" r:id="rId4"/>
    <p:sldId id="390" r:id="rId5"/>
    <p:sldId id="417" r:id="rId6"/>
    <p:sldId id="389" r:id="rId7"/>
    <p:sldId id="385" r:id="rId8"/>
    <p:sldId id="386" r:id="rId9"/>
    <p:sldId id="387" r:id="rId10"/>
    <p:sldId id="426" r:id="rId11"/>
    <p:sldId id="418" r:id="rId12"/>
    <p:sldId id="427" r:id="rId13"/>
    <p:sldId id="428" r:id="rId14"/>
    <p:sldId id="391" r:id="rId15"/>
    <p:sldId id="392" r:id="rId16"/>
    <p:sldId id="395" r:id="rId17"/>
    <p:sldId id="432" r:id="rId18"/>
    <p:sldId id="421" r:id="rId19"/>
    <p:sldId id="424" r:id="rId20"/>
    <p:sldId id="425" r:id="rId21"/>
    <p:sldId id="396" r:id="rId22"/>
    <p:sldId id="398" r:id="rId23"/>
    <p:sldId id="394" r:id="rId24"/>
    <p:sldId id="399" r:id="rId25"/>
    <p:sldId id="401" r:id="rId26"/>
    <p:sldId id="413" r:id="rId27"/>
    <p:sldId id="400" r:id="rId28"/>
    <p:sldId id="338" r:id="rId29"/>
    <p:sldId id="408" r:id="rId30"/>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Courier New" pitchFamily="49" charset="0"/>
        <a:ea typeface="+mn-ea"/>
        <a:cs typeface="+mn-cs"/>
      </a:defRPr>
    </a:lvl1pPr>
    <a:lvl2pPr marL="457200" algn="l" rtl="0" fontAlgn="base">
      <a:spcBef>
        <a:spcPct val="0"/>
      </a:spcBef>
      <a:spcAft>
        <a:spcPct val="0"/>
      </a:spcAft>
      <a:defRPr kern="1200">
        <a:solidFill>
          <a:schemeClr val="tx1"/>
        </a:solidFill>
        <a:latin typeface="Courier New" pitchFamily="49" charset="0"/>
        <a:ea typeface="+mn-ea"/>
        <a:cs typeface="+mn-cs"/>
      </a:defRPr>
    </a:lvl2pPr>
    <a:lvl3pPr marL="914400" algn="l" rtl="0" fontAlgn="base">
      <a:spcBef>
        <a:spcPct val="0"/>
      </a:spcBef>
      <a:spcAft>
        <a:spcPct val="0"/>
      </a:spcAft>
      <a:defRPr kern="1200">
        <a:solidFill>
          <a:schemeClr val="tx1"/>
        </a:solidFill>
        <a:latin typeface="Courier New" pitchFamily="49" charset="0"/>
        <a:ea typeface="+mn-ea"/>
        <a:cs typeface="+mn-cs"/>
      </a:defRPr>
    </a:lvl3pPr>
    <a:lvl4pPr marL="1371600" algn="l" rtl="0" fontAlgn="base">
      <a:spcBef>
        <a:spcPct val="0"/>
      </a:spcBef>
      <a:spcAft>
        <a:spcPct val="0"/>
      </a:spcAft>
      <a:defRPr kern="1200">
        <a:solidFill>
          <a:schemeClr val="tx1"/>
        </a:solidFill>
        <a:latin typeface="Courier New" pitchFamily="49" charset="0"/>
        <a:ea typeface="+mn-ea"/>
        <a:cs typeface="+mn-cs"/>
      </a:defRPr>
    </a:lvl4pPr>
    <a:lvl5pPr marL="1828800" algn="l" rtl="0" fontAlgn="base">
      <a:spcBef>
        <a:spcPct val="0"/>
      </a:spcBef>
      <a:spcAft>
        <a:spcPct val="0"/>
      </a:spcAft>
      <a:defRPr kern="1200">
        <a:solidFill>
          <a:schemeClr val="tx1"/>
        </a:solidFill>
        <a:latin typeface="Courier New" pitchFamily="49" charset="0"/>
        <a:ea typeface="+mn-ea"/>
        <a:cs typeface="+mn-cs"/>
      </a:defRPr>
    </a:lvl5pPr>
    <a:lvl6pPr marL="2286000" algn="l" defTabSz="914400" rtl="0" eaLnBrk="1" latinLnBrk="0" hangingPunct="1">
      <a:defRPr kern="1200">
        <a:solidFill>
          <a:schemeClr val="tx1"/>
        </a:solidFill>
        <a:latin typeface="Courier New" pitchFamily="49" charset="0"/>
        <a:ea typeface="+mn-ea"/>
        <a:cs typeface="+mn-cs"/>
      </a:defRPr>
    </a:lvl6pPr>
    <a:lvl7pPr marL="2743200" algn="l" defTabSz="914400" rtl="0" eaLnBrk="1" latinLnBrk="0" hangingPunct="1">
      <a:defRPr kern="1200">
        <a:solidFill>
          <a:schemeClr val="tx1"/>
        </a:solidFill>
        <a:latin typeface="Courier New" pitchFamily="49" charset="0"/>
        <a:ea typeface="+mn-ea"/>
        <a:cs typeface="+mn-cs"/>
      </a:defRPr>
    </a:lvl7pPr>
    <a:lvl8pPr marL="3200400" algn="l" defTabSz="914400" rtl="0" eaLnBrk="1" latinLnBrk="0" hangingPunct="1">
      <a:defRPr kern="1200">
        <a:solidFill>
          <a:schemeClr val="tx1"/>
        </a:solidFill>
        <a:latin typeface="Courier New" pitchFamily="49" charset="0"/>
        <a:ea typeface="+mn-ea"/>
        <a:cs typeface="+mn-cs"/>
      </a:defRPr>
    </a:lvl8pPr>
    <a:lvl9pPr marL="3657600" algn="l" defTabSz="914400" rtl="0" eaLnBrk="1" latinLnBrk="0" hangingPunct="1">
      <a:defRPr kern="1200">
        <a:solidFill>
          <a:schemeClr val="tx1"/>
        </a:solidFill>
        <a:latin typeface="Courier New" pitchFamily="49"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FF66"/>
    <a:srgbClr val="3366CC"/>
    <a:srgbClr val="F4EE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171" autoAdjust="0"/>
    <p:restoredTop sz="94684" autoAdjust="0"/>
  </p:normalViewPr>
  <p:slideViewPr>
    <p:cSldViewPr>
      <p:cViewPr>
        <p:scale>
          <a:sx n="100" d="100"/>
          <a:sy n="100" d="100"/>
        </p:scale>
        <p:origin x="-894" y="6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2421" cy="46498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027" y="1"/>
            <a:ext cx="2972421" cy="464980"/>
          </a:xfrm>
          <a:prstGeom prst="rect">
            <a:avLst/>
          </a:prstGeom>
        </p:spPr>
        <p:txBody>
          <a:bodyPr vert="horz" lIns="91440" tIns="45720" rIns="91440" bIns="45720" rtlCol="0"/>
          <a:lstStyle>
            <a:lvl1pPr algn="r">
              <a:defRPr sz="1200"/>
            </a:lvl1pPr>
          </a:lstStyle>
          <a:p>
            <a:fld id="{05A708AB-394D-4C19-93BD-28A6345503EB}" type="datetimeFigureOut">
              <a:rPr lang="en-US" smtClean="0"/>
              <a:t>8/14/2014</a:t>
            </a:fld>
            <a:endParaRPr lang="en-US" dirty="0"/>
          </a:p>
        </p:txBody>
      </p:sp>
      <p:sp>
        <p:nvSpPr>
          <p:cNvPr id="4" name="Footer Placeholder 3"/>
          <p:cNvSpPr>
            <a:spLocks noGrp="1"/>
          </p:cNvSpPr>
          <p:nvPr>
            <p:ph type="ftr" sz="quarter" idx="2"/>
          </p:nvPr>
        </p:nvSpPr>
        <p:spPr>
          <a:xfrm>
            <a:off x="1" y="8829823"/>
            <a:ext cx="2972421" cy="46498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027" y="8829823"/>
            <a:ext cx="2972421" cy="464980"/>
          </a:xfrm>
          <a:prstGeom prst="rect">
            <a:avLst/>
          </a:prstGeom>
        </p:spPr>
        <p:txBody>
          <a:bodyPr vert="horz" lIns="91440" tIns="45720" rIns="91440" bIns="45720" rtlCol="0" anchor="b"/>
          <a:lstStyle>
            <a:lvl1pPr algn="r">
              <a:defRPr sz="1200"/>
            </a:lvl1pPr>
          </a:lstStyle>
          <a:p>
            <a:fld id="{45C80E7E-FB11-4291-B73E-57F38EBDAB0E}" type="slidenum">
              <a:rPr lang="en-US" smtClean="0"/>
              <a:t>‹#›</a:t>
            </a:fld>
            <a:endParaRPr lang="en-US" dirty="0"/>
          </a:p>
        </p:txBody>
      </p:sp>
    </p:spTree>
    <p:extLst>
      <p:ext uri="{BB962C8B-B14F-4D97-AF65-F5344CB8AC3E}">
        <p14:creationId xmlns:p14="http://schemas.microsoft.com/office/powerpoint/2010/main" val="9575485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2421" cy="464980"/>
          </a:xfrm>
          <a:prstGeom prst="rect">
            <a:avLst/>
          </a:prstGeom>
        </p:spPr>
        <p:txBody>
          <a:bodyPr vert="horz" lIns="92830" tIns="46415" rIns="92830" bIns="46415" rtlCol="0"/>
          <a:lstStyle>
            <a:lvl1pPr algn="l">
              <a:defRPr sz="1200"/>
            </a:lvl1pPr>
          </a:lstStyle>
          <a:p>
            <a:pPr>
              <a:defRPr/>
            </a:pPr>
            <a:endParaRPr lang="en-US" dirty="0"/>
          </a:p>
        </p:txBody>
      </p:sp>
      <p:sp>
        <p:nvSpPr>
          <p:cNvPr id="3" name="Date Placeholder 2"/>
          <p:cNvSpPr>
            <a:spLocks noGrp="1"/>
          </p:cNvSpPr>
          <p:nvPr>
            <p:ph type="dt" idx="1"/>
          </p:nvPr>
        </p:nvSpPr>
        <p:spPr>
          <a:xfrm>
            <a:off x="3884027" y="1"/>
            <a:ext cx="2972421" cy="464980"/>
          </a:xfrm>
          <a:prstGeom prst="rect">
            <a:avLst/>
          </a:prstGeom>
        </p:spPr>
        <p:txBody>
          <a:bodyPr vert="horz" lIns="92830" tIns="46415" rIns="92830" bIns="46415" rtlCol="0"/>
          <a:lstStyle>
            <a:lvl1pPr algn="r">
              <a:defRPr sz="1200"/>
            </a:lvl1pPr>
          </a:lstStyle>
          <a:p>
            <a:pPr>
              <a:defRPr/>
            </a:pPr>
            <a:fld id="{B0213D68-D2C9-4E12-8BE1-BBE79618ABD5}" type="datetimeFigureOut">
              <a:rPr lang="en-US"/>
              <a:pPr>
                <a:defRPr/>
              </a:pPr>
              <a:t>8/14/2014</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2830" tIns="46415" rIns="92830" bIns="46415" rtlCol="0" anchor="ctr"/>
          <a:lstStyle/>
          <a:p>
            <a:pPr lvl="0"/>
            <a:endParaRPr lang="en-US" noProof="0" dirty="0" smtClean="0"/>
          </a:p>
        </p:txBody>
      </p:sp>
      <p:sp>
        <p:nvSpPr>
          <p:cNvPr id="5" name="Notes Placeholder 4"/>
          <p:cNvSpPr>
            <a:spLocks noGrp="1"/>
          </p:cNvSpPr>
          <p:nvPr>
            <p:ph type="body" sz="quarter" idx="3"/>
          </p:nvPr>
        </p:nvSpPr>
        <p:spPr>
          <a:xfrm>
            <a:off x="686421" y="4416510"/>
            <a:ext cx="5485158" cy="4183220"/>
          </a:xfrm>
          <a:prstGeom prst="rect">
            <a:avLst/>
          </a:prstGeom>
        </p:spPr>
        <p:txBody>
          <a:bodyPr vert="horz" lIns="92830" tIns="46415" rIns="92830" bIns="46415"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29823"/>
            <a:ext cx="2972421" cy="464980"/>
          </a:xfrm>
          <a:prstGeom prst="rect">
            <a:avLst/>
          </a:prstGeom>
        </p:spPr>
        <p:txBody>
          <a:bodyPr vert="horz" lIns="92830" tIns="46415" rIns="92830" bIns="46415"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884027" y="8829823"/>
            <a:ext cx="2972421" cy="464980"/>
          </a:xfrm>
          <a:prstGeom prst="rect">
            <a:avLst/>
          </a:prstGeom>
        </p:spPr>
        <p:txBody>
          <a:bodyPr vert="horz" lIns="92830" tIns="46415" rIns="92830" bIns="46415" rtlCol="0" anchor="b"/>
          <a:lstStyle>
            <a:lvl1pPr algn="r">
              <a:defRPr sz="1200"/>
            </a:lvl1pPr>
          </a:lstStyle>
          <a:p>
            <a:pPr>
              <a:defRPr/>
            </a:pPr>
            <a:fld id="{67143A9D-C0CD-41A1-8897-58A071666504}" type="slidenum">
              <a:rPr lang="en-US"/>
              <a:pPr>
                <a:defRPr/>
              </a:pPr>
              <a:t>‹#›</a:t>
            </a:fld>
            <a:endParaRPr lang="en-US" dirty="0"/>
          </a:p>
        </p:txBody>
      </p:sp>
    </p:spTree>
    <p:extLst>
      <p:ext uri="{BB962C8B-B14F-4D97-AF65-F5344CB8AC3E}">
        <p14:creationId xmlns:p14="http://schemas.microsoft.com/office/powerpoint/2010/main" val="19068282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4063" indent="-290513" eaLnBrk="0" hangingPunct="0">
              <a:spcBef>
                <a:spcPct val="30000"/>
              </a:spcBef>
              <a:defRPr sz="1200">
                <a:solidFill>
                  <a:schemeClr val="tx1"/>
                </a:solidFill>
                <a:latin typeface="Calibri" pitchFamily="34" charset="0"/>
              </a:defRPr>
            </a:lvl2pPr>
            <a:lvl3pPr marL="1162050" indent="-231775" eaLnBrk="0" hangingPunct="0">
              <a:spcBef>
                <a:spcPct val="30000"/>
              </a:spcBef>
              <a:defRPr sz="1200">
                <a:solidFill>
                  <a:schemeClr val="tx1"/>
                </a:solidFill>
                <a:latin typeface="Calibri" pitchFamily="34" charset="0"/>
              </a:defRPr>
            </a:lvl3pPr>
            <a:lvl4pPr marL="1627188" indent="-231775" eaLnBrk="0" hangingPunct="0">
              <a:spcBef>
                <a:spcPct val="30000"/>
              </a:spcBef>
              <a:defRPr sz="1200">
                <a:solidFill>
                  <a:schemeClr val="tx1"/>
                </a:solidFill>
                <a:latin typeface="Calibri" pitchFamily="34" charset="0"/>
              </a:defRPr>
            </a:lvl4pPr>
            <a:lvl5pPr marL="2090738" indent="-231775" eaLnBrk="0" hangingPunct="0">
              <a:spcBef>
                <a:spcPct val="30000"/>
              </a:spcBef>
              <a:defRPr sz="1200">
                <a:solidFill>
                  <a:schemeClr val="tx1"/>
                </a:solidFill>
                <a:latin typeface="Calibri" pitchFamily="34" charset="0"/>
              </a:defRPr>
            </a:lvl5pPr>
            <a:lvl6pPr marL="2547938" indent="-231775" eaLnBrk="0" fontAlgn="base" hangingPunct="0">
              <a:spcBef>
                <a:spcPct val="30000"/>
              </a:spcBef>
              <a:spcAft>
                <a:spcPct val="0"/>
              </a:spcAft>
              <a:defRPr sz="1200">
                <a:solidFill>
                  <a:schemeClr val="tx1"/>
                </a:solidFill>
                <a:latin typeface="Calibri" pitchFamily="34" charset="0"/>
              </a:defRPr>
            </a:lvl6pPr>
            <a:lvl7pPr marL="3005138" indent="-231775" eaLnBrk="0" fontAlgn="base" hangingPunct="0">
              <a:spcBef>
                <a:spcPct val="30000"/>
              </a:spcBef>
              <a:spcAft>
                <a:spcPct val="0"/>
              </a:spcAft>
              <a:defRPr sz="1200">
                <a:solidFill>
                  <a:schemeClr val="tx1"/>
                </a:solidFill>
                <a:latin typeface="Calibri" pitchFamily="34" charset="0"/>
              </a:defRPr>
            </a:lvl7pPr>
            <a:lvl8pPr marL="3462338" indent="-231775" eaLnBrk="0" fontAlgn="base" hangingPunct="0">
              <a:spcBef>
                <a:spcPct val="30000"/>
              </a:spcBef>
              <a:spcAft>
                <a:spcPct val="0"/>
              </a:spcAft>
              <a:defRPr sz="1200">
                <a:solidFill>
                  <a:schemeClr val="tx1"/>
                </a:solidFill>
                <a:latin typeface="Calibri" pitchFamily="34" charset="0"/>
              </a:defRPr>
            </a:lvl8pPr>
            <a:lvl9pPr marL="3919538" indent="-23177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6946580B-DBE2-4D53-92CF-FE8616797316}" type="slidenum">
              <a:rPr lang="en-US" altLang="en-US" smtClean="0">
                <a:latin typeface="Arial" charset="0"/>
              </a:rPr>
              <a:pPr eaLnBrk="1" hangingPunct="1">
                <a:spcBef>
                  <a:spcPct val="0"/>
                </a:spcBef>
              </a:pPr>
              <a:t>27</a:t>
            </a:fld>
            <a:endParaRPr lang="en-US" altLang="en-US" dirty="0" smtClean="0">
              <a:latin typeface="Arial" charset="0"/>
            </a:endParaRPr>
          </a:p>
        </p:txBody>
      </p:sp>
      <p:sp>
        <p:nvSpPr>
          <p:cNvPr id="51203" name="Rectangle 1026"/>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4" name="Rectangle 1027"/>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600" dirty="0" smtClean="0">
                <a:latin typeface="Arial" charset="0"/>
              </a:rPr>
              <a:t>In Summary:</a:t>
            </a:r>
          </a:p>
          <a:p>
            <a:endParaRPr lang="en-US" altLang="en-US" sz="1600" dirty="0" smtClean="0">
              <a:latin typeface="Arial" charset="0"/>
            </a:endParaRPr>
          </a:p>
          <a:p>
            <a:r>
              <a:rPr lang="en-US" altLang="en-US" sz="1600" dirty="0" smtClean="0">
                <a:latin typeface="Arial" charset="0"/>
              </a:rPr>
              <a:t>These data present an updated summary (1995-1999) of the incidence of all primary brain tumors in the United States.  </a:t>
            </a:r>
          </a:p>
          <a:p>
            <a:endParaRPr lang="en-US" altLang="en-US" sz="1600" dirty="0" smtClean="0">
              <a:latin typeface="Arial" charset="0"/>
            </a:endParaRPr>
          </a:p>
          <a:p>
            <a:r>
              <a:rPr lang="en-US" altLang="en-US" sz="1600" dirty="0" smtClean="0">
                <a:latin typeface="Arial" charset="0"/>
              </a:rPr>
              <a:t>-Because several tumor types have both benign &amp; malignant variants, our data facilitates the understanding of the full spectrum of disease.</a:t>
            </a:r>
          </a:p>
          <a:p>
            <a:endParaRPr lang="en-US" altLang="en-US" sz="1600" dirty="0" smtClean="0">
              <a:latin typeface="Arial" charset="0"/>
            </a:endParaRPr>
          </a:p>
          <a:p>
            <a:endParaRPr lang="en-US" altLang="en-US" sz="1600" dirty="0" smtClean="0">
              <a:latin typeface="Arial" charset="0"/>
            </a:endParaRPr>
          </a:p>
          <a:p>
            <a:r>
              <a:rPr lang="en-US" altLang="en-US" sz="1600" dirty="0" smtClean="0">
                <a:latin typeface="Arial" charset="0"/>
              </a:rPr>
              <a:t>We hope that these data are useful to clinicians, researchers, and patient families.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5" name="Rectangle 20"/>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6"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7" name="Rectangle 24"/>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endParaRPr lang="en-US" dirty="0"/>
          </a:p>
        </p:txBody>
      </p:sp>
      <p:sp>
        <p:nvSpPr>
          <p:cNvPr id="16" name="Footer Placeholder 16"/>
          <p:cNvSpPr>
            <a:spLocks noGrp="1"/>
          </p:cNvSpPr>
          <p:nvPr>
            <p:ph type="ftr" sz="quarter" idx="11"/>
          </p:nvPr>
        </p:nvSpPr>
        <p:spPr/>
        <p:txBody>
          <a:bodyPr/>
          <a:lstStyle>
            <a:lvl1pPr>
              <a:defRPr/>
            </a:lvl1pPr>
          </a:lstStyle>
          <a:p>
            <a:pPr>
              <a:defRPr/>
            </a:pPr>
            <a:endParaRPr lang="en-US" dirty="0"/>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AD7A513D-0789-4241-B26C-864B5612E277}" type="slidenum">
              <a:rPr lang="en-US"/>
              <a:pPr>
                <a:defRPr/>
              </a:pPr>
              <a:t>‹#›</a:t>
            </a:fld>
            <a:endParaRPr lang="en-US" dirty="0"/>
          </a:p>
        </p:txBody>
      </p:sp>
    </p:spTree>
    <p:extLst>
      <p:ext uri="{BB962C8B-B14F-4D97-AF65-F5344CB8AC3E}">
        <p14:creationId xmlns:p14="http://schemas.microsoft.com/office/powerpoint/2010/main" val="86317485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EFCB500-56BC-4173-9E81-CE2B99D520A1}" type="slidenum">
              <a:rPr lang="en-US"/>
              <a:pPr>
                <a:defRPr/>
              </a:pPr>
              <a:t>‹#›</a:t>
            </a:fld>
            <a:endParaRPr lang="en-US" dirty="0"/>
          </a:p>
        </p:txBody>
      </p:sp>
    </p:spTree>
    <p:extLst>
      <p:ext uri="{BB962C8B-B14F-4D97-AF65-F5344CB8AC3E}">
        <p14:creationId xmlns:p14="http://schemas.microsoft.com/office/powerpoint/2010/main" val="2915020601"/>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solidFill>
          <a:schemeClr val="bg2"/>
        </a:solidFill>
        <a:effectLst/>
      </p:bgPr>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5" name="Rectangle 20"/>
          <p:cNvSpPr>
            <a:spLocks noChangeArrowheads="1"/>
          </p:cNvSpPr>
          <p:nvPr/>
        </p:nvSpPr>
        <p:spPr bwMode="white">
          <a:xfrm>
            <a:off x="7010400" y="0"/>
            <a:ext cx="21336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6" name="Rectangle 23"/>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7"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C95B4E4D-BB32-410E-A98E-E5097E5E727E}" type="slidenum">
              <a:rPr lang="en-US"/>
              <a:pPr>
                <a:defRPr/>
              </a:pPr>
              <a:t>‹#›</a:t>
            </a:fld>
            <a:endParaRPr lang="en-US" dirty="0"/>
          </a:p>
        </p:txBody>
      </p:sp>
      <p:sp>
        <p:nvSpPr>
          <p:cNvPr id="14" name="Date Placeholder 3"/>
          <p:cNvSpPr>
            <a:spLocks noGrp="1"/>
          </p:cNvSpPr>
          <p:nvPr>
            <p:ph type="dt" sz="half" idx="11"/>
          </p:nvPr>
        </p:nvSpPr>
        <p:spPr/>
        <p:txBody>
          <a:bodyPr/>
          <a:lstStyle>
            <a:lvl1pPr>
              <a:defRPr/>
            </a:lvl1pPr>
          </a:lstStyle>
          <a:p>
            <a:pPr>
              <a:defRPr/>
            </a:pPr>
            <a:endParaRPr lang="en-US" dirty="0"/>
          </a:p>
        </p:txBody>
      </p:sp>
      <p:sp>
        <p:nvSpPr>
          <p:cNvPr id="15" name="Footer Placeholder 4"/>
          <p:cNvSpPr>
            <a:spLocks noGrp="1"/>
          </p:cNvSpPr>
          <p:nvPr>
            <p:ph type="ftr" sz="quarter" idx="12"/>
          </p:nvPr>
        </p:nvSpPr>
        <p:spPr/>
        <p:txBody>
          <a:bodyPr/>
          <a:lstStyle>
            <a:lvl1pPr>
              <a:defRPr/>
            </a:lvl1pPr>
          </a:lstStyle>
          <a:p>
            <a:pPr>
              <a:defRPr/>
            </a:pPr>
            <a:endParaRPr lang="en-US" dirty="0"/>
          </a:p>
        </p:txBody>
      </p:sp>
    </p:spTree>
    <p:extLst>
      <p:ext uri="{BB962C8B-B14F-4D97-AF65-F5344CB8AC3E}">
        <p14:creationId xmlns:p14="http://schemas.microsoft.com/office/powerpoint/2010/main" val="3426566802"/>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CB12BA8F-08B4-4B6B-B86C-0F57AD971F15}" type="slidenum">
              <a:rPr lang="en-US"/>
              <a:pPr>
                <a:defRPr/>
              </a:pPr>
              <a:t>‹#›</a:t>
            </a:fld>
            <a:endParaRPr lang="en-US" dirty="0"/>
          </a:p>
        </p:txBody>
      </p:sp>
    </p:spTree>
    <p:extLst>
      <p:ext uri="{BB962C8B-B14F-4D97-AF65-F5344CB8AC3E}">
        <p14:creationId xmlns:p14="http://schemas.microsoft.com/office/powerpoint/2010/main" val="41859921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5"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6" name="Rectangle 23"/>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7" name="Rectangle 24"/>
          <p:cNvSpPr>
            <a:spLocks noChangeArrowheads="1"/>
          </p:cNvSpPr>
          <p:nvPr/>
        </p:nvSpPr>
        <p:spPr bwMode="white">
          <a:xfrm>
            <a:off x="8991600" y="1905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8" name="Rectangle 25"/>
          <p:cNvSpPr>
            <a:spLocks noChangeArrowheads="1"/>
          </p:cNvSpPr>
          <p:nvPr/>
        </p:nvSpPr>
        <p:spPr bwMode="white">
          <a:xfrm>
            <a:off x="152400" y="2286000"/>
            <a:ext cx="8832850" cy="304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9" name="Rectangle 26"/>
          <p:cNvSpPr>
            <a:spLocks noChangeArrowheads="1"/>
          </p:cNvSpPr>
          <p:nvPr/>
        </p:nvSpPr>
        <p:spPr bwMode="auto">
          <a:xfrm>
            <a:off x="155575" y="142875"/>
            <a:ext cx="8832850" cy="21399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n-US" dirty="0"/>
          </a:p>
        </p:txBody>
      </p:sp>
      <p:sp>
        <p:nvSpPr>
          <p:cNvPr id="16" name="Date Placeholder 3"/>
          <p:cNvSpPr>
            <a:spLocks noGrp="1"/>
          </p:cNvSpPr>
          <p:nvPr>
            <p:ph type="dt" sz="half" idx="11"/>
          </p:nvPr>
        </p:nvSpPr>
        <p:spPr/>
        <p:txBody>
          <a:bodyPr/>
          <a:lstStyle>
            <a:lvl1pPr>
              <a:defRPr/>
            </a:lvl1pPr>
          </a:lstStyle>
          <a:p>
            <a:pPr>
              <a:defRPr/>
            </a:pPr>
            <a:endParaRPr lang="en-US" dirty="0"/>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EBA60689-7390-4527-96BD-AAF3AC024A52}" type="slidenum">
              <a:rPr lang="en-US"/>
              <a:pPr>
                <a:defRPr/>
              </a:pPr>
              <a:t>‹#›</a:t>
            </a:fld>
            <a:endParaRPr lang="en-US" dirty="0"/>
          </a:p>
        </p:txBody>
      </p:sp>
    </p:spTree>
    <p:extLst>
      <p:ext uri="{BB962C8B-B14F-4D97-AF65-F5344CB8AC3E}">
        <p14:creationId xmlns:p14="http://schemas.microsoft.com/office/powerpoint/2010/main" val="250127619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2"/>
        </a:solidFill>
        <a:effectLst/>
      </p:bgPr>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endParaRPr lang="en-US" dirty="0"/>
          </a:p>
        </p:txBody>
      </p:sp>
      <p:sp>
        <p:nvSpPr>
          <p:cNvPr id="7" name="Footer Placeholder 5"/>
          <p:cNvSpPr>
            <a:spLocks noGrp="1"/>
          </p:cNvSpPr>
          <p:nvPr>
            <p:ph type="ftr" sz="quarter" idx="11"/>
          </p:nvPr>
        </p:nvSpPr>
        <p:spPr/>
        <p:txBody>
          <a:bodyPr/>
          <a:lstStyle>
            <a:lvl1pPr>
              <a:defRPr/>
            </a:lvl1pPr>
          </a:lstStyle>
          <a:p>
            <a:pPr>
              <a:defRPr/>
            </a:pPr>
            <a:endParaRPr lang="en-US" dirty="0"/>
          </a:p>
        </p:txBody>
      </p:sp>
      <p:sp>
        <p:nvSpPr>
          <p:cNvPr id="8" name="Slide Number Placeholder 6"/>
          <p:cNvSpPr>
            <a:spLocks noGrp="1"/>
          </p:cNvSpPr>
          <p:nvPr>
            <p:ph type="sldNum" sz="quarter" idx="12"/>
          </p:nvPr>
        </p:nvSpPr>
        <p:spPr/>
        <p:txBody>
          <a:bodyPr/>
          <a:lstStyle>
            <a:lvl1pPr>
              <a:defRPr/>
            </a:lvl1pPr>
          </a:lstStyle>
          <a:p>
            <a:pPr>
              <a:defRPr/>
            </a:pPr>
            <a:fld id="{0BDD09CB-4A68-497D-B9A0-B2A7A7B19729}" type="slidenum">
              <a:rPr lang="en-US"/>
              <a:pPr>
                <a:defRPr/>
              </a:pPr>
              <a:t>‹#›</a:t>
            </a:fld>
            <a:endParaRPr lang="en-US" dirty="0"/>
          </a:p>
        </p:txBody>
      </p:sp>
    </p:spTree>
    <p:extLst>
      <p:ext uri="{BB962C8B-B14F-4D97-AF65-F5344CB8AC3E}">
        <p14:creationId xmlns:p14="http://schemas.microsoft.com/office/powerpoint/2010/main" val="201217510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solidFill>
          <a:schemeClr val="bg2"/>
        </a:solidFill>
        <a:effectLst/>
      </p:bgPr>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8" name="Rectangle 20"/>
          <p:cNvSpPr>
            <a:spLocks noChangeArrowheads="1"/>
          </p:cNvSpPr>
          <p:nvPr/>
        </p:nvSpPr>
        <p:spPr bwMode="white">
          <a:xfrm>
            <a:off x="0" y="0"/>
            <a:ext cx="9144000" cy="1447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9" name="Rectangle 23"/>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10"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11" name="Rectangle 25"/>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endParaRPr lang="en-US" dirty="0"/>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dirty="0"/>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B641EE89-24F6-4E14-9923-09DF35F79D82}" type="slidenum">
              <a:rPr lang="en-US"/>
              <a:pPr>
                <a:defRPr/>
              </a:pPr>
              <a:t>‹#›</a:t>
            </a:fld>
            <a:endParaRPr lang="en-US" dirty="0"/>
          </a:p>
        </p:txBody>
      </p:sp>
    </p:spTree>
    <p:extLst>
      <p:ext uri="{BB962C8B-B14F-4D97-AF65-F5344CB8AC3E}">
        <p14:creationId xmlns:p14="http://schemas.microsoft.com/office/powerpoint/2010/main" val="3063749915"/>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dirty="0"/>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19B4D60E-CAE4-4CE4-A56B-5E052DB0CA7B}" type="slidenum">
              <a:rPr lang="en-US"/>
              <a:pPr>
                <a:defRPr/>
              </a:pPr>
              <a:t>‹#›</a:t>
            </a:fld>
            <a:endParaRPr lang="en-US" dirty="0"/>
          </a:p>
        </p:txBody>
      </p:sp>
    </p:spTree>
    <p:extLst>
      <p:ext uri="{BB962C8B-B14F-4D97-AF65-F5344CB8AC3E}">
        <p14:creationId xmlns:p14="http://schemas.microsoft.com/office/powerpoint/2010/main" val="3490089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3" name="Rectangle 20"/>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4" name="Rectangle 23"/>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5"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8" name="Date Placeholder 1"/>
          <p:cNvSpPr>
            <a:spLocks noGrp="1"/>
          </p:cNvSpPr>
          <p:nvPr>
            <p:ph type="dt" sz="half" idx="10"/>
          </p:nvPr>
        </p:nvSpPr>
        <p:spPr/>
        <p:txBody>
          <a:bodyPr/>
          <a:lstStyle>
            <a:lvl1pPr>
              <a:defRPr/>
            </a:lvl1pPr>
          </a:lstStyle>
          <a:p>
            <a:pPr>
              <a:defRPr/>
            </a:pPr>
            <a:endParaRPr lang="en-US" dirty="0"/>
          </a:p>
        </p:txBody>
      </p:sp>
      <p:sp>
        <p:nvSpPr>
          <p:cNvPr id="9" name="Footer Placeholder 2"/>
          <p:cNvSpPr>
            <a:spLocks noGrp="1"/>
          </p:cNvSpPr>
          <p:nvPr>
            <p:ph type="ftr" sz="quarter" idx="11"/>
          </p:nvPr>
        </p:nvSpPr>
        <p:spPr/>
        <p:txBody>
          <a:bodyPr/>
          <a:lstStyle>
            <a:lvl1pPr>
              <a:defRPr/>
            </a:lvl1pPr>
          </a:lstStyle>
          <a:p>
            <a:pPr>
              <a:defRPr/>
            </a:pPr>
            <a:endParaRPr lang="en-US" dirty="0"/>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A690D215-5A3C-45F1-BD47-DF9C3DBFF3B0}" type="slidenum">
              <a:rPr lang="en-US"/>
              <a:pPr>
                <a:defRPr/>
              </a:pPr>
              <a:t>‹#›</a:t>
            </a:fld>
            <a:endParaRPr lang="en-US" dirty="0"/>
          </a:p>
        </p:txBody>
      </p:sp>
    </p:spTree>
    <p:extLst>
      <p:ext uri="{BB962C8B-B14F-4D97-AF65-F5344CB8AC3E}">
        <p14:creationId xmlns:p14="http://schemas.microsoft.com/office/powerpoint/2010/main" val="2920514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7" name="Rectangle 23"/>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8" name="Rectangle 24"/>
          <p:cNvSpPr>
            <a:spLocks noChangeArrowheads="1"/>
          </p:cNvSpPr>
          <p:nvPr/>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9" name="Rectangle 25"/>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E1D9CD7D-541E-401C-BCA3-63170C764E87}" type="slidenum">
              <a:rPr lang="en-US"/>
              <a:pPr>
                <a:defRPr/>
              </a:pPr>
              <a:t>‹#›</a:t>
            </a:fld>
            <a:endParaRPr lang="en-US" dirty="0"/>
          </a:p>
        </p:txBody>
      </p:sp>
      <p:sp>
        <p:nvSpPr>
          <p:cNvPr id="17" name="Date Placeholder 4"/>
          <p:cNvSpPr>
            <a:spLocks noGrp="1"/>
          </p:cNvSpPr>
          <p:nvPr>
            <p:ph type="dt" sz="half" idx="11"/>
          </p:nvPr>
        </p:nvSpPr>
        <p:spPr/>
        <p:txBody>
          <a:bodyPr/>
          <a:lstStyle>
            <a:lvl1pPr>
              <a:defRPr/>
            </a:lvl1pPr>
          </a:lstStyle>
          <a:p>
            <a:pPr>
              <a:defRPr/>
            </a:pPr>
            <a:endParaRPr lang="en-US" dirty="0"/>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dirty="0"/>
          </a:p>
        </p:txBody>
      </p:sp>
    </p:spTree>
    <p:extLst>
      <p:ext uri="{BB962C8B-B14F-4D97-AF65-F5344CB8AC3E}">
        <p14:creationId xmlns:p14="http://schemas.microsoft.com/office/powerpoint/2010/main" val="299534217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7" name="Rectangle 23"/>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8" name="Rectangle 24"/>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9" name="Rectangle 25"/>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04D85450-086C-4DF4-81BD-EFF028AEBD09}" type="slidenum">
              <a:rPr lang="en-US"/>
              <a:pPr>
                <a:defRPr/>
              </a:pPr>
              <a:t>‹#›</a:t>
            </a:fld>
            <a:endParaRPr lang="en-US" dirty="0"/>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endParaRPr lang="en-US" dirty="0"/>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n-US" dirty="0"/>
          </a:p>
        </p:txBody>
      </p:sp>
    </p:spTree>
    <p:extLst>
      <p:ext uri="{BB962C8B-B14F-4D97-AF65-F5344CB8AC3E}">
        <p14:creationId xmlns:p14="http://schemas.microsoft.com/office/powerpoint/2010/main" val="2310887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6"/>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1027" name="Rectangle 15"/>
          <p:cNvSpPr>
            <a:spLocks noChangeArrowheads="1"/>
          </p:cNvSpPr>
          <p:nvPr/>
        </p:nvSpPr>
        <p:spPr bwMode="white">
          <a:xfrm>
            <a:off x="0" y="0"/>
            <a:ext cx="9144000" cy="139382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1028" name="Rectangle 17"/>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1029" name="Rectangle 18"/>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Courier New" pitchFamily="49" charset="0"/>
              </a:defRPr>
            </a:lvl1pPr>
            <a:lvl2pPr marL="742950" indent="-285750" eaLnBrk="0" hangingPunct="0">
              <a:defRPr>
                <a:solidFill>
                  <a:schemeClr val="tx1"/>
                </a:solidFill>
                <a:latin typeface="Courier New" pitchFamily="49" charset="0"/>
              </a:defRPr>
            </a:lvl2pPr>
            <a:lvl3pPr marL="1143000" indent="-228600" eaLnBrk="0" hangingPunct="0">
              <a:defRPr>
                <a:solidFill>
                  <a:schemeClr val="tx1"/>
                </a:solidFill>
                <a:latin typeface="Courier New" pitchFamily="49" charset="0"/>
              </a:defRPr>
            </a:lvl3pPr>
            <a:lvl4pPr marL="1600200" indent="-228600" eaLnBrk="0" hangingPunct="0">
              <a:defRPr>
                <a:solidFill>
                  <a:schemeClr val="tx1"/>
                </a:solidFill>
                <a:latin typeface="Courier New" pitchFamily="49" charset="0"/>
              </a:defRPr>
            </a:lvl4pPr>
            <a:lvl5pPr marL="2057400" indent="-228600" eaLnBrk="0" hangingPunct="0">
              <a:defRPr>
                <a:solidFill>
                  <a:schemeClr val="tx1"/>
                </a:solidFill>
                <a:latin typeface="Courier New" pitchFamily="49" charset="0"/>
              </a:defRPr>
            </a:lvl5pPr>
            <a:lvl6pPr marL="2514600" indent="-228600" eaLnBrk="0" fontAlgn="base" hangingPunct="0">
              <a:spcBef>
                <a:spcPct val="0"/>
              </a:spcBef>
              <a:spcAft>
                <a:spcPct val="0"/>
              </a:spcAft>
              <a:defRPr>
                <a:solidFill>
                  <a:schemeClr val="tx1"/>
                </a:solidFill>
                <a:latin typeface="Courier New" pitchFamily="49" charset="0"/>
              </a:defRPr>
            </a:lvl6pPr>
            <a:lvl7pPr marL="2971800" indent="-228600" eaLnBrk="0" fontAlgn="base" hangingPunct="0">
              <a:spcBef>
                <a:spcPct val="0"/>
              </a:spcBef>
              <a:spcAft>
                <a:spcPct val="0"/>
              </a:spcAft>
              <a:defRPr>
                <a:solidFill>
                  <a:schemeClr val="tx1"/>
                </a:solidFill>
                <a:latin typeface="Courier New" pitchFamily="49" charset="0"/>
              </a:defRPr>
            </a:lvl7pPr>
            <a:lvl8pPr marL="3429000" indent="-228600" eaLnBrk="0" fontAlgn="base" hangingPunct="0">
              <a:spcBef>
                <a:spcPct val="0"/>
              </a:spcBef>
              <a:spcAft>
                <a:spcPct val="0"/>
              </a:spcAft>
              <a:defRPr>
                <a:solidFill>
                  <a:schemeClr val="tx1"/>
                </a:solidFill>
                <a:latin typeface="Courier New" pitchFamily="49" charset="0"/>
              </a:defRPr>
            </a:lvl8pPr>
            <a:lvl9pPr marL="3886200" indent="-228600" eaLnBrk="0" fontAlgn="base" hangingPunct="0">
              <a:spcBef>
                <a:spcPct val="0"/>
              </a:spcBef>
              <a:spcAft>
                <a:spcPct val="0"/>
              </a:spcAft>
              <a:defRPr>
                <a:solidFill>
                  <a:schemeClr val="tx1"/>
                </a:solidFill>
                <a:latin typeface="Courier New" pitchFamily="49" charset="0"/>
              </a:defRPr>
            </a:lvl9pPr>
          </a:lstStyle>
          <a:p>
            <a:pPr eaLnBrk="1" hangingPunct="1">
              <a:defRPr/>
            </a:pPr>
            <a:endParaRPr lang="en-US" altLang="en-US" dirty="0" smtClean="0"/>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latinLnBrk="0" hangingPunct="1">
              <a:defRPr kumimoji="0" sz="1400">
                <a:solidFill>
                  <a:srgbClr val="FFFFFF"/>
                </a:solidFill>
              </a:defRPr>
            </a:lvl1pPr>
          </a:lstStyle>
          <a:p>
            <a:pPr>
              <a:defRPr/>
            </a:pPr>
            <a:endParaRPr lang="en-US" dirty="0"/>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latinLnBrk="0" hangingPunct="1">
              <a:defRPr kumimoji="0" sz="1200">
                <a:solidFill>
                  <a:srgbClr val="FFFFFF"/>
                </a:solidFill>
              </a:defRPr>
            </a:lvl1pPr>
          </a:lstStyle>
          <a:p>
            <a:pPr>
              <a:defRPr/>
            </a:pPr>
            <a:endParaRPr lang="en-US" dirty="0"/>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E4BD2808-76BD-4B11-9D2A-64A321DD6780}" type="slidenum">
              <a:rPr lang="en-US"/>
              <a:pPr>
                <a:defRPr/>
              </a:pPr>
              <a:t>‹#›</a:t>
            </a:fld>
            <a:endParaRPr lang="en-US" dirty="0"/>
          </a:p>
        </p:txBody>
      </p:sp>
      <p:sp>
        <p:nvSpPr>
          <p:cNvPr id="1038" name="Title Placeholder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5"/>
          <p:cNvSpPr>
            <a:spLocks noGrp="1" noChangeArrowheads="1"/>
          </p:cNvSpPr>
          <p:nvPr>
            <p:ph type="subTitle" idx="1"/>
          </p:nvPr>
        </p:nvSpPr>
        <p:spPr>
          <a:xfrm>
            <a:off x="1143000" y="4648200"/>
            <a:ext cx="6858000" cy="1752600"/>
          </a:xfrm>
        </p:spPr>
        <p:txBody>
          <a:bodyPr rtlCol="0">
            <a:normAutofit fontScale="62500" lnSpcReduction="20000"/>
          </a:bodyPr>
          <a:lstStyle/>
          <a:p>
            <a:pPr eaLnBrk="1" fontAlgn="auto" hangingPunct="1">
              <a:spcAft>
                <a:spcPts val="0"/>
              </a:spcAft>
              <a:buFont typeface="Arial" panose="020B0604020202020204" pitchFamily="34" charset="0"/>
              <a:buNone/>
              <a:defRPr/>
            </a:pPr>
            <a:r>
              <a:rPr lang="en-US" altLang="en-US" sz="2800" dirty="0" smtClean="0"/>
              <a:t>28</a:t>
            </a:r>
            <a:r>
              <a:rPr lang="en-US" altLang="en-US" sz="2800" baseline="30000" dirty="0" smtClean="0"/>
              <a:t>th</a:t>
            </a:r>
            <a:r>
              <a:rPr lang="en-US" altLang="en-US" sz="2800" dirty="0" smtClean="0"/>
              <a:t> Annual Advanced Cancer Registrars’ Workshop</a:t>
            </a:r>
          </a:p>
          <a:p>
            <a:pPr eaLnBrk="1" fontAlgn="auto" hangingPunct="1">
              <a:spcAft>
                <a:spcPts val="0"/>
              </a:spcAft>
              <a:buFont typeface="Arial" panose="020B0604020202020204" pitchFamily="34" charset="0"/>
              <a:buNone/>
              <a:defRPr/>
            </a:pPr>
            <a:r>
              <a:rPr lang="en-US" altLang="en-US" sz="2800" i="1" dirty="0" smtClean="0"/>
              <a:t>Presented by</a:t>
            </a:r>
          </a:p>
          <a:p>
            <a:pPr eaLnBrk="1" fontAlgn="auto" hangingPunct="1">
              <a:spcAft>
                <a:spcPts val="0"/>
              </a:spcAft>
              <a:buFont typeface="Arial" panose="020B0604020202020204" pitchFamily="34" charset="0"/>
              <a:buNone/>
              <a:defRPr/>
            </a:pPr>
            <a:r>
              <a:rPr lang="en-US" altLang="en-US" sz="2800" dirty="0" smtClean="0"/>
              <a:t>The Kentucky Cancer registry  </a:t>
            </a:r>
          </a:p>
          <a:p>
            <a:pPr eaLnBrk="1" fontAlgn="auto" hangingPunct="1">
              <a:spcAft>
                <a:spcPts val="0"/>
              </a:spcAft>
              <a:buFont typeface="Arial" panose="020B0604020202020204" pitchFamily="34" charset="0"/>
              <a:buNone/>
              <a:defRPr/>
            </a:pPr>
            <a:r>
              <a:rPr lang="en-US" altLang="en-US" sz="2200" dirty="0" smtClean="0"/>
              <a:t>September 11-12</a:t>
            </a:r>
            <a:r>
              <a:rPr lang="en-US" altLang="en-US" sz="2200" dirty="0" smtClean="0"/>
              <a:t>, 2014 </a:t>
            </a:r>
            <a:endParaRPr lang="en-US" altLang="en-US" sz="2200" dirty="0" smtClean="0"/>
          </a:p>
          <a:p>
            <a:pPr eaLnBrk="1" fontAlgn="auto" hangingPunct="1">
              <a:spcAft>
                <a:spcPts val="0"/>
              </a:spcAft>
              <a:buFont typeface="Arial" panose="020B0604020202020204" pitchFamily="34" charset="0"/>
              <a:buNone/>
              <a:defRPr/>
            </a:pPr>
            <a:endParaRPr lang="en-US" altLang="en-US" sz="1700" dirty="0" smtClean="0"/>
          </a:p>
          <a:p>
            <a:pPr eaLnBrk="1" fontAlgn="auto" hangingPunct="1">
              <a:spcAft>
                <a:spcPts val="0"/>
              </a:spcAft>
              <a:buFont typeface="Arial" panose="020B0604020202020204" pitchFamily="34" charset="0"/>
              <a:buNone/>
              <a:defRPr/>
            </a:pPr>
            <a:r>
              <a:rPr lang="en-US" altLang="en-US" sz="1700" dirty="0" smtClean="0"/>
              <a:t>Carol </a:t>
            </a:r>
            <a:r>
              <a:rPr lang="en-US" altLang="en-US" sz="1700" dirty="0" smtClean="0"/>
              <a:t>kruchko</a:t>
            </a:r>
            <a:r>
              <a:rPr lang="en-US" altLang="en-US" sz="1700" dirty="0" smtClean="0"/>
              <a:t>,  CBTRUS President</a:t>
            </a:r>
            <a:endParaRPr lang="en-US" altLang="en-US" sz="1700" dirty="0" smtClean="0"/>
          </a:p>
        </p:txBody>
      </p:sp>
      <p:sp>
        <p:nvSpPr>
          <p:cNvPr id="13315" name="Rectangle 4"/>
          <p:cNvSpPr>
            <a:spLocks noGrp="1" noChangeArrowheads="1"/>
          </p:cNvSpPr>
          <p:nvPr>
            <p:ph type="ctrTitle"/>
          </p:nvPr>
        </p:nvSpPr>
        <p:spPr>
          <a:xfrm>
            <a:off x="685800" y="-685800"/>
            <a:ext cx="7696200" cy="5029200"/>
          </a:xfrm>
        </p:spPr>
        <p:txBody>
          <a:bodyPr/>
          <a:lstStyle/>
          <a:p>
            <a:pPr eaLnBrk="1" hangingPunct="1"/>
            <a:r>
              <a:rPr lang="en-US" altLang="en-US" b="1" dirty="0" smtClean="0"/>
              <a:t>Counting Brain Tumors </a:t>
            </a:r>
            <a:br>
              <a:rPr lang="en-US" altLang="en-US" b="1" dirty="0" smtClean="0"/>
            </a:br>
            <a:r>
              <a:rPr lang="en-US" altLang="en-US" b="1" dirty="0" smtClean="0"/>
              <a:t>The Mission of CBTRUS</a:t>
            </a:r>
            <a:endParaRPr lang="en-US" altLang="en-US" sz="4000" b="1" i="1" dirty="0" smtClean="0"/>
          </a:p>
        </p:txBody>
      </p:sp>
      <p:pic>
        <p:nvPicPr>
          <p:cNvPr id="13316" name="Picture 4" descr="L:\Cruzer\CBTRUS Logo\CBTRUS_LOGO_8-201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168275"/>
            <a:ext cx="2532063" cy="201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Impact on Cancer Registrars</a:t>
            </a:r>
            <a:endParaRPr lang="en-US" sz="3600" dirty="0"/>
          </a:p>
        </p:txBody>
      </p:sp>
      <p:sp>
        <p:nvSpPr>
          <p:cNvPr id="3" name="Content Placeholder 2"/>
          <p:cNvSpPr>
            <a:spLocks noGrp="1"/>
          </p:cNvSpPr>
          <p:nvPr>
            <p:ph sz="quarter" idx="1"/>
          </p:nvPr>
        </p:nvSpPr>
        <p:spPr/>
        <p:txBody>
          <a:bodyPr/>
          <a:lstStyle/>
          <a:p>
            <a:r>
              <a:rPr lang="en-US" dirty="0" smtClean="0"/>
              <a:t>Increase in education to learn rules and regulations guiding collection</a:t>
            </a:r>
          </a:p>
          <a:p>
            <a:r>
              <a:rPr lang="en-US" dirty="0"/>
              <a:t>Increase in case finding to include primary brain &amp; CNS tumors with ICD-O-3 histology codes </a:t>
            </a:r>
            <a:r>
              <a:rPr lang="en-US" dirty="0" smtClean="0"/>
              <a:t>according to brain tumor site definition in Public Law and with behavior </a:t>
            </a:r>
            <a:r>
              <a:rPr lang="en-US" dirty="0"/>
              <a:t>codes /0 and /</a:t>
            </a:r>
            <a:r>
              <a:rPr lang="en-US" dirty="0" smtClean="0"/>
              <a:t>1</a:t>
            </a:r>
          </a:p>
          <a:p>
            <a:r>
              <a:rPr lang="en-US" dirty="0" smtClean="0"/>
              <a:t>Increase in contribution to public health surveillance of all primary brain tumors, to influencing brain tumor research, and to patient support resources </a:t>
            </a:r>
            <a:endParaRPr lang="en-US" dirty="0"/>
          </a:p>
        </p:txBody>
      </p:sp>
    </p:spTree>
    <p:extLst>
      <p:ext uri="{BB962C8B-B14F-4D97-AF65-F5344CB8AC3E}">
        <p14:creationId xmlns:p14="http://schemas.microsoft.com/office/powerpoint/2010/main" val="39269995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10600" cy="1143000"/>
          </a:xfrm>
        </p:spPr>
        <p:txBody>
          <a:bodyPr/>
          <a:lstStyle/>
          <a:p>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Counting Every Brain &amp; CNS Tumor</a:t>
            </a:r>
            <a:br>
              <a:rPr lang="en-US" sz="2800" dirty="0" smtClean="0"/>
            </a:br>
            <a:r>
              <a:rPr lang="en-US" sz="3200" dirty="0" smtClean="0"/>
              <a:t>Thank You Tumor Registrars</a:t>
            </a:r>
            <a:endParaRPr lang="en-US" sz="3200" dirty="0"/>
          </a:p>
        </p:txBody>
      </p:sp>
      <p:sp>
        <p:nvSpPr>
          <p:cNvPr id="3" name="Content Placeholder 2"/>
          <p:cNvSpPr>
            <a:spLocks noGrp="1"/>
          </p:cNvSpPr>
          <p:nvPr>
            <p:ph sz="quarter" idx="1"/>
          </p:nvPr>
        </p:nvSpPr>
        <p:spPr/>
        <p:txBody>
          <a:bodyPr/>
          <a:lstStyle/>
          <a:p>
            <a:pPr marL="0" indent="0">
              <a:buNone/>
            </a:pPr>
            <a:r>
              <a:rPr lang="en-US" dirty="0" smtClean="0"/>
              <a:t> </a:t>
            </a:r>
            <a:endParaRPr lang="en-US" dirty="0"/>
          </a:p>
        </p:txBody>
      </p:sp>
      <p:pic>
        <p:nvPicPr>
          <p:cNvPr id="4" name="Picture 3" descr="C:\Users\Desk2\AppData\Local\Microsoft\Windows\Temporary Internet Files\Content.IE5\HGBY1EA1\2013_Mag_cover_Wolff_cropp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786849"/>
            <a:ext cx="4572000" cy="47590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66044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CBTRUS Efforts to Enhance Data</a:t>
            </a:r>
            <a:endParaRPr lang="en-US" sz="3600" dirty="0"/>
          </a:p>
        </p:txBody>
      </p:sp>
      <p:sp>
        <p:nvSpPr>
          <p:cNvPr id="3" name="Content Placeholder 2"/>
          <p:cNvSpPr>
            <a:spLocks noGrp="1"/>
          </p:cNvSpPr>
          <p:nvPr>
            <p:ph sz="quarter" idx="1"/>
          </p:nvPr>
        </p:nvSpPr>
        <p:spPr/>
        <p:txBody>
          <a:bodyPr/>
          <a:lstStyle/>
          <a:p>
            <a:r>
              <a:rPr lang="en-US" sz="2400" dirty="0" smtClean="0"/>
              <a:t>Conducts </a:t>
            </a:r>
            <a:r>
              <a:rPr lang="en-US" sz="2400" dirty="0" smtClean="0"/>
              <a:t>Edits Review on data from CDC/NPCR and NCI/SEER used to prepare CBTRUS Statistical Reports and reviews results with neuropathologists</a:t>
            </a:r>
          </a:p>
          <a:p>
            <a:r>
              <a:rPr lang="en-US" sz="2400" dirty="0" smtClean="0"/>
              <a:t>Provides assessment of  CBTRUS Edits Review to surveillance stakeholders</a:t>
            </a:r>
          </a:p>
          <a:p>
            <a:r>
              <a:rPr lang="en-US" sz="2400" dirty="0" smtClean="0"/>
              <a:t>Maintains up-to-date Histology Grouping Scheme in sync with WHO Classification</a:t>
            </a:r>
          </a:p>
          <a:p>
            <a:r>
              <a:rPr lang="en-US" sz="2400" dirty="0" smtClean="0"/>
              <a:t>Provides Site/Histology Validation List based on SEER Site/Histology Validation List</a:t>
            </a:r>
          </a:p>
          <a:p>
            <a:pPr marL="274638" lvl="1" indent="0">
              <a:buNone/>
            </a:pPr>
            <a:r>
              <a:rPr lang="en-US" dirty="0" smtClean="0"/>
              <a:t>- Excluded </a:t>
            </a:r>
            <a:r>
              <a:rPr lang="en-US" dirty="0" smtClean="0"/>
              <a:t>over 150 site/histology combinations considered implausible or invalid (&lt;1% of all tumors in CBTRUS Dataset</a:t>
            </a:r>
          </a:p>
          <a:p>
            <a:endParaRPr lang="en-US" dirty="0"/>
          </a:p>
        </p:txBody>
      </p:sp>
    </p:spTree>
    <p:extLst>
      <p:ext uri="{BB962C8B-B14F-4D97-AF65-F5344CB8AC3E}">
        <p14:creationId xmlns:p14="http://schemas.microsoft.com/office/powerpoint/2010/main" val="14424775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Findings </a:t>
            </a:r>
            <a:r>
              <a:rPr lang="en-US" sz="3600" dirty="0" smtClean="0"/>
              <a:t>from </a:t>
            </a:r>
            <a:r>
              <a:rPr lang="en-US" sz="3600" dirty="0" smtClean="0"/>
              <a:t>CBTRUS Edits Review</a:t>
            </a:r>
            <a:endParaRPr lang="en-US" sz="3600" dirty="0"/>
          </a:p>
        </p:txBody>
      </p:sp>
      <p:sp>
        <p:nvSpPr>
          <p:cNvPr id="3" name="Content Placeholder 2"/>
          <p:cNvSpPr>
            <a:spLocks noGrp="1"/>
          </p:cNvSpPr>
          <p:nvPr>
            <p:ph sz="quarter" idx="1"/>
          </p:nvPr>
        </p:nvSpPr>
        <p:spPr/>
        <p:txBody>
          <a:bodyPr/>
          <a:lstStyle/>
          <a:p>
            <a:endParaRPr lang="en-US" sz="2800" dirty="0" smtClean="0"/>
          </a:p>
          <a:p>
            <a:r>
              <a:rPr lang="en-US" sz="2800" dirty="0" smtClean="0"/>
              <a:t>Duplicate cases </a:t>
            </a:r>
          </a:p>
          <a:p>
            <a:r>
              <a:rPr lang="en-US" dirty="0" smtClean="0"/>
              <a:t>Behavior miscodes</a:t>
            </a:r>
          </a:p>
          <a:p>
            <a:r>
              <a:rPr lang="en-US" dirty="0" smtClean="0"/>
              <a:t>Site/histology mismatches</a:t>
            </a:r>
          </a:p>
          <a:p>
            <a:r>
              <a:rPr lang="en-US" dirty="0" smtClean="0"/>
              <a:t>Recoding needed for certain histologies</a:t>
            </a:r>
            <a:endParaRPr lang="en-US" dirty="0"/>
          </a:p>
        </p:txBody>
      </p:sp>
    </p:spTree>
    <p:extLst>
      <p:ext uri="{BB962C8B-B14F-4D97-AF65-F5344CB8AC3E}">
        <p14:creationId xmlns:p14="http://schemas.microsoft.com/office/powerpoint/2010/main" val="3571027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dirty="0" smtClean="0">
                <a:solidFill>
                  <a:srgbClr val="7B9899"/>
                </a:solidFill>
              </a:rPr>
              <a:t>CBTRUS Data </a:t>
            </a:r>
            <a:r>
              <a:rPr lang="en-US" altLang="en-US" dirty="0" smtClean="0">
                <a:solidFill>
                  <a:srgbClr val="7B9899"/>
                </a:solidFill>
              </a:rPr>
              <a:t>Collection Process</a:t>
            </a:r>
            <a:endParaRPr lang="en-US" altLang="en-US" dirty="0" smtClean="0">
              <a:solidFill>
                <a:srgbClr val="7B9899"/>
              </a:solidFill>
            </a:endParaRPr>
          </a:p>
        </p:txBody>
      </p:sp>
      <p:sp>
        <p:nvSpPr>
          <p:cNvPr id="22531" name="Content Placeholder 2"/>
          <p:cNvSpPr>
            <a:spLocks noGrp="1"/>
          </p:cNvSpPr>
          <p:nvPr>
            <p:ph sz="quarter" idx="1"/>
          </p:nvPr>
        </p:nvSpPr>
        <p:spPr>
          <a:xfrm>
            <a:off x="301625" y="1527175"/>
            <a:ext cx="8504238" cy="4572000"/>
          </a:xfrm>
        </p:spPr>
        <p:txBody>
          <a:bodyPr/>
          <a:lstStyle/>
          <a:p>
            <a:pPr eaLnBrk="1" hangingPunct="1"/>
            <a:r>
              <a:rPr lang="en-US" altLang="en-US" sz="2400" dirty="0" smtClean="0"/>
              <a:t>Integrated in Centers for Disease Control and Prevention National Program of Cancer Registries Yearly Data Call (CDC/NPCR)</a:t>
            </a:r>
          </a:p>
          <a:p>
            <a:pPr eaLnBrk="1" hangingPunct="1"/>
            <a:r>
              <a:rPr lang="en-US" altLang="en-US" sz="2400" dirty="0" smtClean="0"/>
              <a:t>Combine CDC/NPCR with data from National Cancer Institute Surveillance, Epidemiology and End Results (SEER) program</a:t>
            </a:r>
          </a:p>
          <a:p>
            <a:pPr eaLnBrk="1" hangingPunct="1"/>
            <a:r>
              <a:rPr lang="en-US" altLang="en-US" sz="2400" dirty="0" smtClean="0"/>
              <a:t>Use site code for collection as per Consensus Conference 1</a:t>
            </a:r>
          </a:p>
          <a:p>
            <a:pPr eaLnBrk="1" hangingPunct="1"/>
            <a:r>
              <a:rPr lang="en-US" altLang="en-US" sz="2400" dirty="0" smtClean="0"/>
              <a:t>Population data by histology, histology groupings, gender, age, race and Hispanic ethnicity.  5-yr age groups obtained from US Census Bureau.  Mortality and relative survival rates calculated using SEER data for the period 1995-2010 </a:t>
            </a:r>
          </a:p>
          <a:p>
            <a:pPr eaLnBrk="1" hangingPunct="1"/>
            <a:endParaRPr lang="en-US" altLang="en-US" sz="2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sz="3600" dirty="0" smtClean="0">
                <a:solidFill>
                  <a:srgbClr val="7B9899"/>
                </a:solidFill>
              </a:rPr>
              <a:t> CBTRUS Data </a:t>
            </a:r>
            <a:r>
              <a:rPr lang="en-US" altLang="en-US" sz="3600" dirty="0" smtClean="0">
                <a:solidFill>
                  <a:srgbClr val="7B9899"/>
                </a:solidFill>
              </a:rPr>
              <a:t>Reporting Specifications</a:t>
            </a:r>
            <a:endParaRPr lang="en-US" altLang="en-US" sz="3600" dirty="0" smtClean="0">
              <a:solidFill>
                <a:srgbClr val="7B9899"/>
              </a:solidFill>
            </a:endParaRPr>
          </a:p>
        </p:txBody>
      </p:sp>
      <p:sp>
        <p:nvSpPr>
          <p:cNvPr id="24579" name="Content Placeholder 2"/>
          <p:cNvSpPr>
            <a:spLocks noGrp="1"/>
          </p:cNvSpPr>
          <p:nvPr>
            <p:ph sz="quarter" idx="1"/>
          </p:nvPr>
        </p:nvSpPr>
        <p:spPr>
          <a:xfrm>
            <a:off x="304800" y="1905000"/>
            <a:ext cx="8504238" cy="4572000"/>
          </a:xfrm>
        </p:spPr>
        <p:txBody>
          <a:bodyPr/>
          <a:lstStyle/>
          <a:p>
            <a:pPr eaLnBrk="1" hangingPunct="1"/>
            <a:r>
              <a:rPr lang="en-US" altLang="en-US" dirty="0" smtClean="0"/>
              <a:t>International Classification of Diseases for Oncology (ICD-O-3)</a:t>
            </a:r>
          </a:p>
          <a:p>
            <a:pPr eaLnBrk="1" hangingPunct="1"/>
            <a:r>
              <a:rPr lang="en-US" altLang="en-US" dirty="0" smtClean="0"/>
              <a:t>CBTRUS Histology Grouping Scheme</a:t>
            </a:r>
          </a:p>
          <a:p>
            <a:pPr eaLnBrk="1" hangingPunct="1"/>
            <a:r>
              <a:rPr lang="en-US" altLang="en-US" dirty="0" smtClean="0"/>
              <a:t>Incidence Data reported by histology, histology groupings, gender, age, behavior, race and Hispanic ethnicity</a:t>
            </a:r>
          </a:p>
          <a:p>
            <a:pPr eaLnBrk="1" hangingPunct="1"/>
            <a:r>
              <a:rPr lang="en-US" altLang="en-US" dirty="0" smtClean="0"/>
              <a:t>49 states excluding Minnesota and District of </a:t>
            </a:r>
            <a:r>
              <a:rPr lang="en-US" altLang="en-US" dirty="0" smtClean="0"/>
              <a:t>Columbia, 2006-2010 data</a:t>
            </a:r>
            <a:endParaRPr lang="en-US" alt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Autofit/>
          </a:bodyPr>
          <a:lstStyle/>
          <a:p>
            <a:pPr eaLnBrk="1" fontAlgn="auto" hangingPunct="1">
              <a:spcAft>
                <a:spcPts val="0"/>
              </a:spcAft>
              <a:defRPr/>
            </a:pPr>
            <a:r>
              <a:rPr lang="en-US" altLang="en-US" sz="2000" dirty="0" smtClean="0"/>
              <a:t>        Primary Brain Tumors in US by Behavior, CBTRUS 2006-2010 </a:t>
            </a:r>
            <a:br>
              <a:rPr lang="en-US" altLang="en-US" sz="2000" dirty="0" smtClean="0"/>
            </a:br>
            <a:r>
              <a:rPr lang="en-US" altLang="en-US" sz="2000" dirty="0" smtClean="0"/>
              <a:t>Total = 326, 711 cases </a:t>
            </a:r>
          </a:p>
        </p:txBody>
      </p:sp>
      <p:pic>
        <p:nvPicPr>
          <p:cNvPr id="32771" name="Picture 3"/>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762000" y="1371600"/>
            <a:ext cx="10354867" cy="44595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1600200" y="5562600"/>
            <a:ext cx="6181726" cy="707886"/>
          </a:xfrm>
          <a:prstGeom prst="rect">
            <a:avLst/>
          </a:prstGeom>
        </p:spPr>
        <p:txBody>
          <a:bodyPr wrap="square">
            <a:spAutoFit/>
          </a:bodyPr>
          <a:lstStyle/>
          <a:p>
            <a:r>
              <a:rPr lang="en-US" sz="2000" dirty="0">
                <a:solidFill>
                  <a:schemeClr val="accent3">
                    <a:shade val="75000"/>
                  </a:schemeClr>
                </a:solidFill>
                <a:latin typeface="+mj-lt"/>
                <a:ea typeface="+mj-ea"/>
                <a:cs typeface="+mj-cs"/>
              </a:rPr>
              <a:t>Total Primary Brain &amp; CNS Tumors N = 326,711</a:t>
            </a:r>
          </a:p>
          <a:p>
            <a:r>
              <a:rPr lang="en-US" sz="2000" dirty="0" smtClean="0">
                <a:solidFill>
                  <a:schemeClr val="accent3">
                    <a:shade val="75000"/>
                  </a:schemeClr>
                </a:solidFill>
                <a:latin typeface="+mj-lt"/>
                <a:ea typeface="+mj-ea"/>
                <a:cs typeface="+mj-cs"/>
              </a:rPr>
              <a:t>Age-Adjusted Incidence </a:t>
            </a:r>
            <a:r>
              <a:rPr lang="en-US" sz="2000" dirty="0">
                <a:solidFill>
                  <a:schemeClr val="accent3">
                    <a:shade val="75000"/>
                  </a:schemeClr>
                </a:solidFill>
                <a:latin typeface="+mj-lt"/>
                <a:ea typeface="+mj-ea"/>
                <a:cs typeface="+mj-cs"/>
              </a:rPr>
              <a:t>R</a:t>
            </a:r>
            <a:r>
              <a:rPr lang="en-US" sz="2000" dirty="0" smtClean="0">
                <a:solidFill>
                  <a:schemeClr val="accent3">
                    <a:shade val="75000"/>
                  </a:schemeClr>
                </a:solidFill>
                <a:latin typeface="+mj-lt"/>
                <a:ea typeface="+mj-ea"/>
                <a:cs typeface="+mj-cs"/>
              </a:rPr>
              <a:t>ate </a:t>
            </a:r>
            <a:r>
              <a:rPr lang="en-US" sz="2000" dirty="0">
                <a:solidFill>
                  <a:schemeClr val="accent3">
                    <a:shade val="75000"/>
                  </a:schemeClr>
                </a:solidFill>
                <a:latin typeface="+mj-lt"/>
                <a:ea typeface="+mj-ea"/>
                <a:cs typeface="+mj-cs"/>
              </a:rPr>
              <a:t>= 21.03 per 100,000</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387" y="152400"/>
            <a:ext cx="8531225" cy="1216025"/>
          </a:xfrm>
        </p:spPr>
        <p:txBody>
          <a:bodyPr/>
          <a:lstStyle/>
          <a:p>
            <a:r>
              <a:rPr lang="en-US" sz="2800" dirty="0" smtClean="0"/>
              <a:t/>
            </a:r>
            <a:br>
              <a:rPr lang="en-US" sz="2800" dirty="0" smtClean="0"/>
            </a:br>
            <a:r>
              <a:rPr lang="en-US" sz="2800" dirty="0"/>
              <a:t/>
            </a:r>
            <a:br>
              <a:rPr lang="en-US" sz="2800" dirty="0"/>
            </a:br>
            <a:r>
              <a:rPr lang="en-US" sz="2400" dirty="0" smtClean="0"/>
              <a:t>Annual </a:t>
            </a:r>
            <a:r>
              <a:rPr lang="en-US" sz="2400" dirty="0"/>
              <a:t>Age-Adjusted Incidence Rates of Primary     </a:t>
            </a:r>
            <a:br>
              <a:rPr lang="en-US" sz="2400" dirty="0"/>
            </a:br>
            <a:r>
              <a:rPr lang="en-US" sz="2400" dirty="0"/>
              <a:t>     Brain  &amp; CNS by </a:t>
            </a:r>
            <a:r>
              <a:rPr lang="en-US" sz="2400" dirty="0" smtClean="0"/>
              <a:t>Age </a:t>
            </a:r>
            <a:r>
              <a:rPr lang="en-US" sz="2400" dirty="0"/>
              <a:t>and Behavior, </a:t>
            </a:r>
            <a:br>
              <a:rPr lang="en-US" sz="2400" dirty="0"/>
            </a:br>
            <a:r>
              <a:rPr lang="en-US" sz="2400" dirty="0" smtClean="0"/>
              <a:t>   </a:t>
            </a:r>
            <a:r>
              <a:rPr lang="en-US" sz="2400" dirty="0"/>
              <a:t>C</a:t>
            </a:r>
            <a:r>
              <a:rPr lang="en-US" sz="2400" dirty="0" smtClean="0"/>
              <a:t>BTRUS</a:t>
            </a:r>
            <a:r>
              <a:rPr lang="en-US" sz="2400" dirty="0"/>
              <a:t>,        2006-2010</a:t>
            </a:r>
          </a:p>
        </p:txBody>
      </p:sp>
      <p:pic>
        <p:nvPicPr>
          <p:cNvPr id="33794" name="Picture 2" descr="C:\Users\Desk1\Desktop\F2.large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4419600" y="3581400"/>
            <a:ext cx="387899" cy="2667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Desk1\Desktop\F2.large (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666873"/>
            <a:ext cx="6858000" cy="47152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6532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534400" cy="1524000"/>
          </a:xfrm>
        </p:spPr>
        <p:txBody>
          <a:bodyPr/>
          <a:lstStyle/>
          <a:p>
            <a:r>
              <a:rPr lang="en-US" sz="2400" dirty="0" smtClean="0"/>
              <a:t>Annual Age-Adjusted Incidence Rates of Primary     </a:t>
            </a:r>
            <a:br>
              <a:rPr lang="en-US" sz="2400" dirty="0" smtClean="0"/>
            </a:br>
            <a:r>
              <a:rPr lang="en-US" sz="2400" dirty="0" smtClean="0"/>
              <a:t>     Brain  &amp; CNS by Year and Behavior, </a:t>
            </a:r>
            <a:br>
              <a:rPr lang="en-US" sz="2400" dirty="0" smtClean="0"/>
            </a:br>
            <a:r>
              <a:rPr lang="en-US" sz="2400" dirty="0"/>
              <a:t> </a:t>
            </a:r>
            <a:r>
              <a:rPr lang="en-US" sz="2400" dirty="0" smtClean="0"/>
              <a:t>      CBTRUS,        2006-2010</a:t>
            </a:r>
            <a:endParaRPr lang="en-US" sz="2400" dirty="0"/>
          </a:p>
        </p:txBody>
      </p:sp>
      <p:pic>
        <p:nvPicPr>
          <p:cNvPr id="30722"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524000" y="1600200"/>
            <a:ext cx="5943600" cy="396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Table 4"/>
          <p:cNvGraphicFramePr>
            <a:graphicFrameLocks noGrp="1"/>
          </p:cNvGraphicFramePr>
          <p:nvPr>
            <p:extLst>
              <p:ext uri="{D42A27DB-BD31-4B8C-83A1-F6EECF244321}">
                <p14:modId xmlns:p14="http://schemas.microsoft.com/office/powerpoint/2010/main" val="2299963345"/>
              </p:ext>
            </p:extLst>
          </p:nvPr>
        </p:nvGraphicFramePr>
        <p:xfrm>
          <a:off x="152400" y="5555381"/>
          <a:ext cx="7275351" cy="777240"/>
        </p:xfrm>
        <a:graphic>
          <a:graphicData uri="http://schemas.openxmlformats.org/drawingml/2006/table">
            <a:tbl>
              <a:tblPr firstRow="1" bandRow="1">
                <a:tableStyleId>{5940675A-B579-460E-94D1-54222C63F5DA}</a:tableStyleId>
              </a:tblPr>
              <a:tblGrid>
                <a:gridCol w="1660573"/>
                <a:gridCol w="1195177"/>
                <a:gridCol w="1066800"/>
                <a:gridCol w="1066800"/>
                <a:gridCol w="1073443"/>
                <a:gridCol w="1212558"/>
              </a:tblGrid>
              <a:tr h="196948">
                <a:tc>
                  <a:txBody>
                    <a:bodyPr/>
                    <a:lstStyle/>
                    <a:p>
                      <a:r>
                        <a:rPr lang="en-US" sz="1100" dirty="0" smtClean="0">
                          <a:latin typeface="Arial" pitchFamily="34" charset="0"/>
                          <a:cs typeface="Arial" pitchFamily="34" charset="0"/>
                        </a:rPr>
                        <a:t>    Malignant</a:t>
                      </a:r>
                      <a:endParaRPr lang="en-US" sz="1100" dirty="0">
                        <a:latin typeface="Arial" pitchFamily="34" charset="0"/>
                        <a:cs typeface="Arial" pitchFamily="34" charset="0"/>
                      </a:endParaRPr>
                    </a:p>
                  </a:txBody>
                  <a:tcPr/>
                </a:tc>
                <a:tc>
                  <a:txBody>
                    <a:bodyPr/>
                    <a:lstStyle/>
                    <a:p>
                      <a:pPr algn="ctr"/>
                      <a:r>
                        <a:rPr lang="en-US" sz="1100" dirty="0" smtClean="0">
                          <a:latin typeface="Arial" pitchFamily="34" charset="0"/>
                          <a:cs typeface="Arial" pitchFamily="34" charset="0"/>
                        </a:rPr>
                        <a:t>7.36</a:t>
                      </a:r>
                      <a:endParaRPr lang="en-US" sz="1100" dirty="0">
                        <a:latin typeface="Arial" pitchFamily="34" charset="0"/>
                        <a:cs typeface="Arial" pitchFamily="34" charset="0"/>
                      </a:endParaRPr>
                    </a:p>
                  </a:txBody>
                  <a:tcPr/>
                </a:tc>
                <a:tc>
                  <a:txBody>
                    <a:bodyPr/>
                    <a:lstStyle/>
                    <a:p>
                      <a:pPr algn="ctr"/>
                      <a:r>
                        <a:rPr lang="en-US" sz="1100" dirty="0" smtClean="0">
                          <a:latin typeface="Arial" pitchFamily="34" charset="0"/>
                          <a:cs typeface="Arial" pitchFamily="34" charset="0"/>
                        </a:rPr>
                        <a:t>7.37</a:t>
                      </a:r>
                      <a:endParaRPr lang="en-US" sz="1100" dirty="0">
                        <a:latin typeface="Arial" pitchFamily="34" charset="0"/>
                        <a:cs typeface="Arial" pitchFamily="34" charset="0"/>
                      </a:endParaRPr>
                    </a:p>
                  </a:txBody>
                  <a:tcPr/>
                </a:tc>
                <a:tc>
                  <a:txBody>
                    <a:bodyPr/>
                    <a:lstStyle/>
                    <a:p>
                      <a:pPr algn="ctr"/>
                      <a:r>
                        <a:rPr lang="en-US" sz="1100" dirty="0" smtClean="0">
                          <a:latin typeface="Arial" pitchFamily="34" charset="0"/>
                          <a:cs typeface="Arial" pitchFamily="34" charset="0"/>
                        </a:rPr>
                        <a:t>7.39</a:t>
                      </a:r>
                      <a:endParaRPr lang="en-US" sz="1100" dirty="0">
                        <a:latin typeface="Arial" pitchFamily="34" charset="0"/>
                        <a:cs typeface="Arial" pitchFamily="34" charset="0"/>
                      </a:endParaRPr>
                    </a:p>
                  </a:txBody>
                  <a:tcPr/>
                </a:tc>
                <a:tc>
                  <a:txBody>
                    <a:bodyPr/>
                    <a:lstStyle/>
                    <a:p>
                      <a:pPr algn="ctr"/>
                      <a:r>
                        <a:rPr lang="en-US" sz="1100" dirty="0" smtClean="0">
                          <a:latin typeface="Arial" pitchFamily="34" charset="0"/>
                          <a:cs typeface="Arial" pitchFamily="34" charset="0"/>
                        </a:rPr>
                        <a:t>7.25</a:t>
                      </a:r>
                      <a:endParaRPr lang="en-US" sz="1100" dirty="0">
                        <a:latin typeface="Arial" pitchFamily="34" charset="0"/>
                        <a:cs typeface="Arial" pitchFamily="34" charset="0"/>
                      </a:endParaRPr>
                    </a:p>
                  </a:txBody>
                  <a:tcPr/>
                </a:tc>
                <a:tc>
                  <a:txBody>
                    <a:bodyPr/>
                    <a:lstStyle/>
                    <a:p>
                      <a:pPr algn="ctr"/>
                      <a:r>
                        <a:rPr lang="en-US" sz="1100" dirty="0" smtClean="0">
                          <a:latin typeface="Arial" pitchFamily="34" charset="0"/>
                          <a:cs typeface="Arial" pitchFamily="34" charset="0"/>
                        </a:rPr>
                        <a:t>6.98</a:t>
                      </a:r>
                      <a:endParaRPr lang="en-US" sz="1100" dirty="0">
                        <a:latin typeface="Arial" pitchFamily="34" charset="0"/>
                        <a:cs typeface="Arial" pitchFamily="34" charset="0"/>
                      </a:endParaRPr>
                    </a:p>
                  </a:txBody>
                  <a:tcPr/>
                </a:tc>
              </a:tr>
              <a:tr h="196948">
                <a:tc>
                  <a:txBody>
                    <a:bodyPr/>
                    <a:lstStyle/>
                    <a:p>
                      <a:r>
                        <a:rPr lang="en-US" sz="1100" dirty="0" smtClean="0">
                          <a:latin typeface="Arial" pitchFamily="34" charset="0"/>
                          <a:cs typeface="Arial" pitchFamily="34" charset="0"/>
                        </a:rPr>
                        <a:t>    </a:t>
                      </a:r>
                      <a:r>
                        <a:rPr lang="en-US" sz="1100" dirty="0" smtClean="0">
                          <a:latin typeface="Arial" pitchFamily="34" charset="0"/>
                          <a:cs typeface="Arial" pitchFamily="34" charset="0"/>
                        </a:rPr>
                        <a:t>Non-Malignant</a:t>
                      </a:r>
                      <a:endParaRPr lang="en-US" sz="1100" dirty="0">
                        <a:latin typeface="Arial" pitchFamily="34" charset="0"/>
                        <a:cs typeface="Arial" pitchFamily="34" charset="0"/>
                      </a:endParaRPr>
                    </a:p>
                  </a:txBody>
                  <a:tcPr/>
                </a:tc>
                <a:tc>
                  <a:txBody>
                    <a:bodyPr/>
                    <a:lstStyle/>
                    <a:p>
                      <a:pPr algn="ctr"/>
                      <a:r>
                        <a:rPr lang="en-US" sz="1100" dirty="0" smtClean="0">
                          <a:latin typeface="Arial" pitchFamily="34" charset="0"/>
                          <a:cs typeface="Arial" pitchFamily="34" charset="0"/>
                        </a:rPr>
                        <a:t>13.31</a:t>
                      </a:r>
                      <a:endParaRPr lang="en-US" sz="1100" dirty="0">
                        <a:latin typeface="Arial" pitchFamily="34" charset="0"/>
                        <a:cs typeface="Arial" pitchFamily="34" charset="0"/>
                      </a:endParaRPr>
                    </a:p>
                  </a:txBody>
                  <a:tcPr/>
                </a:tc>
                <a:tc>
                  <a:txBody>
                    <a:bodyPr/>
                    <a:lstStyle/>
                    <a:p>
                      <a:pPr algn="ctr"/>
                      <a:r>
                        <a:rPr lang="en-US" sz="1100" dirty="0" smtClean="0">
                          <a:latin typeface="Arial" pitchFamily="34" charset="0"/>
                          <a:cs typeface="Arial" pitchFamily="34" charset="0"/>
                        </a:rPr>
                        <a:t>13.46</a:t>
                      </a:r>
                      <a:endParaRPr lang="en-US" sz="1100" dirty="0">
                        <a:latin typeface="Arial" pitchFamily="34" charset="0"/>
                        <a:cs typeface="Arial" pitchFamily="34" charset="0"/>
                      </a:endParaRPr>
                    </a:p>
                  </a:txBody>
                  <a:tcPr/>
                </a:tc>
                <a:tc>
                  <a:txBody>
                    <a:bodyPr/>
                    <a:lstStyle/>
                    <a:p>
                      <a:pPr algn="ctr"/>
                      <a:r>
                        <a:rPr lang="en-US" sz="1100" dirty="0" smtClean="0">
                          <a:latin typeface="Arial" pitchFamily="34" charset="0"/>
                          <a:cs typeface="Arial" pitchFamily="34" charset="0"/>
                        </a:rPr>
                        <a:t>14.02</a:t>
                      </a:r>
                      <a:endParaRPr lang="en-US" sz="1100" dirty="0">
                        <a:latin typeface="Arial" pitchFamily="34" charset="0"/>
                        <a:cs typeface="Arial" pitchFamily="34" charset="0"/>
                      </a:endParaRPr>
                    </a:p>
                  </a:txBody>
                  <a:tcPr/>
                </a:tc>
                <a:tc>
                  <a:txBody>
                    <a:bodyPr/>
                    <a:lstStyle/>
                    <a:p>
                      <a:pPr algn="ctr"/>
                      <a:r>
                        <a:rPr lang="en-US" sz="1100" dirty="0" smtClean="0">
                          <a:latin typeface="Arial" pitchFamily="34" charset="0"/>
                          <a:cs typeface="Arial" pitchFamily="34" charset="0"/>
                        </a:rPr>
                        <a:t>14.50</a:t>
                      </a:r>
                      <a:endParaRPr lang="en-US" sz="1100" dirty="0">
                        <a:latin typeface="Arial" pitchFamily="34" charset="0"/>
                        <a:cs typeface="Arial" pitchFamily="34" charset="0"/>
                      </a:endParaRPr>
                    </a:p>
                  </a:txBody>
                  <a:tcPr/>
                </a:tc>
                <a:tc>
                  <a:txBody>
                    <a:bodyPr/>
                    <a:lstStyle/>
                    <a:p>
                      <a:pPr algn="ctr"/>
                      <a:r>
                        <a:rPr lang="en-US" sz="1100" dirty="0" smtClean="0">
                          <a:latin typeface="Arial" pitchFamily="34" charset="0"/>
                          <a:cs typeface="Arial" pitchFamily="34" charset="0"/>
                        </a:rPr>
                        <a:t>13.53</a:t>
                      </a:r>
                    </a:p>
                  </a:txBody>
                  <a:tcPr/>
                </a:tc>
              </a:tr>
              <a:tr h="196948">
                <a:tc>
                  <a:txBody>
                    <a:bodyPr/>
                    <a:lstStyle/>
                    <a:p>
                      <a:r>
                        <a:rPr lang="en-US" sz="1100" b="1" dirty="0" smtClean="0">
                          <a:latin typeface="Arial" pitchFamily="34" charset="0"/>
                          <a:cs typeface="Arial" pitchFamily="34" charset="0"/>
                        </a:rPr>
                        <a:t>    Total</a:t>
                      </a:r>
                      <a:endParaRPr lang="en-US" sz="1100" b="1" dirty="0">
                        <a:latin typeface="Arial" pitchFamily="34" charset="0"/>
                        <a:cs typeface="Arial" pitchFamily="34" charset="0"/>
                      </a:endParaRPr>
                    </a:p>
                  </a:txBody>
                  <a:tcPr/>
                </a:tc>
                <a:tc>
                  <a:txBody>
                    <a:bodyPr/>
                    <a:lstStyle/>
                    <a:p>
                      <a:pPr algn="ctr"/>
                      <a:r>
                        <a:rPr lang="en-US" sz="1100" dirty="0" smtClean="0">
                          <a:latin typeface="Arial" pitchFamily="34" charset="0"/>
                          <a:cs typeface="Arial" pitchFamily="34" charset="0"/>
                        </a:rPr>
                        <a:t>20.67</a:t>
                      </a:r>
                      <a:endParaRPr lang="en-US" sz="1100" dirty="0">
                        <a:latin typeface="Arial" pitchFamily="34" charset="0"/>
                        <a:cs typeface="Arial" pitchFamily="34" charset="0"/>
                      </a:endParaRPr>
                    </a:p>
                  </a:txBody>
                  <a:tcPr/>
                </a:tc>
                <a:tc>
                  <a:txBody>
                    <a:bodyPr/>
                    <a:lstStyle/>
                    <a:p>
                      <a:pPr algn="ctr"/>
                      <a:r>
                        <a:rPr lang="en-US" sz="1100" dirty="0" smtClean="0">
                          <a:latin typeface="Arial" pitchFamily="34" charset="0"/>
                          <a:cs typeface="Arial" pitchFamily="34" charset="0"/>
                        </a:rPr>
                        <a:t>20.83</a:t>
                      </a:r>
                      <a:endParaRPr lang="en-US" sz="1100" dirty="0">
                        <a:latin typeface="Arial" pitchFamily="34" charset="0"/>
                        <a:cs typeface="Arial" pitchFamily="34" charset="0"/>
                      </a:endParaRPr>
                    </a:p>
                  </a:txBody>
                  <a:tcPr/>
                </a:tc>
                <a:tc>
                  <a:txBody>
                    <a:bodyPr/>
                    <a:lstStyle/>
                    <a:p>
                      <a:pPr algn="ctr"/>
                      <a:r>
                        <a:rPr lang="en-US" sz="1100" dirty="0" smtClean="0">
                          <a:latin typeface="Arial" pitchFamily="34" charset="0"/>
                          <a:cs typeface="Arial" pitchFamily="34" charset="0"/>
                        </a:rPr>
                        <a:t>21.41</a:t>
                      </a:r>
                      <a:endParaRPr lang="en-US" sz="1100" dirty="0">
                        <a:latin typeface="Arial" pitchFamily="34" charset="0"/>
                        <a:cs typeface="Arial" pitchFamily="34" charset="0"/>
                      </a:endParaRPr>
                    </a:p>
                  </a:txBody>
                  <a:tcPr/>
                </a:tc>
                <a:tc>
                  <a:txBody>
                    <a:bodyPr/>
                    <a:lstStyle/>
                    <a:p>
                      <a:pPr algn="ctr"/>
                      <a:r>
                        <a:rPr lang="en-US" sz="1100" dirty="0" smtClean="0">
                          <a:latin typeface="Arial" pitchFamily="34" charset="0"/>
                          <a:cs typeface="Arial" pitchFamily="34" charset="0"/>
                        </a:rPr>
                        <a:t>21.75</a:t>
                      </a:r>
                      <a:endParaRPr lang="en-US" sz="1100" dirty="0">
                        <a:latin typeface="Arial" pitchFamily="34" charset="0"/>
                        <a:cs typeface="Arial" pitchFamily="34" charset="0"/>
                      </a:endParaRPr>
                    </a:p>
                  </a:txBody>
                  <a:tcPr/>
                </a:tc>
                <a:tc>
                  <a:txBody>
                    <a:bodyPr/>
                    <a:lstStyle/>
                    <a:p>
                      <a:pPr algn="ctr"/>
                      <a:r>
                        <a:rPr lang="en-US" sz="1100" dirty="0" smtClean="0">
                          <a:latin typeface="Arial" pitchFamily="34" charset="0"/>
                          <a:cs typeface="Arial" pitchFamily="34" charset="0"/>
                        </a:rPr>
                        <a:t>20.52</a:t>
                      </a:r>
                      <a:endParaRPr lang="en-US" sz="1100" dirty="0">
                        <a:latin typeface="Arial" pitchFamily="34" charset="0"/>
                        <a:cs typeface="Arial" pitchFamily="34" charset="0"/>
                      </a:endParaRPr>
                    </a:p>
                  </a:txBody>
                  <a:tcPr/>
                </a:tc>
              </a:tr>
            </a:tbl>
          </a:graphicData>
        </a:graphic>
      </p:graphicFrame>
      <p:sp>
        <p:nvSpPr>
          <p:cNvPr id="4" name="Rectangle 3"/>
          <p:cNvSpPr/>
          <p:nvPr/>
        </p:nvSpPr>
        <p:spPr>
          <a:xfrm>
            <a:off x="4559968" y="6324600"/>
            <a:ext cx="4572000" cy="415498"/>
          </a:xfrm>
          <a:prstGeom prst="rect">
            <a:avLst/>
          </a:prstGeom>
        </p:spPr>
        <p:txBody>
          <a:bodyPr>
            <a:spAutoFit/>
          </a:bodyPr>
          <a:lstStyle/>
          <a:p>
            <a:r>
              <a:rPr lang="en-US" sz="1050" dirty="0">
                <a:latin typeface="Arial" pitchFamily="34" charset="0"/>
                <a:cs typeface="Arial" pitchFamily="34" charset="0"/>
              </a:rPr>
              <a:t>✝ Rates per 100,000 and age-adjusted to the 2000 United States standard population</a:t>
            </a:r>
          </a:p>
        </p:txBody>
      </p:sp>
    </p:spTree>
    <p:extLst>
      <p:ext uri="{BB962C8B-B14F-4D97-AF65-F5344CB8AC3E}">
        <p14:creationId xmlns:p14="http://schemas.microsoft.com/office/powerpoint/2010/main" val="1479342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07443"/>
            <a:ext cx="8839200" cy="2130425"/>
          </a:xfrm>
        </p:spPr>
        <p:txBody>
          <a:bodyPr/>
          <a:lstStyle/>
          <a:p>
            <a:pPr algn="l"/>
            <a:r>
              <a:rPr lang="en-US" sz="2400" dirty="0"/>
              <a:t> </a:t>
            </a:r>
            <a:r>
              <a:rPr lang="en-US" sz="2400" dirty="0" smtClean="0"/>
              <a:t>    Average Annual-Age-Adjusted Incidence Rates of Primary   	  Brain &amp; CNS Tumors by Central Cancer Registry </a:t>
            </a:r>
            <a:br>
              <a:rPr lang="en-US" sz="2400" dirty="0" smtClean="0"/>
            </a:br>
            <a:r>
              <a:rPr lang="en-US" sz="2400" dirty="0" smtClean="0"/>
              <a:t>		   and Behavior,       CBTRUS 2006-2010 </a:t>
            </a:r>
            <a:endParaRPr lang="en-US" sz="2400" dirty="0"/>
          </a:p>
        </p:txBody>
      </p:sp>
      <p:pic>
        <p:nvPicPr>
          <p:cNvPr id="31747" name="Picture 3" descr="C:\Users\Desk1\Downloads\rsz_f4lar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676400"/>
            <a:ext cx="7772400" cy="50248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5594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CBTRUS Mission</a:t>
            </a:r>
            <a:endParaRPr lang="en-US" sz="3600" dirty="0"/>
          </a:p>
        </p:txBody>
      </p:sp>
      <p:sp>
        <p:nvSpPr>
          <p:cNvPr id="3" name="Content Placeholder 2"/>
          <p:cNvSpPr>
            <a:spLocks noGrp="1"/>
          </p:cNvSpPr>
          <p:nvPr>
            <p:ph sz="quarter" idx="1"/>
          </p:nvPr>
        </p:nvSpPr>
        <p:spPr/>
        <p:txBody>
          <a:bodyPr/>
          <a:lstStyle/>
          <a:p>
            <a:endParaRPr lang="en-US" sz="2800" dirty="0" smtClean="0"/>
          </a:p>
          <a:p>
            <a:r>
              <a:rPr lang="en-US" sz="2800" dirty="0" smtClean="0"/>
              <a:t>To provide </a:t>
            </a:r>
            <a:r>
              <a:rPr lang="en-US" sz="2800" dirty="0" smtClean="0"/>
              <a:t>a resource for gathering and disseminating current epidemiologic data on all primary brain tumors for the purposes of accurately describing their incidence and survival patters, evaluating diagnosis and treatment, facilitating etiologic studies, establishing awareness of the disease, and, ultimately, for the prevention of all brain tumors</a:t>
            </a:r>
            <a:r>
              <a:rPr lang="en-US" dirty="0" smtClean="0"/>
              <a:t>.</a:t>
            </a:r>
            <a:endParaRPr lang="en-US" dirty="0"/>
          </a:p>
        </p:txBody>
      </p:sp>
    </p:spTree>
    <p:extLst>
      <p:ext uri="{BB962C8B-B14F-4D97-AF65-F5344CB8AC3E}">
        <p14:creationId xmlns:p14="http://schemas.microsoft.com/office/powerpoint/2010/main" val="19495608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Variation in Rate Ratios, Non-Malignant:Malignant</a:t>
            </a:r>
            <a:br>
              <a:rPr lang="en-US" sz="2800" dirty="0" smtClean="0"/>
            </a:br>
            <a:r>
              <a:rPr lang="en-US" sz="2800" dirty="0" smtClean="0"/>
              <a:t>CBTRUS, 2006-2010</a:t>
            </a:r>
            <a:endParaRPr lang="en-US" sz="2800" dirty="0"/>
          </a:p>
        </p:txBody>
      </p:sp>
      <p:sp>
        <p:nvSpPr>
          <p:cNvPr id="3" name="Content Placeholder 2"/>
          <p:cNvSpPr>
            <a:spLocks noGrp="1"/>
          </p:cNvSpPr>
          <p:nvPr>
            <p:ph sz="quarter" idx="1"/>
          </p:nvPr>
        </p:nvSpPr>
        <p:spPr/>
        <p:txBody>
          <a:bodyPr/>
          <a:lstStyle/>
          <a:p>
            <a:r>
              <a:rPr lang="en-US" dirty="0" smtClean="0"/>
              <a:t>Average annual age-adjusted incidence rates of malignant brain &amp; CNS ranged from 5.03- 8.84</a:t>
            </a:r>
          </a:p>
          <a:p>
            <a:r>
              <a:rPr lang="en-US" dirty="0" smtClean="0"/>
              <a:t>Average annual age-adjusted incidence rates of non-malignant brain &amp; CNS ranged from 8.99-19.13</a:t>
            </a:r>
          </a:p>
          <a:p>
            <a:r>
              <a:rPr lang="en-US" dirty="0" smtClean="0"/>
              <a:t>Variation in ratios in central cancer registries of </a:t>
            </a:r>
            <a:r>
              <a:rPr lang="en-US" dirty="0" smtClean="0"/>
              <a:t>non-malignant:malignant</a:t>
            </a:r>
            <a:r>
              <a:rPr lang="en-US" dirty="0" smtClean="0"/>
              <a:t> </a:t>
            </a:r>
            <a:r>
              <a:rPr lang="en-US" dirty="0" smtClean="0"/>
              <a:t>suggests that there is a greater consistency in reporting of malignant tumors</a:t>
            </a:r>
          </a:p>
          <a:p>
            <a:endParaRPr lang="en-US" dirty="0"/>
          </a:p>
        </p:txBody>
      </p:sp>
    </p:spTree>
    <p:extLst>
      <p:ext uri="{BB962C8B-B14F-4D97-AF65-F5344CB8AC3E}">
        <p14:creationId xmlns:p14="http://schemas.microsoft.com/office/powerpoint/2010/main" val="2837680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sz="2000" dirty="0" smtClean="0"/>
              <a:t>Percentages of Non−Malignant Brain &amp; CNS Tumors by Type of Diagnostic Confirmation and Year of Diagnosis, CBTRUS 2006-2010 </a:t>
            </a:r>
          </a:p>
        </p:txBody>
      </p:sp>
      <p:pic>
        <p:nvPicPr>
          <p:cNvPr id="27651" name="Content Placeholder 3"/>
          <p:cNvPicPr>
            <a:picLocks noGrp="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396875" y="1527175"/>
            <a:ext cx="8313738" cy="4572000"/>
          </a:xfr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674" name="Object 3"/>
          <p:cNvGraphicFramePr>
            <a:graphicFrameLocks noChangeAspect="1"/>
          </p:cNvGraphicFramePr>
          <p:nvPr/>
        </p:nvGraphicFramePr>
        <p:xfrm>
          <a:off x="685800" y="2767013"/>
          <a:ext cx="3810000" cy="2541587"/>
        </p:xfrm>
        <a:graphic>
          <a:graphicData uri="http://schemas.openxmlformats.org/presentationml/2006/ole">
            <mc:AlternateContent xmlns:mc="http://schemas.openxmlformats.org/markup-compatibility/2006">
              <mc:Choice xmlns:v="urn:schemas-microsoft-com:vml" Requires="v">
                <p:oleObj spid="_x0000_s28722" r:id="rId3" imgW="3810330" imgH="2542252" progId="Excel.Chart.8">
                  <p:embed/>
                </p:oleObj>
              </mc:Choice>
              <mc:Fallback>
                <p:oleObj r:id="rId3" imgW="3810330" imgH="2542252" progId="Excel.Char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2767013"/>
                        <a:ext cx="3810000" cy="254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Rectangle 4"/>
          <p:cNvSpPr>
            <a:spLocks noChangeArrowheads="1"/>
          </p:cNvSpPr>
          <p:nvPr/>
        </p:nvSpPr>
        <p:spPr bwMode="auto">
          <a:xfrm>
            <a:off x="-152400" y="5900738"/>
            <a:ext cx="2133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p>
            <a:pPr>
              <a:defRPr/>
            </a:pPr>
            <a:r>
              <a:rPr lang="en-US" sz="1200" dirty="0">
                <a:solidFill>
                  <a:schemeClr val="accent2">
                    <a:lumMod val="75000"/>
                  </a:schemeClr>
                </a:solidFill>
              </a:rPr>
              <a:t>  </a:t>
            </a:r>
          </a:p>
        </p:txBody>
      </p:sp>
      <p:graphicFrame>
        <p:nvGraphicFramePr>
          <p:cNvPr id="7" name="Group 118"/>
          <p:cNvGraphicFramePr>
            <a:graphicFrameLocks/>
          </p:cNvGraphicFramePr>
          <p:nvPr>
            <p:extLst>
              <p:ext uri="{D42A27DB-BD31-4B8C-83A1-F6EECF244321}">
                <p14:modId xmlns:p14="http://schemas.microsoft.com/office/powerpoint/2010/main" val="2039293436"/>
              </p:ext>
            </p:extLst>
          </p:nvPr>
        </p:nvGraphicFramePr>
        <p:xfrm>
          <a:off x="457200" y="1511617"/>
          <a:ext cx="8229600" cy="4389120"/>
        </p:xfrm>
        <a:graphic>
          <a:graphicData uri="http://schemas.openxmlformats.org/drawingml/2006/table">
            <a:tbl>
              <a:tblPr>
                <a:tableStyleId>{5940675A-B579-460E-94D1-54222C63F5DA}</a:tableStyleId>
              </a:tblPr>
              <a:tblGrid>
                <a:gridCol w="1157696"/>
                <a:gridCol w="2728504"/>
                <a:gridCol w="4343400"/>
              </a:tblGrid>
              <a:tr h="36576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kern="1200" dirty="0" smtClean="0">
                          <a:ln>
                            <a:solidFill>
                              <a:sysClr val="windowText" lastClr="000000"/>
                            </a:solidFill>
                          </a:ln>
                        </a:rPr>
                        <a:t>Age (yr)</a:t>
                      </a:r>
                      <a:endParaRPr lang="en-US" sz="1600" b="1"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kern="1200" dirty="0" smtClean="0">
                          <a:ln>
                            <a:solidFill>
                              <a:sysClr val="windowText" lastClr="000000"/>
                            </a:solidFill>
                          </a:ln>
                        </a:rPr>
                        <a:t>Most Common Histology</a:t>
                      </a:r>
                      <a:endParaRPr lang="en-US" sz="1600" b="1"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kern="1200" dirty="0" smtClean="0">
                          <a:ln>
                            <a:solidFill>
                              <a:sysClr val="windowText" lastClr="000000"/>
                            </a:solidFill>
                          </a:ln>
                        </a:rPr>
                        <a:t>Second Most Common Histology</a:t>
                      </a:r>
                      <a:endParaRPr lang="en-US" sz="1600" b="1"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r>
              <a:tr h="36576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kern="1200" dirty="0" smtClean="0">
                          <a:ln>
                            <a:solidFill>
                              <a:sysClr val="windowText" lastClr="000000"/>
                            </a:solidFill>
                          </a:ln>
                        </a:rPr>
                        <a:t>0-4</a:t>
                      </a:r>
                      <a:endParaRPr lang="en-US" sz="1600" b="1"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b="0" kern="1200" dirty="0" smtClean="0">
                          <a:ln>
                            <a:solidFill>
                              <a:sysClr val="windowText" lastClr="000000"/>
                            </a:solidFill>
                          </a:ln>
                        </a:rPr>
                        <a:t>Embryonal Tumors</a:t>
                      </a:r>
                      <a:endParaRPr lang="en-US" sz="1600" b="0"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b="0" kern="1200" dirty="0" smtClean="0">
                          <a:ln>
                            <a:solidFill>
                              <a:sysClr val="windowText" lastClr="000000"/>
                            </a:solidFill>
                          </a:ln>
                        </a:rPr>
                        <a:t>Pilocytic Astrocytoma</a:t>
                      </a:r>
                      <a:endParaRPr lang="en-US" sz="1600" b="0"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r>
              <a:tr h="36576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kern="1200" dirty="0" smtClean="0">
                          <a:ln>
                            <a:solidFill>
                              <a:sysClr val="windowText" lastClr="000000"/>
                            </a:solidFill>
                          </a:ln>
                        </a:rPr>
                        <a:t>5-9</a:t>
                      </a:r>
                      <a:endParaRPr lang="en-US" sz="1600" b="1"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b="0" kern="1200" dirty="0" smtClean="0">
                          <a:ln>
                            <a:solidFill>
                              <a:sysClr val="windowText" lastClr="000000"/>
                            </a:solidFill>
                          </a:ln>
                        </a:rPr>
                        <a:t>Pilocytic Astrocytoma</a:t>
                      </a:r>
                      <a:endParaRPr lang="en-US" sz="1600" b="0"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b="0" kern="1200" dirty="0" smtClean="0">
                          <a:ln>
                            <a:solidFill>
                              <a:sysClr val="windowText" lastClr="000000"/>
                            </a:solidFill>
                          </a:ln>
                        </a:rPr>
                        <a:t>Glioma Malignant, NOS</a:t>
                      </a:r>
                      <a:endParaRPr lang="en-US" sz="1600" b="0"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r>
              <a:tr h="36576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kern="1200" dirty="0" smtClean="0">
                          <a:ln>
                            <a:solidFill>
                              <a:sysClr val="windowText" lastClr="000000"/>
                            </a:solidFill>
                          </a:ln>
                        </a:rPr>
                        <a:t>10-14 </a:t>
                      </a:r>
                      <a:endParaRPr lang="en-US" sz="1600" b="1"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b="0" kern="1200" dirty="0" smtClean="0">
                          <a:ln>
                            <a:solidFill>
                              <a:sysClr val="windowText" lastClr="000000"/>
                            </a:solidFill>
                          </a:ln>
                        </a:rPr>
                        <a:t>Pilocytic Astrocytoma</a:t>
                      </a:r>
                      <a:endParaRPr lang="en-US" sz="1600" b="0"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b="0" kern="1200" dirty="0" smtClean="0">
                          <a:ln>
                            <a:solidFill>
                              <a:sysClr val="windowText" lastClr="000000"/>
                            </a:solidFill>
                          </a:ln>
                        </a:rPr>
                        <a:t>Glioma Malignant, NOS</a:t>
                      </a:r>
                      <a:endParaRPr lang="en-US" sz="1600" b="0"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r>
              <a:tr h="36576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kern="1200" dirty="0" smtClean="0">
                          <a:ln>
                            <a:solidFill>
                              <a:sysClr val="windowText" lastClr="000000"/>
                            </a:solidFill>
                          </a:ln>
                        </a:rPr>
                        <a:t>15-19 </a:t>
                      </a:r>
                      <a:endParaRPr lang="en-US" sz="1600" b="1"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b="0" kern="1200" dirty="0" smtClean="0">
                          <a:ln>
                            <a:solidFill>
                              <a:sysClr val="windowText" lastClr="000000"/>
                            </a:solidFill>
                          </a:ln>
                        </a:rPr>
                        <a:t>Tumors of the Pituitary</a:t>
                      </a:r>
                      <a:endParaRPr lang="en-US" sz="1600" b="0"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b="0" kern="1200" dirty="0" smtClean="0">
                          <a:ln>
                            <a:solidFill>
                              <a:sysClr val="windowText" lastClr="000000"/>
                            </a:solidFill>
                          </a:ln>
                        </a:rPr>
                        <a:t>Pilocytic Astrocytoma</a:t>
                      </a:r>
                      <a:endParaRPr lang="en-US" sz="1600" b="0"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r>
              <a:tr h="36576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kern="1200" dirty="0" smtClean="0">
                          <a:ln>
                            <a:solidFill>
                              <a:sysClr val="windowText" lastClr="000000"/>
                            </a:solidFill>
                          </a:ln>
                        </a:rPr>
                        <a:t>20-34 </a:t>
                      </a:r>
                      <a:endParaRPr lang="en-US" sz="1600" b="1"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b="0" kern="1200" dirty="0" smtClean="0">
                          <a:ln>
                            <a:solidFill>
                              <a:sysClr val="windowText" lastClr="000000"/>
                            </a:solidFill>
                          </a:ln>
                        </a:rPr>
                        <a:t>Tumors of the Pituitary</a:t>
                      </a:r>
                      <a:endParaRPr lang="en-US" sz="1600" b="0"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b="0" kern="1200" dirty="0" smtClean="0">
                          <a:ln>
                            <a:solidFill>
                              <a:sysClr val="windowText" lastClr="000000"/>
                            </a:solidFill>
                          </a:ln>
                        </a:rPr>
                        <a:t>Meningioma</a:t>
                      </a:r>
                      <a:endParaRPr lang="en-US" sz="1600" b="0"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r>
              <a:tr h="36576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kern="1200" dirty="0" smtClean="0">
                          <a:ln>
                            <a:solidFill>
                              <a:sysClr val="windowText" lastClr="000000"/>
                            </a:solidFill>
                          </a:ln>
                        </a:rPr>
                        <a:t>35-44 </a:t>
                      </a:r>
                      <a:endParaRPr lang="en-US" sz="1600" b="1"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b="0" kern="1200" dirty="0" smtClean="0">
                          <a:ln>
                            <a:solidFill>
                              <a:sysClr val="windowText" lastClr="000000"/>
                            </a:solidFill>
                          </a:ln>
                        </a:rPr>
                        <a:t>Meningioma</a:t>
                      </a:r>
                      <a:endParaRPr lang="en-US" sz="1600" b="0"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b="0" kern="1200" dirty="0" smtClean="0">
                          <a:ln>
                            <a:solidFill>
                              <a:sysClr val="windowText" lastClr="000000"/>
                            </a:solidFill>
                          </a:ln>
                        </a:rPr>
                        <a:t>Tumors of the Pituitary</a:t>
                      </a:r>
                      <a:endParaRPr lang="en-US" sz="1600" b="0"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r>
              <a:tr h="36576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kern="1200" dirty="0" smtClean="0">
                          <a:ln>
                            <a:solidFill>
                              <a:sysClr val="windowText" lastClr="000000"/>
                            </a:solidFill>
                          </a:ln>
                        </a:rPr>
                        <a:t>45-54 </a:t>
                      </a:r>
                      <a:endParaRPr lang="en-US" sz="1600" b="1"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b="0" kern="1200" dirty="0" smtClean="0">
                          <a:ln>
                            <a:solidFill>
                              <a:sysClr val="windowText" lastClr="000000"/>
                            </a:solidFill>
                          </a:ln>
                        </a:rPr>
                        <a:t>Meningioma</a:t>
                      </a:r>
                      <a:endParaRPr lang="en-US" sz="1600" b="0"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b="0" kern="1200" dirty="0" smtClean="0">
                          <a:ln>
                            <a:solidFill>
                              <a:sysClr val="windowText" lastClr="000000"/>
                            </a:solidFill>
                          </a:ln>
                        </a:rPr>
                        <a:t>Tumors of the Pituitary</a:t>
                      </a:r>
                      <a:endParaRPr lang="en-US" sz="1600" b="0"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r>
              <a:tr h="36576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kern="1200" dirty="0" smtClean="0">
                          <a:ln>
                            <a:solidFill>
                              <a:sysClr val="windowText" lastClr="000000"/>
                            </a:solidFill>
                          </a:ln>
                        </a:rPr>
                        <a:t>55-64 </a:t>
                      </a:r>
                      <a:endParaRPr lang="en-US" sz="1600" b="1"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b="0" kern="1200" dirty="0" smtClean="0">
                          <a:ln>
                            <a:solidFill>
                              <a:sysClr val="windowText" lastClr="000000"/>
                            </a:solidFill>
                          </a:ln>
                        </a:rPr>
                        <a:t>Meningioma</a:t>
                      </a:r>
                      <a:endParaRPr lang="en-US" sz="1600" b="0"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b="0" kern="1200" dirty="0" smtClean="0">
                          <a:ln>
                            <a:solidFill>
                              <a:sysClr val="windowText" lastClr="000000"/>
                            </a:solidFill>
                          </a:ln>
                        </a:rPr>
                        <a:t>Glioblastoma</a:t>
                      </a:r>
                      <a:endParaRPr lang="en-US" sz="1600" b="0"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r>
              <a:tr h="36576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kern="1200" dirty="0" smtClean="0">
                          <a:ln>
                            <a:solidFill>
                              <a:sysClr val="windowText" lastClr="000000"/>
                            </a:solidFill>
                          </a:ln>
                        </a:rPr>
                        <a:t>65-74 </a:t>
                      </a:r>
                      <a:endParaRPr lang="en-US" sz="1600" b="1"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b="0" kern="1200" dirty="0" smtClean="0">
                          <a:ln>
                            <a:solidFill>
                              <a:sysClr val="windowText" lastClr="000000"/>
                            </a:solidFill>
                          </a:ln>
                        </a:rPr>
                        <a:t>Meningioma</a:t>
                      </a:r>
                      <a:endParaRPr lang="en-US" sz="1600" b="0"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b="0" kern="1200" dirty="0" smtClean="0">
                          <a:ln>
                            <a:solidFill>
                              <a:sysClr val="windowText" lastClr="000000"/>
                            </a:solidFill>
                          </a:ln>
                        </a:rPr>
                        <a:t>Glioblastoma</a:t>
                      </a:r>
                      <a:endParaRPr lang="en-US" sz="1600" b="0"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r>
              <a:tr h="36576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kern="1200" dirty="0" smtClean="0">
                          <a:ln>
                            <a:solidFill>
                              <a:sysClr val="windowText" lastClr="000000"/>
                            </a:solidFill>
                          </a:ln>
                        </a:rPr>
                        <a:t>75-84</a:t>
                      </a:r>
                      <a:endParaRPr lang="en-US" sz="1600" b="1"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b="0" kern="1200" dirty="0" smtClean="0">
                          <a:ln>
                            <a:solidFill>
                              <a:sysClr val="windowText" lastClr="000000"/>
                            </a:solidFill>
                          </a:ln>
                        </a:rPr>
                        <a:t>Meningioma</a:t>
                      </a:r>
                      <a:endParaRPr lang="en-US" sz="1600" b="0"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b="0" kern="1200" dirty="0" smtClean="0">
                          <a:ln>
                            <a:solidFill>
                              <a:sysClr val="windowText" lastClr="000000"/>
                            </a:solidFill>
                          </a:ln>
                        </a:rPr>
                        <a:t>Glioblastoma</a:t>
                      </a:r>
                      <a:endParaRPr lang="en-US" sz="1600" b="0"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r>
              <a:tr h="36576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kern="1200" dirty="0" smtClean="0">
                          <a:ln>
                            <a:solidFill>
                              <a:sysClr val="windowText" lastClr="000000"/>
                            </a:solidFill>
                          </a:ln>
                        </a:rPr>
                        <a:t>85+ </a:t>
                      </a:r>
                      <a:endParaRPr lang="en-US" sz="1600" b="1"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b="0" kern="1200" dirty="0" smtClean="0">
                          <a:ln>
                            <a:solidFill>
                              <a:sysClr val="windowText" lastClr="000000"/>
                            </a:solidFill>
                          </a:ln>
                        </a:rPr>
                        <a:t>Meningioma</a:t>
                      </a:r>
                      <a:endParaRPr lang="en-US" sz="1600" b="0" kern="1200" dirty="0" smtClean="0">
                        <a:ln>
                          <a:solidFill>
                            <a:sysClr val="windowText" lastClr="000000"/>
                          </a:solidFill>
                        </a:ln>
                        <a:solidFill>
                          <a:schemeClr val="accent3">
                            <a:lumMod val="25000"/>
                          </a:schemeClr>
                        </a:solidFill>
                        <a:latin typeface="+mj-lt"/>
                        <a:ea typeface="+mj-ea"/>
                        <a:cs typeface="+mj-cs"/>
                      </a:endParaRPr>
                    </a:p>
                  </a:txBody>
                  <a:tcPr marT="45723" marB="45723"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600" b="0" kern="1200" dirty="0" smtClean="0">
                          <a:ln>
                            <a:solidFill>
                              <a:sysClr val="windowText" lastClr="000000"/>
                            </a:solidFill>
                          </a:ln>
                        </a:rPr>
                        <a:t>Glioblastoma</a:t>
                      </a:r>
                      <a:endParaRPr lang="en-US" sz="1600" b="0" kern="1200" dirty="0" smtClean="0">
                        <a:ln>
                          <a:solidFill>
                            <a:sysClr val="windowText" lastClr="000000"/>
                          </a:solidFill>
                        </a:ln>
                        <a:solidFill>
                          <a:schemeClr val="accent3">
                            <a:lumMod val="25000"/>
                          </a:schemeClr>
                        </a:solidFill>
                        <a:latin typeface="+mn-lt"/>
                        <a:ea typeface="+mn-ea"/>
                        <a:cs typeface="+mn-cs"/>
                      </a:endParaRPr>
                    </a:p>
                  </a:txBody>
                  <a:tcPr marT="45723" marB="45723" horzOverflow="overflow"/>
                </a:tc>
              </a:tr>
            </a:tbl>
          </a:graphicData>
        </a:graphic>
      </p:graphicFrame>
      <p:sp>
        <p:nvSpPr>
          <p:cNvPr id="28677" name="Rectangle 1026"/>
          <p:cNvSpPr>
            <a:spLocks noGrp="1" noChangeArrowheads="1"/>
          </p:cNvSpPr>
          <p:nvPr>
            <p:ph type="title"/>
          </p:nvPr>
        </p:nvSpPr>
        <p:spPr>
          <a:xfrm>
            <a:off x="457200" y="228600"/>
            <a:ext cx="8229600" cy="685800"/>
          </a:xfrm>
        </p:spPr>
        <p:txBody>
          <a:bodyPr/>
          <a:lstStyle/>
          <a:p>
            <a:pPr eaLnBrk="1" hangingPunct="1">
              <a:defRPr/>
            </a:pPr>
            <a:r>
              <a:rPr lang="en-US" altLang="en-US" sz="2400" dirty="0" smtClean="0">
                <a:solidFill>
                  <a:schemeClr val="bg2">
                    <a:lumMod val="75000"/>
                  </a:schemeClr>
                </a:solidFill>
              </a:rPr>
              <a:t>Most Common Primary Brain and CNS Tumors by Age Groups, CBTRUS  2006-2010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28600" y="-20638"/>
            <a:ext cx="8607425" cy="987426"/>
          </a:xfrm>
        </p:spPr>
        <p:txBody>
          <a:bodyPr rtlCol="0">
            <a:normAutofit fontScale="90000"/>
          </a:bodyPr>
          <a:lstStyle/>
          <a:p>
            <a:pPr eaLnBrk="1" fontAlgn="auto" hangingPunct="1">
              <a:spcAft>
                <a:spcPts val="0"/>
              </a:spcAft>
              <a:defRPr/>
            </a:pPr>
            <a:r>
              <a:rPr lang="en-US" altLang="en-US" sz="3100" dirty="0" smtClean="0"/>
              <a:t/>
            </a:r>
            <a:br>
              <a:rPr lang="en-US" altLang="en-US" sz="3100" dirty="0" smtClean="0"/>
            </a:br>
            <a:r>
              <a:rPr lang="en-US" altLang="en-US" sz="3600" dirty="0" smtClean="0"/>
              <a:t>Summary</a:t>
            </a:r>
            <a:r>
              <a:rPr lang="en-US" altLang="en-US" sz="3100" dirty="0" smtClean="0"/>
              <a:t> </a:t>
            </a:r>
            <a:r>
              <a:rPr lang="en-US" altLang="en-US" sz="3600" dirty="0" smtClean="0"/>
              <a:t>of</a:t>
            </a:r>
            <a:r>
              <a:rPr lang="en-US" altLang="en-US" sz="3100" dirty="0" smtClean="0"/>
              <a:t>  </a:t>
            </a:r>
            <a:r>
              <a:rPr lang="en-US" altLang="en-US" sz="3600" dirty="0" smtClean="0"/>
              <a:t>Incidence </a:t>
            </a:r>
            <a:r>
              <a:rPr lang="en-US" altLang="en-US" sz="3600" dirty="0" smtClean="0"/>
              <a:t>Facts, 2006-2010 </a:t>
            </a:r>
          </a:p>
        </p:txBody>
      </p:sp>
      <p:sp>
        <p:nvSpPr>
          <p:cNvPr id="25603" name="Content Placeholder 2"/>
          <p:cNvSpPr>
            <a:spLocks noGrp="1"/>
          </p:cNvSpPr>
          <p:nvPr>
            <p:ph sz="quarter" idx="1"/>
          </p:nvPr>
        </p:nvSpPr>
        <p:spPr>
          <a:xfrm>
            <a:off x="301625" y="1527175"/>
            <a:ext cx="8504238" cy="4572000"/>
          </a:xfrm>
        </p:spPr>
        <p:txBody>
          <a:bodyPr/>
          <a:lstStyle/>
          <a:p>
            <a:pPr eaLnBrk="1" hangingPunct="1"/>
            <a:r>
              <a:rPr lang="en-US" altLang="en-US" sz="2400" dirty="0" smtClean="0"/>
              <a:t>Incidence rate: 21.03 per 100,000 for all primary brain tumors</a:t>
            </a:r>
          </a:p>
          <a:p>
            <a:pPr eaLnBrk="1" hangingPunct="1"/>
            <a:r>
              <a:rPr lang="en-US" altLang="en-US" sz="2400" dirty="0" smtClean="0"/>
              <a:t>Incident count:  326,711 tumors diagnosed 2006-2010</a:t>
            </a:r>
          </a:p>
          <a:p>
            <a:pPr marL="274638" lvl="1" indent="0" eaLnBrk="1" hangingPunct="1">
              <a:buNone/>
            </a:pPr>
            <a:r>
              <a:rPr lang="en-US" altLang="en-US" sz="1800" dirty="0" smtClean="0"/>
              <a:t>- 112,458 </a:t>
            </a:r>
            <a:r>
              <a:rPr lang="en-US" altLang="en-US" sz="1800" dirty="0" smtClean="0"/>
              <a:t>malignant brain &amp; CNS tumors</a:t>
            </a:r>
          </a:p>
          <a:p>
            <a:pPr marL="274638" lvl="1" indent="0" eaLnBrk="1" hangingPunct="1">
              <a:buNone/>
            </a:pPr>
            <a:r>
              <a:rPr lang="en-US" altLang="en-US" sz="1800" dirty="0" smtClean="0"/>
              <a:t>- 214,253 </a:t>
            </a:r>
            <a:r>
              <a:rPr lang="en-US" altLang="en-US" sz="1800" dirty="0" smtClean="0"/>
              <a:t>non-malignant</a:t>
            </a:r>
          </a:p>
          <a:p>
            <a:pPr marL="274638" lvl="1" indent="0" eaLnBrk="1" hangingPunct="1">
              <a:buNone/>
            </a:pPr>
            <a:r>
              <a:rPr lang="en-US" altLang="en-US" sz="1800" dirty="0" smtClean="0"/>
              <a:t>- 7</a:t>
            </a:r>
            <a:r>
              <a:rPr lang="en-US" altLang="en-US" sz="1800" dirty="0" smtClean="0"/>
              <a:t>% </a:t>
            </a:r>
            <a:r>
              <a:rPr lang="en-US" altLang="en-US" sz="1800" dirty="0" smtClean="0"/>
              <a:t>&lt; 20 </a:t>
            </a:r>
            <a:r>
              <a:rPr lang="en-US" altLang="en-US" sz="1800" dirty="0" smtClean="0"/>
              <a:t>yrs</a:t>
            </a:r>
            <a:r>
              <a:rPr lang="en-US" altLang="en-US" sz="1800" dirty="0" smtClean="0"/>
              <a:t> </a:t>
            </a:r>
            <a:r>
              <a:rPr lang="en-US" altLang="en-US" sz="1800" dirty="0" smtClean="0"/>
              <a:t>(21,512);  93% </a:t>
            </a:r>
            <a:r>
              <a:rPr lang="en-US" altLang="en-US" sz="1800" dirty="0" smtClean="0"/>
              <a:t>&gt; or = </a:t>
            </a:r>
            <a:r>
              <a:rPr lang="en-US" altLang="en-US" sz="1800" dirty="0" smtClean="0"/>
              <a:t>20 yrs (305,199)     </a:t>
            </a:r>
          </a:p>
          <a:p>
            <a:pPr marL="274638" lvl="1" indent="0" eaLnBrk="1" hangingPunct="1">
              <a:buNone/>
            </a:pPr>
            <a:r>
              <a:rPr lang="en-US" altLang="en-US" sz="1800" dirty="0" smtClean="0"/>
              <a:t>- </a:t>
            </a:r>
            <a:r>
              <a:rPr lang="en-US" altLang="en-US" sz="1800" dirty="0" smtClean="0"/>
              <a:t>42</a:t>
            </a:r>
            <a:r>
              <a:rPr lang="en-US" altLang="en-US" sz="1800" dirty="0" smtClean="0"/>
              <a:t>% occurred in males</a:t>
            </a:r>
          </a:p>
          <a:p>
            <a:pPr marL="274638" lvl="1" indent="0" eaLnBrk="1" hangingPunct="1">
              <a:buNone/>
            </a:pPr>
            <a:r>
              <a:rPr lang="en-US" altLang="en-US" sz="1800" dirty="0" smtClean="0"/>
              <a:t>- 64</a:t>
            </a:r>
            <a:r>
              <a:rPr lang="en-US" altLang="en-US" sz="1800" dirty="0" smtClean="0"/>
              <a:t>% occurred in females</a:t>
            </a:r>
          </a:p>
          <a:p>
            <a:pPr marL="274638" lvl="1" indent="0" eaLnBrk="1" hangingPunct="1">
              <a:buNone/>
            </a:pPr>
            <a:r>
              <a:rPr lang="en-US" altLang="en-US" sz="1800" dirty="0" smtClean="0"/>
              <a:t>- 55</a:t>
            </a:r>
            <a:r>
              <a:rPr lang="en-US" altLang="en-US" sz="1800" dirty="0" smtClean="0"/>
              <a:t>% malignant in males; 45% malignant in females</a:t>
            </a:r>
          </a:p>
          <a:p>
            <a:pPr marL="274638" lvl="1" indent="0" eaLnBrk="1" hangingPunct="1">
              <a:buNone/>
            </a:pPr>
            <a:r>
              <a:rPr lang="en-US" altLang="en-US" sz="1800" dirty="0" smtClean="0"/>
              <a:t>- 36</a:t>
            </a:r>
            <a:r>
              <a:rPr lang="en-US" altLang="en-US" sz="1800" dirty="0" smtClean="0"/>
              <a:t>% non-malignant males; 64% non-malignant in females</a:t>
            </a:r>
          </a:p>
          <a:p>
            <a:pPr marL="274638" lvl="1" indent="0" eaLnBrk="1" hangingPunct="1">
              <a:buNone/>
            </a:pPr>
            <a:r>
              <a:rPr lang="en-US" altLang="en-US" sz="1800" dirty="0" smtClean="0"/>
              <a:t>- 62.9</a:t>
            </a:r>
            <a:r>
              <a:rPr lang="en-US" altLang="en-US" sz="1800" dirty="0" smtClean="0"/>
              <a:t>% histologically confirmed</a:t>
            </a:r>
          </a:p>
          <a:p>
            <a:pPr marL="274638" lvl="1" indent="0" eaLnBrk="1" hangingPunct="1">
              <a:buNone/>
            </a:pPr>
            <a:r>
              <a:rPr lang="en-US" altLang="en-US" sz="1800" dirty="0" smtClean="0"/>
              <a:t>- Meninges </a:t>
            </a:r>
            <a:r>
              <a:rPr lang="en-US" altLang="en-US" sz="1800" dirty="0" smtClean="0"/>
              <a:t>is most common site (36%) followed by front lobe (8.7%); brain stem tumors (7.4%)</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533400" y="304800"/>
            <a:ext cx="8229600" cy="1143000"/>
          </a:xfrm>
        </p:spPr>
        <p:txBody>
          <a:bodyPr/>
          <a:lstStyle/>
          <a:p>
            <a:pPr eaLnBrk="1" hangingPunct="1"/>
            <a:r>
              <a:rPr lang="en-US" altLang="en-US" sz="3200" dirty="0" smtClean="0">
                <a:solidFill>
                  <a:srgbClr val="7B9899"/>
                </a:solidFill>
              </a:rPr>
              <a:t>CBTRUS Survival </a:t>
            </a:r>
            <a:r>
              <a:rPr lang="en-US" altLang="en-US" sz="3200" dirty="0" smtClean="0">
                <a:solidFill>
                  <a:srgbClr val="7B9899"/>
                </a:solidFill>
              </a:rPr>
              <a:t>Facts, SEER 1995-2010</a:t>
            </a:r>
            <a:r>
              <a:rPr lang="en-US" altLang="en-US" sz="3200" dirty="0" smtClean="0">
                <a:solidFill>
                  <a:srgbClr val="7B9899"/>
                </a:solidFill>
              </a:rPr>
              <a:t/>
            </a:r>
            <a:br>
              <a:rPr lang="en-US" altLang="en-US" sz="3200" dirty="0" smtClean="0">
                <a:solidFill>
                  <a:srgbClr val="7B9899"/>
                </a:solidFill>
              </a:rPr>
            </a:br>
            <a:endParaRPr lang="en-US" altLang="en-US" sz="3200" dirty="0" smtClean="0">
              <a:solidFill>
                <a:srgbClr val="7B9899"/>
              </a:solidFill>
            </a:endParaRPr>
          </a:p>
        </p:txBody>
      </p:sp>
      <p:sp>
        <p:nvSpPr>
          <p:cNvPr id="18435" name="Content Placeholder 2"/>
          <p:cNvSpPr>
            <a:spLocks noGrp="1"/>
          </p:cNvSpPr>
          <p:nvPr>
            <p:ph sz="quarter" idx="1"/>
          </p:nvPr>
        </p:nvSpPr>
        <p:spPr>
          <a:xfrm>
            <a:off x="301625" y="1527175"/>
            <a:ext cx="8504238" cy="4572000"/>
          </a:xfrm>
        </p:spPr>
        <p:txBody>
          <a:bodyPr>
            <a:normAutofit lnSpcReduction="10000"/>
          </a:bodyPr>
          <a:lstStyle/>
          <a:p>
            <a:pPr marL="274320" indent="-274320" eaLnBrk="1" fontAlgn="auto" hangingPunct="1">
              <a:spcAft>
                <a:spcPts val="0"/>
              </a:spcAft>
              <a:buFont typeface="Wingdings 2"/>
              <a:buChar char=""/>
              <a:defRPr/>
            </a:pPr>
            <a:r>
              <a:rPr lang="en-US" altLang="en-US" sz="2800" dirty="0" smtClean="0"/>
              <a:t>5-Year relative survival rate following a diagnosis of a primary malignant brain tumor is 33.8%, 32.6% for males and 35.3% for females </a:t>
            </a:r>
            <a:endParaRPr lang="en-US" altLang="en-US" sz="2800" dirty="0" smtClean="0"/>
          </a:p>
          <a:p>
            <a:pPr marL="274320" indent="-274320" eaLnBrk="1" fontAlgn="auto" hangingPunct="1">
              <a:spcAft>
                <a:spcPts val="0"/>
              </a:spcAft>
              <a:buFont typeface="Wingdings 2"/>
              <a:buChar char=""/>
              <a:defRPr/>
            </a:pPr>
            <a:r>
              <a:rPr lang="en-US" altLang="en-US" sz="2800" dirty="0" smtClean="0"/>
              <a:t>5-Year </a:t>
            </a:r>
            <a:r>
              <a:rPr lang="en-US" altLang="en-US" sz="2800" dirty="0" smtClean="0"/>
              <a:t>relative survival rate following a diagnosis of a primary malignant brain tumor by age at </a:t>
            </a:r>
            <a:r>
              <a:rPr lang="en-US" altLang="en-US" sz="2800" dirty="0" smtClean="0"/>
              <a:t>diagnosis:</a:t>
            </a:r>
            <a:endParaRPr lang="en-US" altLang="en-US" sz="2800" dirty="0" smtClean="0"/>
          </a:p>
          <a:p>
            <a:pPr marL="274320" lvl="1" indent="0" eaLnBrk="1" fontAlgn="auto" hangingPunct="1">
              <a:spcAft>
                <a:spcPts val="0"/>
              </a:spcAft>
              <a:buNone/>
              <a:defRPr/>
            </a:pPr>
            <a:r>
              <a:rPr lang="en-US" altLang="en-US" sz="2000" dirty="0" smtClean="0"/>
              <a:t>- Age </a:t>
            </a:r>
            <a:r>
              <a:rPr lang="en-US" altLang="en-US" sz="2000" dirty="0" smtClean="0"/>
              <a:t>0-19 </a:t>
            </a:r>
            <a:r>
              <a:rPr lang="en-US" altLang="en-US" sz="2000" dirty="0" smtClean="0"/>
              <a:t>years:    73</a:t>
            </a:r>
            <a:r>
              <a:rPr lang="en-US" altLang="en-US" sz="2000" dirty="0" smtClean="0"/>
              <a:t>%</a:t>
            </a:r>
          </a:p>
          <a:p>
            <a:pPr marL="274320" lvl="1" indent="0" eaLnBrk="1" fontAlgn="auto" hangingPunct="1">
              <a:spcAft>
                <a:spcPts val="0"/>
              </a:spcAft>
              <a:buNone/>
              <a:defRPr/>
            </a:pPr>
            <a:r>
              <a:rPr lang="en-US" altLang="en-US" sz="2000" dirty="0" smtClean="0"/>
              <a:t>- Age </a:t>
            </a:r>
            <a:r>
              <a:rPr lang="en-US" altLang="en-US" sz="2000" dirty="0" smtClean="0"/>
              <a:t>20-44 </a:t>
            </a:r>
            <a:r>
              <a:rPr lang="en-US" altLang="en-US" sz="2000" dirty="0" smtClean="0"/>
              <a:t>years:  58</a:t>
            </a:r>
            <a:r>
              <a:rPr lang="en-US" altLang="en-US" sz="2000" dirty="0" smtClean="0"/>
              <a:t>%</a:t>
            </a:r>
          </a:p>
          <a:p>
            <a:pPr marL="274320" lvl="1" indent="0" eaLnBrk="1" fontAlgn="auto" hangingPunct="1">
              <a:spcAft>
                <a:spcPts val="0"/>
              </a:spcAft>
              <a:buNone/>
              <a:defRPr/>
            </a:pPr>
            <a:r>
              <a:rPr lang="en-US" altLang="en-US" sz="2000" dirty="0" smtClean="0"/>
              <a:t>- Age </a:t>
            </a:r>
            <a:r>
              <a:rPr lang="en-US" altLang="en-US" sz="2000" dirty="0" smtClean="0"/>
              <a:t>45-54 </a:t>
            </a:r>
            <a:r>
              <a:rPr lang="en-US" altLang="en-US" sz="2000" dirty="0" smtClean="0"/>
              <a:t>years:  32%</a:t>
            </a:r>
            <a:endParaRPr lang="en-US" altLang="en-US" sz="2000" dirty="0" smtClean="0"/>
          </a:p>
          <a:p>
            <a:pPr marL="274320" lvl="1" indent="0" eaLnBrk="1" fontAlgn="auto" hangingPunct="1">
              <a:spcAft>
                <a:spcPts val="0"/>
              </a:spcAft>
              <a:buNone/>
              <a:defRPr/>
            </a:pPr>
            <a:r>
              <a:rPr lang="en-US" altLang="en-US" sz="2000" dirty="0" smtClean="0"/>
              <a:t>- Age </a:t>
            </a:r>
            <a:r>
              <a:rPr lang="en-US" altLang="en-US" sz="2000" dirty="0" smtClean="0"/>
              <a:t>55-64 </a:t>
            </a:r>
            <a:r>
              <a:rPr lang="en-US" altLang="en-US" sz="2000" dirty="0" smtClean="0"/>
              <a:t>years:  17%</a:t>
            </a:r>
            <a:endParaRPr lang="en-US" altLang="en-US" sz="2000" dirty="0" smtClean="0"/>
          </a:p>
          <a:p>
            <a:pPr marL="274320" lvl="1" indent="0" eaLnBrk="1" fontAlgn="auto" hangingPunct="1">
              <a:spcAft>
                <a:spcPts val="0"/>
              </a:spcAft>
              <a:buNone/>
              <a:defRPr/>
            </a:pPr>
            <a:r>
              <a:rPr lang="en-US" altLang="en-US" sz="2000" dirty="0" smtClean="0"/>
              <a:t>- Age </a:t>
            </a:r>
            <a:r>
              <a:rPr lang="en-US" altLang="en-US" sz="2000" dirty="0" smtClean="0"/>
              <a:t>65-74 </a:t>
            </a:r>
            <a:r>
              <a:rPr lang="en-US" altLang="en-US" sz="2000" dirty="0" smtClean="0"/>
              <a:t>years:  10%</a:t>
            </a:r>
            <a:endParaRPr lang="en-US" altLang="en-US" sz="2000" dirty="0" smtClean="0"/>
          </a:p>
          <a:p>
            <a:pPr marL="274320" lvl="1" indent="0" eaLnBrk="1" fontAlgn="auto" hangingPunct="1">
              <a:spcAft>
                <a:spcPts val="0"/>
              </a:spcAft>
              <a:buNone/>
              <a:defRPr/>
            </a:pPr>
            <a:r>
              <a:rPr lang="en-US" altLang="en-US" sz="2000" dirty="0" smtClean="0"/>
              <a:t>- Age </a:t>
            </a:r>
            <a:r>
              <a:rPr lang="en-US" altLang="en-US" sz="2000" dirty="0" smtClean="0"/>
              <a:t>75+ </a:t>
            </a:r>
            <a:r>
              <a:rPr lang="en-US" altLang="en-US" sz="2000" dirty="0" smtClean="0"/>
              <a:t>years:       6%</a:t>
            </a:r>
            <a:endParaRPr lang="en-US" altLang="en-US" sz="20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fontScale="90000"/>
          </a:bodyPr>
          <a:lstStyle/>
          <a:p>
            <a:pPr eaLnBrk="1" fontAlgn="auto" hangingPunct="1">
              <a:spcAft>
                <a:spcPts val="0"/>
              </a:spcAft>
              <a:defRPr/>
            </a:pPr>
            <a:r>
              <a:rPr lang="en-US" altLang="en-US" dirty="0" smtClean="0"/>
              <a:t/>
            </a:r>
            <a:br>
              <a:rPr lang="en-US" altLang="en-US" dirty="0" smtClean="0"/>
            </a:br>
            <a:r>
              <a:rPr lang="en-US" altLang="en-US" dirty="0"/>
              <a:t/>
            </a:r>
            <a:br>
              <a:rPr lang="en-US" altLang="en-US" dirty="0"/>
            </a:br>
            <a:r>
              <a:rPr lang="en-US" altLang="en-US" sz="3100" dirty="0" smtClean="0"/>
              <a:t/>
            </a:r>
            <a:br>
              <a:rPr lang="en-US" altLang="en-US" sz="3100" dirty="0" smtClean="0"/>
            </a:br>
            <a:r>
              <a:rPr lang="en-US" altLang="en-US" sz="3600" dirty="0" smtClean="0"/>
              <a:t>CBTRUS Prevalence</a:t>
            </a:r>
            <a:endParaRPr lang="en-US" altLang="en-US" sz="3600" dirty="0" smtClean="0"/>
          </a:p>
        </p:txBody>
      </p:sp>
      <p:sp>
        <p:nvSpPr>
          <p:cNvPr id="30723" name="Content Placeholder 2"/>
          <p:cNvSpPr>
            <a:spLocks noGrp="1"/>
          </p:cNvSpPr>
          <p:nvPr>
            <p:ph sz="quarter" idx="1"/>
          </p:nvPr>
        </p:nvSpPr>
        <p:spPr>
          <a:xfrm>
            <a:off x="301625" y="1527175"/>
            <a:ext cx="8504238" cy="4572000"/>
          </a:xfrm>
        </p:spPr>
        <p:txBody>
          <a:bodyPr/>
          <a:lstStyle/>
          <a:p>
            <a:pPr eaLnBrk="1" hangingPunct="1"/>
            <a:r>
              <a:rPr lang="en-US" altLang="en-US" dirty="0" smtClean="0"/>
              <a:t>Prevalence rate for all primary brain &amp; CNS tumors in the US estimated at 221.8 per 100,000 with 69.9 for males and 177.3 for females in 2010</a:t>
            </a:r>
          </a:p>
          <a:p>
            <a:pPr eaLnBrk="1" hangingPunct="1"/>
            <a:r>
              <a:rPr lang="en-US" altLang="en-US" dirty="0" smtClean="0"/>
              <a:t>More than 688,096 people living with a brain &amp; CNS tumor in 2010 with estimated  138,054 persons living with a malignant tumor and more than 550,042 living with a non-malignant tumor</a:t>
            </a:r>
          </a:p>
          <a:p>
            <a:pPr eaLnBrk="1" hangingPunct="1"/>
            <a:endParaRPr lang="en-US" alt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200" dirty="0" smtClean="0"/>
              <a:t>What about Trends?</a:t>
            </a:r>
            <a:endParaRPr lang="en-US" sz="3200" dirty="0"/>
          </a:p>
        </p:txBody>
      </p:sp>
      <p:sp>
        <p:nvSpPr>
          <p:cNvPr id="45059" name="Content Placeholder 2"/>
          <p:cNvSpPr>
            <a:spLocks noGrp="1"/>
          </p:cNvSpPr>
          <p:nvPr>
            <p:ph sz="quarter" idx="1"/>
          </p:nvPr>
        </p:nvSpPr>
        <p:spPr>
          <a:xfrm>
            <a:off x="301625" y="1527175"/>
            <a:ext cx="8504238" cy="4572000"/>
          </a:xfrm>
        </p:spPr>
        <p:txBody>
          <a:bodyPr/>
          <a:lstStyle/>
          <a:p>
            <a:r>
              <a:rPr lang="en-US" altLang="en-US" sz="2400" dirty="0" smtClean="0"/>
              <a:t>Trends manuscript </a:t>
            </a:r>
            <a:r>
              <a:rPr lang="en-US" sz="2400" i="1" dirty="0" smtClean="0"/>
              <a:t>"</a:t>
            </a:r>
            <a:r>
              <a:rPr lang="en-US" sz="2400" i="1" dirty="0"/>
              <a:t>Trends in central nervous system tumor </a:t>
            </a:r>
            <a:r>
              <a:rPr lang="en-US" sz="2400" i="1" dirty="0" smtClean="0"/>
              <a:t>incidence </a:t>
            </a:r>
            <a:r>
              <a:rPr lang="en-US" sz="2400" i="1" dirty="0"/>
              <a:t>relative to other common cancers in adults, adolescents, and children </a:t>
            </a:r>
            <a:r>
              <a:rPr lang="en-US" sz="2400" i="1" dirty="0" smtClean="0"/>
              <a:t>in </a:t>
            </a:r>
            <a:r>
              <a:rPr lang="en-US" sz="2400" i="1" dirty="0"/>
              <a:t>the United States, 2000-2010" </a:t>
            </a:r>
            <a:r>
              <a:rPr lang="en-US" altLang="en-US" sz="2400" dirty="0" smtClean="0"/>
              <a:t>accepted for publication by CANCER</a:t>
            </a:r>
          </a:p>
          <a:p>
            <a:r>
              <a:rPr lang="en-US" altLang="en-US" sz="2400" dirty="0" smtClean="0"/>
              <a:t>CBTRUS Study published Trends for all primary brain tumors in 2006, 1985-1999 data</a:t>
            </a:r>
          </a:p>
          <a:p>
            <a:r>
              <a:rPr lang="en-US" altLang="en-US" sz="2400" dirty="0" smtClean="0"/>
              <a:t>USC Study published Trends for childhood brain tumors in 2013, 1973-2009 data (0.10% annual </a:t>
            </a:r>
            <a:r>
              <a:rPr lang="en-US" altLang="en-US" sz="2400" dirty="0" smtClean="0"/>
              <a:t>change </a:t>
            </a:r>
            <a:r>
              <a:rPr lang="en-US" altLang="en-US" sz="2400" dirty="0" smtClean="0"/>
              <a:t>from 1987-2009)</a:t>
            </a:r>
          </a:p>
          <a:p>
            <a:r>
              <a:rPr lang="en-US" altLang="en-US" sz="2400" dirty="0" smtClean="0"/>
              <a:t>Both these paper conclude that rates were influenced by classification changes and by diagnostic changes and in more recent years of each study rates appear to have stabilized.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09600" y="-7938"/>
            <a:ext cx="7772400" cy="922338"/>
          </a:xfrm>
        </p:spPr>
        <p:txBody>
          <a:bodyPr/>
          <a:lstStyle/>
          <a:p>
            <a:pPr eaLnBrk="1" hangingPunct="1"/>
            <a:r>
              <a:rPr lang="en-US" altLang="en-US" sz="3600" dirty="0" smtClean="0">
                <a:solidFill>
                  <a:srgbClr val="7B9899"/>
                </a:solidFill>
              </a:rPr>
              <a:t>Contribution Assessment</a:t>
            </a:r>
            <a:endParaRPr lang="en-US" altLang="en-US" sz="3600" dirty="0" smtClean="0">
              <a:solidFill>
                <a:srgbClr val="7B9899"/>
              </a:solidFill>
            </a:endParaRPr>
          </a:p>
        </p:txBody>
      </p:sp>
      <p:sp>
        <p:nvSpPr>
          <p:cNvPr id="70659" name="Rectangle 3"/>
          <p:cNvSpPr>
            <a:spLocks noGrp="1" noChangeArrowheads="1"/>
          </p:cNvSpPr>
          <p:nvPr>
            <p:ph sz="quarter" idx="1"/>
          </p:nvPr>
        </p:nvSpPr>
        <p:spPr>
          <a:xfrm>
            <a:off x="504825" y="1752600"/>
            <a:ext cx="7953375" cy="4383088"/>
          </a:xfrm>
        </p:spPr>
        <p:txBody>
          <a:bodyPr rtlCol="0">
            <a:normAutofit fontScale="92500" lnSpcReduction="20000"/>
          </a:bodyPr>
          <a:lstStyle/>
          <a:p>
            <a:pPr marL="274320" indent="-274320" eaLnBrk="1" fontAlgn="auto" hangingPunct="1">
              <a:spcAft>
                <a:spcPts val="0"/>
              </a:spcAft>
              <a:buFont typeface="Arial" panose="020B0604020202020204" pitchFamily="34" charset="0"/>
              <a:buChar char="•"/>
              <a:defRPr/>
            </a:pPr>
            <a:r>
              <a:rPr lang="en-US" altLang="en-US" sz="2400" dirty="0" smtClean="0"/>
              <a:t>CBTRUS rates provide:		</a:t>
            </a:r>
          </a:p>
          <a:p>
            <a:pPr marL="274320" lvl="1" indent="0" eaLnBrk="1" fontAlgn="auto" hangingPunct="1">
              <a:spcAft>
                <a:spcPts val="0"/>
              </a:spcAft>
              <a:buNone/>
              <a:defRPr/>
            </a:pPr>
            <a:r>
              <a:rPr lang="en-US" altLang="en-US" sz="2400" dirty="0" smtClean="0"/>
              <a:t>- Estimates </a:t>
            </a:r>
            <a:r>
              <a:rPr lang="en-US" altLang="en-US" sz="2400" dirty="0" smtClean="0"/>
              <a:t>for specific histologies</a:t>
            </a:r>
          </a:p>
          <a:p>
            <a:pPr marL="274320" lvl="1" indent="0" eaLnBrk="1" fontAlgn="auto" hangingPunct="1">
              <a:spcAft>
                <a:spcPts val="0"/>
              </a:spcAft>
              <a:buNone/>
              <a:defRPr/>
            </a:pPr>
            <a:r>
              <a:rPr lang="en-US" altLang="en-US" sz="2400" dirty="0" smtClean="0"/>
              <a:t>- Estimates </a:t>
            </a:r>
            <a:r>
              <a:rPr lang="en-US" altLang="en-US" sz="2400" dirty="0" smtClean="0"/>
              <a:t>for non-malignant tumors and histologies with mixed behavior</a:t>
            </a:r>
          </a:p>
          <a:p>
            <a:pPr marL="274320" lvl="1" indent="0" eaLnBrk="1" fontAlgn="auto" hangingPunct="1">
              <a:spcAft>
                <a:spcPts val="0"/>
              </a:spcAft>
              <a:buNone/>
              <a:defRPr/>
            </a:pPr>
            <a:r>
              <a:rPr lang="en-US" altLang="en-US" sz="2400" dirty="0" smtClean="0"/>
              <a:t>- Estimates </a:t>
            </a:r>
            <a:r>
              <a:rPr lang="en-US" altLang="en-US" sz="2400" dirty="0" smtClean="0"/>
              <a:t>for rare subtypes</a:t>
            </a:r>
          </a:p>
          <a:p>
            <a:pPr marL="274320" indent="-274320" eaLnBrk="1" fontAlgn="auto" hangingPunct="1">
              <a:spcAft>
                <a:spcPts val="0"/>
              </a:spcAft>
              <a:buFont typeface="Arial" panose="020B0604020202020204" pitchFamily="34" charset="0"/>
              <a:buChar char="•"/>
              <a:defRPr/>
            </a:pPr>
            <a:r>
              <a:rPr lang="en-US" altLang="en-US" sz="2400" dirty="0" smtClean="0"/>
              <a:t>Numbers such as these provide a resource for:	</a:t>
            </a:r>
          </a:p>
          <a:p>
            <a:pPr marL="274320" lvl="1" indent="0" eaLnBrk="1" fontAlgn="auto" hangingPunct="1">
              <a:spcAft>
                <a:spcPts val="0"/>
              </a:spcAft>
              <a:buNone/>
              <a:defRPr/>
            </a:pPr>
            <a:r>
              <a:rPr lang="en-US" altLang="en-US" sz="2400" dirty="0" smtClean="0"/>
              <a:t>- Patients </a:t>
            </a:r>
            <a:r>
              <a:rPr lang="en-US" altLang="en-US" sz="2400" dirty="0" smtClean="0"/>
              <a:t>and families</a:t>
            </a:r>
          </a:p>
          <a:p>
            <a:pPr marL="274320" lvl="1" indent="0" eaLnBrk="1" fontAlgn="auto" hangingPunct="1">
              <a:spcAft>
                <a:spcPts val="0"/>
              </a:spcAft>
              <a:buNone/>
              <a:defRPr/>
            </a:pPr>
            <a:r>
              <a:rPr lang="en-US" altLang="en-US" sz="2400" dirty="0" smtClean="0"/>
              <a:t>- Clinicians</a:t>
            </a:r>
            <a:endParaRPr lang="en-US" altLang="en-US" sz="2400" dirty="0" smtClean="0"/>
          </a:p>
          <a:p>
            <a:pPr marL="274320" lvl="1" indent="0" eaLnBrk="1" fontAlgn="auto" hangingPunct="1">
              <a:spcAft>
                <a:spcPts val="0"/>
              </a:spcAft>
              <a:buNone/>
              <a:defRPr/>
            </a:pPr>
            <a:r>
              <a:rPr lang="en-US" altLang="en-US" sz="2400" dirty="0" smtClean="0"/>
              <a:t>- Researchers</a:t>
            </a:r>
            <a:endParaRPr lang="en-US" altLang="en-US" sz="2400" dirty="0" smtClean="0"/>
          </a:p>
          <a:p>
            <a:pPr marL="274320" lvl="1" indent="0" eaLnBrk="1" fontAlgn="auto" hangingPunct="1">
              <a:spcAft>
                <a:spcPts val="0"/>
              </a:spcAft>
              <a:buNone/>
              <a:defRPr/>
            </a:pPr>
            <a:r>
              <a:rPr lang="en-US" altLang="en-US" sz="2400" dirty="0" smtClean="0"/>
              <a:t>- Industry</a:t>
            </a:r>
            <a:endParaRPr lang="en-US" altLang="en-US" sz="2400" dirty="0" smtClean="0"/>
          </a:p>
          <a:p>
            <a:pPr marL="274320" lvl="1" indent="0" eaLnBrk="1" fontAlgn="auto" hangingPunct="1">
              <a:spcAft>
                <a:spcPts val="0"/>
              </a:spcAft>
              <a:buNone/>
              <a:defRPr/>
            </a:pPr>
            <a:r>
              <a:rPr lang="en-US" altLang="en-US" sz="2400" dirty="0" smtClean="0"/>
              <a:t>- National </a:t>
            </a:r>
            <a:r>
              <a:rPr lang="en-US" altLang="en-US" sz="2400" dirty="0" smtClean="0"/>
              <a:t>and local health departments</a:t>
            </a:r>
          </a:p>
          <a:p>
            <a:pPr marL="274320" lvl="1" indent="0" eaLnBrk="1" fontAlgn="auto" hangingPunct="1">
              <a:spcAft>
                <a:spcPts val="0"/>
              </a:spcAft>
              <a:buNone/>
              <a:defRPr/>
            </a:pPr>
            <a:r>
              <a:rPr lang="en-US" altLang="en-US" sz="2400" dirty="0" smtClean="0"/>
              <a:t>- Health </a:t>
            </a:r>
            <a:r>
              <a:rPr lang="en-US" altLang="en-US" sz="2400" dirty="0" smtClean="0"/>
              <a:t>care planners</a:t>
            </a:r>
          </a:p>
          <a:p>
            <a:pPr marL="274320" lvl="1" indent="0" eaLnBrk="1" fontAlgn="auto" hangingPunct="1">
              <a:spcAft>
                <a:spcPts val="0"/>
              </a:spcAft>
              <a:buNone/>
              <a:defRPr/>
            </a:pPr>
            <a:r>
              <a:rPr lang="en-US" altLang="en-US" sz="2400" dirty="0" smtClean="0"/>
              <a:t>- Selected </a:t>
            </a:r>
            <a:r>
              <a:rPr lang="en-US" altLang="en-US" sz="2400" dirty="0" smtClean="0"/>
              <a:t>populations (e.g. pediatric, elderly)</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altLang="en-US" sz="4000" dirty="0" smtClean="0"/>
              <a:t/>
            </a:r>
            <a:br>
              <a:rPr lang="en-US" altLang="en-US" sz="4000" dirty="0" smtClean="0"/>
            </a:br>
            <a:r>
              <a:rPr lang="en-US" altLang="en-US" sz="2800" dirty="0"/>
              <a:t/>
            </a:r>
            <a:br>
              <a:rPr lang="en-US" altLang="en-US" sz="2800" dirty="0"/>
            </a:br>
            <a:r>
              <a:rPr lang="en-US" altLang="en-US" sz="2800" dirty="0" smtClean="0"/>
              <a:t>Working Together to Advocate for Complete and </a:t>
            </a:r>
            <a:br>
              <a:rPr lang="en-US" altLang="en-US" sz="2800" dirty="0" smtClean="0"/>
            </a:br>
            <a:r>
              <a:rPr lang="en-US" altLang="en-US" sz="2800" dirty="0" smtClean="0"/>
              <a:t>Accurate Collection and Reporting of All Brain Tumors</a:t>
            </a:r>
            <a:endParaRPr lang="en-US" altLang="en-US" sz="3200" dirty="0" smtClean="0"/>
          </a:p>
        </p:txBody>
      </p:sp>
      <p:pic>
        <p:nvPicPr>
          <p:cNvPr id="47107" name="Picture 3"/>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2667000" y="2062163"/>
            <a:ext cx="3962400" cy="2651125"/>
          </a:xfr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r>
              <a:rPr lang="en-US" altLang="en-US" sz="3600" dirty="0" smtClean="0">
                <a:solidFill>
                  <a:srgbClr val="7B9899"/>
                </a:solidFill>
              </a:rPr>
              <a:t>Acknowledgements</a:t>
            </a:r>
          </a:p>
        </p:txBody>
      </p:sp>
      <p:sp>
        <p:nvSpPr>
          <p:cNvPr id="48131" name="Content Placeholder 2"/>
          <p:cNvSpPr>
            <a:spLocks noGrp="1"/>
          </p:cNvSpPr>
          <p:nvPr>
            <p:ph sz="quarter" idx="1"/>
          </p:nvPr>
        </p:nvSpPr>
        <p:spPr>
          <a:xfrm>
            <a:off x="301625" y="1527175"/>
            <a:ext cx="8504238" cy="4572000"/>
          </a:xfrm>
        </p:spPr>
        <p:txBody>
          <a:bodyPr/>
          <a:lstStyle/>
          <a:p>
            <a:pPr eaLnBrk="1" hangingPunct="1"/>
            <a:endParaRPr lang="en-US" altLang="en-US" sz="2000" dirty="0" smtClean="0"/>
          </a:p>
          <a:p>
            <a:pPr marL="0" indent="0" algn="just" eaLnBrk="1" hangingPunct="1">
              <a:buNone/>
            </a:pPr>
            <a:r>
              <a:rPr lang="en-US" sz="2000" dirty="0" smtClean="0"/>
              <a:t>Thank you to our Principal Investigator Jill </a:t>
            </a:r>
            <a:r>
              <a:rPr lang="en-US" sz="2000" dirty="0" smtClean="0"/>
              <a:t>Barnholtz</a:t>
            </a:r>
            <a:r>
              <a:rPr lang="en-US" sz="2000" dirty="0" smtClean="0"/>
              <a:t>-Sloan, Quinn </a:t>
            </a:r>
            <a:r>
              <a:rPr lang="en-US" sz="2000" dirty="0" smtClean="0"/>
              <a:t>Ostrom</a:t>
            </a:r>
            <a:r>
              <a:rPr lang="en-US" sz="2000" dirty="0" smtClean="0"/>
              <a:t>, Haley </a:t>
            </a:r>
            <a:r>
              <a:rPr lang="en-US" sz="2000" dirty="0" smtClean="0"/>
              <a:t>Gittleman</a:t>
            </a:r>
            <a:r>
              <a:rPr lang="en-US" sz="2000" dirty="0" smtClean="0"/>
              <a:t> and the rest of the CBTRUS team at Case Western Reserve University for the data presented in the slides.</a:t>
            </a:r>
          </a:p>
          <a:p>
            <a:pPr marL="0" indent="0" algn="just" eaLnBrk="1" hangingPunct="1">
              <a:buNone/>
            </a:pPr>
            <a:endParaRPr lang="en-US" sz="2000" dirty="0" smtClean="0"/>
          </a:p>
          <a:p>
            <a:pPr marL="0" indent="0" algn="just" eaLnBrk="1" hangingPunct="1">
              <a:buNone/>
            </a:pPr>
            <a:r>
              <a:rPr lang="en-US" sz="2000" dirty="0" smtClean="0"/>
              <a:t>The </a:t>
            </a:r>
            <a:r>
              <a:rPr lang="en-US" sz="2000" dirty="0"/>
              <a:t>following organizations  contributed to the  maintenance </a:t>
            </a:r>
            <a:r>
              <a:rPr lang="en-US" sz="2000" dirty="0" smtClean="0"/>
              <a:t>of  the</a:t>
            </a:r>
          </a:p>
          <a:p>
            <a:pPr marL="0" indent="0" algn="just" eaLnBrk="1" hangingPunct="1">
              <a:buNone/>
            </a:pPr>
            <a:r>
              <a:rPr lang="en-US" sz="2000" dirty="0" smtClean="0"/>
              <a:t>CBTRUS </a:t>
            </a:r>
            <a:r>
              <a:rPr lang="en-US" sz="2000" dirty="0"/>
              <a:t>database in 2014:  </a:t>
            </a:r>
            <a:r>
              <a:rPr lang="en-US" sz="2000" i="1" dirty="0"/>
              <a:t>the Centers for Disease Control </a:t>
            </a:r>
            <a:r>
              <a:rPr lang="en-US" sz="2000" i="1" dirty="0" smtClean="0"/>
              <a:t> and</a:t>
            </a:r>
          </a:p>
          <a:p>
            <a:pPr marL="0" indent="0" algn="just" eaLnBrk="1" hangingPunct="1">
              <a:buNone/>
            </a:pPr>
            <a:r>
              <a:rPr lang="en-US" sz="2000" i="1" dirty="0" smtClean="0"/>
              <a:t>Prevention </a:t>
            </a:r>
            <a:r>
              <a:rPr lang="en-US" sz="2000" i="1" dirty="0"/>
              <a:t>(CDC</a:t>
            </a:r>
            <a:r>
              <a:rPr lang="en-US" sz="2000" dirty="0"/>
              <a:t>) </a:t>
            </a:r>
            <a:r>
              <a:rPr lang="en-US" sz="2000" i="1" dirty="0"/>
              <a:t>under </a:t>
            </a:r>
            <a:r>
              <a:rPr lang="en-US" sz="2000" i="1" dirty="0" smtClean="0"/>
              <a:t> Cooperative Agreement </a:t>
            </a:r>
            <a:r>
              <a:rPr lang="en-US" sz="2000" i="1" dirty="0"/>
              <a:t>5U58DP00383</a:t>
            </a:r>
            <a:r>
              <a:rPr lang="en-US" sz="2000" dirty="0"/>
              <a:t>,</a:t>
            </a:r>
            <a:r>
              <a:rPr lang="en-US" sz="2000" i="1" dirty="0"/>
              <a:t> </a:t>
            </a:r>
            <a:endParaRPr lang="en-US" sz="2000" i="1" dirty="0" smtClean="0"/>
          </a:p>
          <a:p>
            <a:pPr marL="0" indent="0" algn="just" eaLnBrk="1" hangingPunct="1">
              <a:buNone/>
            </a:pPr>
            <a:r>
              <a:rPr lang="en-US" sz="2000" i="1" dirty="0" smtClean="0"/>
              <a:t>The </a:t>
            </a:r>
            <a:r>
              <a:rPr lang="en-US" sz="2000" i="1" dirty="0"/>
              <a:t>Sontag </a:t>
            </a:r>
            <a:r>
              <a:rPr lang="en-US" sz="2000" i="1" dirty="0" smtClean="0"/>
              <a:t>Foundation, </a:t>
            </a:r>
            <a:r>
              <a:rPr lang="en-US" sz="2000" dirty="0" smtClean="0"/>
              <a:t> </a:t>
            </a:r>
            <a:r>
              <a:rPr lang="en-US" sz="2000" i="1" dirty="0"/>
              <a:t>the Pediatric Brain Tumor </a:t>
            </a:r>
            <a:r>
              <a:rPr lang="en-US" sz="2000" i="1" dirty="0" smtClean="0"/>
              <a:t>Foundation</a:t>
            </a:r>
            <a:r>
              <a:rPr lang="en-US" sz="2000" i="1" u="sng" dirty="0" smtClean="0"/>
              <a:t>,</a:t>
            </a:r>
            <a:r>
              <a:rPr lang="en-US" sz="2000" i="1" dirty="0" smtClean="0"/>
              <a:t> </a:t>
            </a:r>
            <a:r>
              <a:rPr lang="en-US" sz="2000" i="1" dirty="0"/>
              <a:t>along </a:t>
            </a:r>
            <a:endParaRPr lang="en-US" sz="2000" i="1" dirty="0" smtClean="0"/>
          </a:p>
          <a:p>
            <a:pPr marL="0" indent="0" algn="just" eaLnBrk="1" hangingPunct="1">
              <a:buNone/>
            </a:pPr>
            <a:r>
              <a:rPr lang="en-US" sz="2000" i="1" dirty="0" smtClean="0"/>
              <a:t>with </a:t>
            </a:r>
            <a:r>
              <a:rPr lang="en-US" sz="2000" i="1" dirty="0"/>
              <a:t>the Musella </a:t>
            </a:r>
            <a:r>
              <a:rPr lang="en-US" sz="2000" i="1" dirty="0" smtClean="0"/>
              <a:t>Foundation, </a:t>
            </a:r>
            <a:r>
              <a:rPr lang="en-US" sz="2000" i="1" dirty="0"/>
              <a:t>Novocure, Inc</a:t>
            </a:r>
            <a:r>
              <a:rPr lang="en-US" sz="2000" i="1" dirty="0" smtClean="0"/>
              <a:t>., </a:t>
            </a:r>
            <a:r>
              <a:rPr lang="en-US" sz="2000" i="1" dirty="0"/>
              <a:t>Voices Against Brain </a:t>
            </a:r>
            <a:endParaRPr lang="en-US" sz="2000" i="1" dirty="0" smtClean="0"/>
          </a:p>
          <a:p>
            <a:pPr marL="0" indent="0" algn="just" eaLnBrk="1" hangingPunct="1">
              <a:buNone/>
            </a:pPr>
            <a:r>
              <a:rPr lang="en-US" sz="2000" i="1" dirty="0" smtClean="0"/>
              <a:t>Cancer, Elekta , as </a:t>
            </a:r>
            <a:r>
              <a:rPr lang="en-US" sz="2000" i="1" dirty="0"/>
              <a:t>well as private and in kind donations.</a:t>
            </a:r>
            <a:r>
              <a:rPr lang="en-US" sz="2000" dirty="0"/>
              <a:t> Contents are </a:t>
            </a:r>
            <a:endParaRPr lang="en-US" sz="2000" dirty="0" smtClean="0"/>
          </a:p>
          <a:p>
            <a:pPr marL="0" indent="0" algn="just" eaLnBrk="1" hangingPunct="1">
              <a:buNone/>
            </a:pPr>
            <a:r>
              <a:rPr lang="en-US" sz="2000" dirty="0" smtClean="0"/>
              <a:t>solely </a:t>
            </a:r>
            <a:r>
              <a:rPr lang="en-US" sz="2000" dirty="0"/>
              <a:t>the responsibility of the authors and do not necessarily represent </a:t>
            </a:r>
            <a:endParaRPr lang="en-US" sz="2000" dirty="0" smtClean="0"/>
          </a:p>
          <a:p>
            <a:pPr marL="0" indent="0" algn="just" eaLnBrk="1" hangingPunct="1">
              <a:buNone/>
            </a:pPr>
            <a:r>
              <a:rPr lang="en-US" sz="2000" dirty="0" smtClean="0"/>
              <a:t>the </a:t>
            </a:r>
            <a:r>
              <a:rPr lang="en-US" sz="2000" dirty="0"/>
              <a:t>official views of the CDC</a:t>
            </a:r>
            <a:r>
              <a:rPr lang="en-US" sz="2000" dirty="0" smtClean="0"/>
              <a:t>.</a:t>
            </a: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sz="3600" dirty="0" smtClean="0">
                <a:solidFill>
                  <a:srgbClr val="7B9899"/>
                </a:solidFill>
              </a:rPr>
              <a:t>Overview</a:t>
            </a:r>
          </a:p>
        </p:txBody>
      </p:sp>
      <p:sp>
        <p:nvSpPr>
          <p:cNvPr id="17411" name="Content Placeholder 2"/>
          <p:cNvSpPr>
            <a:spLocks noGrp="1"/>
          </p:cNvSpPr>
          <p:nvPr>
            <p:ph sz="quarter" idx="1"/>
          </p:nvPr>
        </p:nvSpPr>
        <p:spPr>
          <a:xfrm>
            <a:off x="301625" y="1527175"/>
            <a:ext cx="8504238" cy="4572000"/>
          </a:xfrm>
        </p:spPr>
        <p:txBody>
          <a:bodyPr/>
          <a:lstStyle/>
          <a:p>
            <a:pPr eaLnBrk="1" hangingPunct="1"/>
            <a:endParaRPr lang="en-US" altLang="en-US" dirty="0" smtClean="0"/>
          </a:p>
          <a:p>
            <a:pPr eaLnBrk="1" hangingPunct="1"/>
            <a:r>
              <a:rPr lang="en-US" altLang="en-US" dirty="0" smtClean="0"/>
              <a:t>Profile </a:t>
            </a:r>
            <a:r>
              <a:rPr lang="en-US" altLang="en-US" dirty="0"/>
              <a:t>&amp;</a:t>
            </a:r>
            <a:r>
              <a:rPr lang="en-US" altLang="en-US" dirty="0" smtClean="0"/>
              <a:t> history</a:t>
            </a:r>
          </a:p>
          <a:p>
            <a:pPr eaLnBrk="1" hangingPunct="1"/>
            <a:r>
              <a:rPr lang="en-US" altLang="en-US" dirty="0" smtClean="0"/>
              <a:t>Role in cancer collection and reporting</a:t>
            </a:r>
          </a:p>
          <a:p>
            <a:pPr eaLnBrk="1" hangingPunct="1"/>
            <a:r>
              <a:rPr lang="en-US" altLang="en-US" dirty="0" smtClean="0"/>
              <a:t>Statistical Report </a:t>
            </a:r>
            <a:r>
              <a:rPr lang="en-US" altLang="en-US" dirty="0" smtClean="0"/>
              <a:t>highlights</a:t>
            </a:r>
            <a:endParaRPr lang="en-US" altLang="en-US" dirty="0" smtClean="0"/>
          </a:p>
          <a:p>
            <a:pPr eaLnBrk="1" hangingPunct="1"/>
            <a:r>
              <a:rPr lang="en-US" altLang="en-US" dirty="0" smtClean="0"/>
              <a:t>Contribution</a:t>
            </a:r>
          </a:p>
          <a:p>
            <a:pPr eaLnBrk="1" hangingPunct="1"/>
            <a:endParaRPr lang="en-US" altLang="en-US" dirty="0" smtClean="0"/>
          </a:p>
          <a:p>
            <a:pPr eaLnBrk="1" hangingPunct="1"/>
            <a:endParaRPr lang="en-US" altLang="en-US" dirty="0" smtClean="0"/>
          </a:p>
          <a:p>
            <a:pPr eaLnBrk="1" hangingPunct="1"/>
            <a:endParaRPr lang="en-US" alt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04800" y="76200"/>
            <a:ext cx="8458200" cy="914400"/>
          </a:xfrm>
        </p:spPr>
        <p:txBody>
          <a:bodyPr rtlCol="0">
            <a:normAutofit fontScale="90000"/>
          </a:bodyPr>
          <a:lstStyle/>
          <a:p>
            <a:pPr eaLnBrk="1" fontAlgn="auto" hangingPunct="1">
              <a:spcAft>
                <a:spcPts val="0"/>
              </a:spcAft>
              <a:defRPr/>
            </a:pP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t>
            </a:r>
            <a:br>
              <a:rPr lang="en-US" altLang="en-US" dirty="0" smtClean="0"/>
            </a:br>
            <a:r>
              <a:rPr lang="en-US" altLang="en-US" dirty="0" smtClean="0"/>
              <a:t/>
            </a:r>
            <a:br>
              <a:rPr lang="en-US" altLang="en-US" dirty="0" smtClean="0"/>
            </a:br>
            <a:r>
              <a:rPr lang="en-US" altLang="en-US" dirty="0"/>
              <a:t/>
            </a:r>
            <a:br>
              <a:rPr lang="en-US" altLang="en-US" dirty="0"/>
            </a:br>
            <a:r>
              <a:rPr lang="en-US" altLang="en-US" sz="4000" dirty="0" smtClean="0"/>
              <a:t>CBTRUS </a:t>
            </a:r>
            <a:r>
              <a:rPr lang="en-US" altLang="en-US" sz="4000" dirty="0" smtClean="0"/>
              <a:t>- Profile</a:t>
            </a:r>
          </a:p>
        </p:txBody>
      </p:sp>
      <p:sp>
        <p:nvSpPr>
          <p:cNvPr id="21507" name="Content Placeholder 2"/>
          <p:cNvSpPr>
            <a:spLocks noGrp="1"/>
          </p:cNvSpPr>
          <p:nvPr>
            <p:ph sz="quarter" idx="1"/>
          </p:nvPr>
        </p:nvSpPr>
        <p:spPr>
          <a:xfrm>
            <a:off x="301625" y="1527175"/>
            <a:ext cx="8504238" cy="4572000"/>
          </a:xfrm>
        </p:spPr>
        <p:txBody>
          <a:bodyPr/>
          <a:lstStyle/>
          <a:p>
            <a:pPr eaLnBrk="1" hangingPunct="1">
              <a:buFont typeface="Arial" charset="0"/>
              <a:buChar char="•"/>
            </a:pPr>
            <a:r>
              <a:rPr lang="en-US" altLang="en-US" dirty="0" smtClean="0"/>
              <a:t>501 3 (c) not-for-profit corporation</a:t>
            </a:r>
          </a:p>
          <a:p>
            <a:pPr eaLnBrk="1" hangingPunct="1">
              <a:buFont typeface="Arial" charset="0"/>
              <a:buChar char="•"/>
            </a:pPr>
            <a:r>
              <a:rPr lang="en-US" altLang="en-US" dirty="0" smtClean="0"/>
              <a:t>Board of Directors</a:t>
            </a:r>
          </a:p>
          <a:p>
            <a:pPr eaLnBrk="1" hangingPunct="1">
              <a:buFont typeface="Arial" charset="0"/>
              <a:buChar char="•"/>
            </a:pPr>
            <a:r>
              <a:rPr lang="en-US" altLang="en-US" dirty="0" smtClean="0"/>
              <a:t>Board of Advisors</a:t>
            </a:r>
          </a:p>
          <a:p>
            <a:pPr eaLnBrk="1" hangingPunct="1">
              <a:buFont typeface="Arial" charset="0"/>
              <a:buChar char="•"/>
            </a:pPr>
            <a:r>
              <a:rPr lang="en-US" altLang="en-US" dirty="0" smtClean="0"/>
              <a:t>Site-specific </a:t>
            </a:r>
            <a:r>
              <a:rPr lang="en-US" altLang="en-US" dirty="0" smtClean="0"/>
              <a:t>specialized cancer registry</a:t>
            </a:r>
            <a:endParaRPr lang="en-US" altLang="en-US" dirty="0" smtClean="0"/>
          </a:p>
          <a:p>
            <a:pPr marL="274638" lvl="1" indent="0" eaLnBrk="1" hangingPunct="1">
              <a:buNone/>
            </a:pPr>
            <a:r>
              <a:rPr lang="en-US" altLang="en-US" dirty="0" smtClean="0"/>
              <a:t>- Brain </a:t>
            </a:r>
            <a:r>
              <a:rPr lang="en-US" altLang="en-US" dirty="0" smtClean="0"/>
              <a:t>Tumor Incidence, Survival, Prevalence, Trends, Mortality, Lifetime Risk</a:t>
            </a:r>
          </a:p>
          <a:p>
            <a:pPr marL="274638" lvl="1" indent="0" eaLnBrk="1" hangingPunct="1">
              <a:buNone/>
            </a:pPr>
            <a:r>
              <a:rPr lang="en-US" altLang="en-US" dirty="0" smtClean="0"/>
              <a:t>- CDC/NPCR </a:t>
            </a:r>
            <a:r>
              <a:rPr lang="en-US" altLang="en-US" dirty="0" smtClean="0"/>
              <a:t>Partner</a:t>
            </a:r>
          </a:p>
          <a:p>
            <a:pPr eaLnBrk="1" hangingPunct="1">
              <a:buFont typeface="Arial" charset="0"/>
              <a:buChar char="•"/>
            </a:pPr>
            <a:r>
              <a:rPr lang="en-US" altLang="en-US" dirty="0" smtClean="0"/>
              <a:t>Research conducted at Case Western Reserve University in Cleveland, Ohio</a:t>
            </a:r>
          </a:p>
          <a:p>
            <a:pPr eaLnBrk="1" hangingPunct="1">
              <a:buFont typeface="Arial" charset="0"/>
              <a:buChar char="•"/>
            </a:pPr>
            <a:r>
              <a:rPr lang="en-US" altLang="en-US" dirty="0" smtClean="0"/>
              <a:t>Headquarters </a:t>
            </a:r>
            <a:r>
              <a:rPr lang="en-US" altLang="en-US" dirty="0" smtClean="0"/>
              <a:t>in Hinsdale, Illinois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How CBTRUS </a:t>
            </a:r>
            <a:r>
              <a:rPr lang="en-US" sz="2800" dirty="0" smtClean="0"/>
              <a:t>Started-The </a:t>
            </a:r>
            <a:r>
              <a:rPr lang="en-US" sz="2800" dirty="0" smtClean="0"/>
              <a:t>Stories I Could Tell</a:t>
            </a:r>
            <a:endParaRPr lang="en-US" sz="2800" dirty="0"/>
          </a:p>
        </p:txBody>
      </p:sp>
      <p:sp>
        <p:nvSpPr>
          <p:cNvPr id="3" name="Content Placeholder 2"/>
          <p:cNvSpPr>
            <a:spLocks noGrp="1"/>
          </p:cNvSpPr>
          <p:nvPr>
            <p:ph sz="quarter" idx="1"/>
          </p:nvPr>
        </p:nvSpPr>
        <p:spPr/>
        <p:txBody>
          <a:bodyPr/>
          <a:lstStyle/>
          <a:p>
            <a:r>
              <a:rPr lang="en-US" dirty="0" smtClean="0"/>
              <a:t>Personal </a:t>
            </a:r>
            <a:r>
              <a:rPr lang="en-US" dirty="0" smtClean="0"/>
              <a:t>Impetus</a:t>
            </a:r>
            <a:endParaRPr lang="en-US" dirty="0" smtClean="0"/>
          </a:p>
          <a:p>
            <a:r>
              <a:rPr lang="en-US" sz="2800" dirty="0" smtClean="0"/>
              <a:t>Right Timing</a:t>
            </a:r>
          </a:p>
          <a:p>
            <a:pPr marL="274638" lvl="1" indent="0">
              <a:buNone/>
            </a:pPr>
            <a:r>
              <a:rPr lang="en-US" sz="2000" dirty="0" smtClean="0"/>
              <a:t>- Public </a:t>
            </a:r>
            <a:r>
              <a:rPr lang="en-US" sz="2000" dirty="0" smtClean="0"/>
              <a:t>Advocacy &amp; Power</a:t>
            </a:r>
          </a:p>
          <a:p>
            <a:pPr marL="274638" lvl="1" indent="0">
              <a:buNone/>
            </a:pPr>
            <a:r>
              <a:rPr lang="en-US" sz="2000" dirty="0" smtClean="0"/>
              <a:t>- AACCR </a:t>
            </a:r>
            <a:r>
              <a:rPr lang="en-US" sz="2000" dirty="0" smtClean="0"/>
              <a:t>forming</a:t>
            </a:r>
          </a:p>
          <a:p>
            <a:pPr marL="274638" lvl="1" indent="0">
              <a:buNone/>
            </a:pPr>
            <a:r>
              <a:rPr lang="en-US" sz="2000" dirty="0" smtClean="0"/>
              <a:t>- Access </a:t>
            </a:r>
            <a:r>
              <a:rPr lang="en-US" sz="2000" dirty="0" smtClean="0"/>
              <a:t>to Stakeholders</a:t>
            </a:r>
          </a:p>
          <a:p>
            <a:pPr marL="274638" lvl="1" indent="0">
              <a:buNone/>
            </a:pPr>
            <a:r>
              <a:rPr lang="en-US" sz="2000" dirty="0" smtClean="0"/>
              <a:t>- </a:t>
            </a:r>
            <a:r>
              <a:rPr lang="en-US" sz="2000" dirty="0" smtClean="0"/>
              <a:t>Neuropathologist</a:t>
            </a:r>
            <a:r>
              <a:rPr lang="en-US" sz="2000" dirty="0" smtClean="0"/>
              <a:t> </a:t>
            </a:r>
            <a:r>
              <a:rPr lang="en-US" sz="2000" dirty="0" smtClean="0"/>
              <a:t>– Director of IARC </a:t>
            </a:r>
          </a:p>
          <a:p>
            <a:r>
              <a:rPr lang="en-US" dirty="0" smtClean="0"/>
              <a:t>Clear Case</a:t>
            </a:r>
          </a:p>
          <a:p>
            <a:pPr marL="274638" lvl="1" indent="0">
              <a:buNone/>
            </a:pPr>
            <a:r>
              <a:rPr lang="en-US" sz="2000" dirty="0" smtClean="0"/>
              <a:t>- Clinical </a:t>
            </a:r>
            <a:r>
              <a:rPr lang="en-US" sz="2000" dirty="0" smtClean="0"/>
              <a:t>&amp; research support</a:t>
            </a:r>
          </a:p>
          <a:p>
            <a:pPr marL="274638" lvl="1" indent="0">
              <a:buNone/>
            </a:pPr>
            <a:r>
              <a:rPr lang="en-US" sz="2000" dirty="0" smtClean="0"/>
              <a:t>- Some </a:t>
            </a:r>
            <a:r>
              <a:rPr lang="en-US" sz="2000" dirty="0" smtClean="0"/>
              <a:t>cancer registries already collecting</a:t>
            </a:r>
          </a:p>
          <a:p>
            <a:r>
              <a:rPr lang="en-US" dirty="0" smtClean="0"/>
              <a:t>Human Power</a:t>
            </a:r>
          </a:p>
          <a:p>
            <a:pPr marL="274638" lvl="1" indent="0">
              <a:buNone/>
            </a:pPr>
            <a:r>
              <a:rPr lang="en-US" sz="2000" dirty="0" smtClean="0"/>
              <a:t>- American </a:t>
            </a:r>
            <a:r>
              <a:rPr lang="en-US" sz="2000" dirty="0" smtClean="0"/>
              <a:t>Brain Tumor Association</a:t>
            </a:r>
          </a:p>
          <a:p>
            <a:pPr marL="274638" lvl="1" indent="0">
              <a:buNone/>
            </a:pPr>
            <a:r>
              <a:rPr lang="en-US" sz="2000" dirty="0" smtClean="0"/>
              <a:t>- Pediatric </a:t>
            </a:r>
            <a:r>
              <a:rPr lang="en-US" sz="2000" dirty="0" smtClean="0"/>
              <a:t>Brain Tumor Foundation</a:t>
            </a:r>
            <a:endParaRPr lang="en-US" sz="2000" dirty="0"/>
          </a:p>
        </p:txBody>
      </p:sp>
    </p:spTree>
    <p:extLst>
      <p:ext uri="{BB962C8B-B14F-4D97-AF65-F5344CB8AC3E}">
        <p14:creationId xmlns:p14="http://schemas.microsoft.com/office/powerpoint/2010/main" val="2733858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ltLang="en-US" sz="3600" dirty="0" smtClean="0">
                <a:solidFill>
                  <a:srgbClr val="7B9899"/>
                </a:solidFill>
              </a:rPr>
              <a:t>CBTRUS Focus</a:t>
            </a:r>
          </a:p>
        </p:txBody>
      </p:sp>
      <p:sp>
        <p:nvSpPr>
          <p:cNvPr id="20483" name="Content Placeholder 2"/>
          <p:cNvSpPr>
            <a:spLocks noGrp="1"/>
          </p:cNvSpPr>
          <p:nvPr>
            <p:ph sz="quarter" idx="1"/>
          </p:nvPr>
        </p:nvSpPr>
        <p:spPr>
          <a:xfrm>
            <a:off x="301625" y="1527175"/>
            <a:ext cx="8504238" cy="4572000"/>
          </a:xfrm>
        </p:spPr>
        <p:txBody>
          <a:bodyPr/>
          <a:lstStyle/>
          <a:p>
            <a:pPr eaLnBrk="1" hangingPunct="1"/>
            <a:endParaRPr lang="en-US" altLang="en-US" dirty="0" smtClean="0"/>
          </a:p>
          <a:p>
            <a:pPr eaLnBrk="1" hangingPunct="1"/>
            <a:r>
              <a:rPr lang="en-US" altLang="en-US" dirty="0" smtClean="0"/>
              <a:t>Collect </a:t>
            </a:r>
            <a:r>
              <a:rPr lang="en-US" altLang="en-US" dirty="0" smtClean="0"/>
              <a:t>and disseminate data on all primary brain and CNS tumors</a:t>
            </a:r>
          </a:p>
          <a:p>
            <a:pPr eaLnBrk="1" hangingPunct="1"/>
            <a:r>
              <a:rPr lang="en-US" altLang="en-US" dirty="0" smtClean="0"/>
              <a:t>Utilize </a:t>
            </a:r>
            <a:r>
              <a:rPr lang="en-US" altLang="en-US" dirty="0" smtClean="0"/>
              <a:t>data for manuscripts focused on descriptive epidemiology of brain </a:t>
            </a:r>
            <a:r>
              <a:rPr lang="en-US" altLang="en-US" dirty="0" smtClean="0"/>
              <a:t>tumors</a:t>
            </a:r>
          </a:p>
          <a:p>
            <a:pPr eaLnBrk="1" hangingPunct="1"/>
            <a:r>
              <a:rPr lang="en-US" altLang="en-US" dirty="0"/>
              <a:t>Influence the collection of high quality data on all primary brain tumors </a:t>
            </a:r>
          </a:p>
          <a:p>
            <a:pPr eaLnBrk="1" hangingPunct="1"/>
            <a:r>
              <a:rPr lang="en-US" altLang="en-US" dirty="0" smtClean="0"/>
              <a:t>Provide </a:t>
            </a:r>
            <a:r>
              <a:rPr lang="en-US" altLang="en-US" dirty="0" smtClean="0"/>
              <a:t>information to specific </a:t>
            </a:r>
            <a:r>
              <a:rPr lang="en-US" altLang="en-US" dirty="0" smtClean="0"/>
              <a:t>requests</a:t>
            </a:r>
          </a:p>
          <a:p>
            <a:pPr eaLnBrk="1" hangingPunct="1"/>
            <a:endParaRPr lang="en-US" altLang="en-US" dirty="0" smtClean="0"/>
          </a:p>
          <a:p>
            <a:pPr eaLnBrk="1" hangingPunct="1"/>
            <a:endParaRPr lang="en-US" altLang="en-US" dirty="0"/>
          </a:p>
          <a:p>
            <a:pPr eaLnBrk="1" hangingPunct="1"/>
            <a:endParaRPr lang="en-US" altLang="en-US" dirty="0" smtClean="0"/>
          </a:p>
          <a:p>
            <a:pPr marL="0" indent="0" eaLnBrk="1" hangingPunct="1">
              <a:buNone/>
            </a:pPr>
            <a:endParaRPr lang="en-US" alt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dirty="0" smtClean="0">
                <a:solidFill>
                  <a:srgbClr val="7B9899"/>
                </a:solidFill>
              </a:rPr>
              <a:t>  </a:t>
            </a:r>
            <a:r>
              <a:rPr lang="en-US" altLang="en-US" sz="3600" dirty="0" smtClean="0">
                <a:solidFill>
                  <a:srgbClr val="7B9899"/>
                </a:solidFill>
              </a:rPr>
              <a:t>Serving Two Communities</a:t>
            </a:r>
          </a:p>
        </p:txBody>
      </p:sp>
      <p:sp>
        <p:nvSpPr>
          <p:cNvPr id="3" name="Content Placeholder 2"/>
          <p:cNvSpPr>
            <a:spLocks noGrp="1"/>
          </p:cNvSpPr>
          <p:nvPr>
            <p:ph sz="quarter" idx="1"/>
          </p:nvPr>
        </p:nvSpPr>
        <p:spPr>
          <a:xfrm>
            <a:off x="301625" y="1527175"/>
            <a:ext cx="8504238" cy="4572000"/>
          </a:xfrm>
        </p:spPr>
        <p:txBody>
          <a:bodyPr rtlCol="0">
            <a:normAutofit fontScale="92500" lnSpcReduction="20000"/>
          </a:bodyPr>
          <a:lstStyle/>
          <a:p>
            <a:pPr marL="274320" indent="-274320" eaLnBrk="1" fontAlgn="auto" hangingPunct="1">
              <a:spcAft>
                <a:spcPts val="0"/>
              </a:spcAft>
              <a:buFont typeface="Arial" panose="020B0604020202020204" pitchFamily="34" charset="0"/>
              <a:buChar char="•"/>
              <a:defRPr/>
            </a:pPr>
            <a:r>
              <a:rPr lang="en-US" sz="2400" dirty="0" smtClean="0"/>
              <a:t>Brain Tumor Community</a:t>
            </a:r>
          </a:p>
          <a:p>
            <a:pPr marL="274320" lvl="1" indent="0" eaLnBrk="1" fontAlgn="auto" hangingPunct="1">
              <a:spcAft>
                <a:spcPts val="0"/>
              </a:spcAft>
              <a:buNone/>
              <a:defRPr/>
            </a:pPr>
            <a:r>
              <a:rPr lang="en-US" sz="2400" dirty="0" smtClean="0">
                <a:solidFill>
                  <a:schemeClr val="bg2">
                    <a:lumMod val="50000"/>
                  </a:schemeClr>
                </a:solidFill>
              </a:rPr>
              <a:t>- Patients</a:t>
            </a:r>
            <a:endParaRPr lang="en-US" sz="2400" dirty="0" smtClean="0">
              <a:solidFill>
                <a:schemeClr val="bg2">
                  <a:lumMod val="50000"/>
                </a:schemeClr>
              </a:solidFill>
            </a:endParaRPr>
          </a:p>
          <a:p>
            <a:pPr marL="274320" lvl="1" indent="0" eaLnBrk="1" fontAlgn="auto" hangingPunct="1">
              <a:spcAft>
                <a:spcPts val="0"/>
              </a:spcAft>
              <a:buNone/>
              <a:defRPr/>
            </a:pPr>
            <a:r>
              <a:rPr lang="en-US" sz="2400" dirty="0" smtClean="0">
                <a:solidFill>
                  <a:schemeClr val="bg2">
                    <a:lumMod val="50000"/>
                  </a:schemeClr>
                </a:solidFill>
              </a:rPr>
              <a:t>- Brain </a:t>
            </a:r>
            <a:r>
              <a:rPr lang="en-US" sz="2400" dirty="0" smtClean="0">
                <a:solidFill>
                  <a:schemeClr val="bg2">
                    <a:lumMod val="50000"/>
                  </a:schemeClr>
                </a:solidFill>
              </a:rPr>
              <a:t>Tumor Organizations</a:t>
            </a:r>
          </a:p>
          <a:p>
            <a:pPr marL="274320" lvl="1" indent="0" eaLnBrk="1" fontAlgn="auto" hangingPunct="1">
              <a:spcAft>
                <a:spcPts val="0"/>
              </a:spcAft>
              <a:buNone/>
              <a:defRPr/>
            </a:pPr>
            <a:r>
              <a:rPr lang="en-US" sz="2400" dirty="0" smtClean="0">
                <a:solidFill>
                  <a:schemeClr val="bg2">
                    <a:lumMod val="50000"/>
                  </a:schemeClr>
                </a:solidFill>
              </a:rPr>
              <a:t>- Clinicians</a:t>
            </a:r>
            <a:endParaRPr lang="en-US" sz="2400" dirty="0" smtClean="0">
              <a:solidFill>
                <a:schemeClr val="bg2">
                  <a:lumMod val="50000"/>
                </a:schemeClr>
              </a:solidFill>
            </a:endParaRPr>
          </a:p>
          <a:p>
            <a:pPr marL="274320" lvl="1" indent="0" eaLnBrk="1" fontAlgn="auto" hangingPunct="1">
              <a:spcAft>
                <a:spcPts val="0"/>
              </a:spcAft>
              <a:buNone/>
              <a:defRPr/>
            </a:pPr>
            <a:r>
              <a:rPr lang="en-US" sz="2400" dirty="0" smtClean="0">
                <a:solidFill>
                  <a:schemeClr val="bg2">
                    <a:lumMod val="50000"/>
                  </a:schemeClr>
                </a:solidFill>
              </a:rPr>
              <a:t>- Researchers</a:t>
            </a:r>
            <a:endParaRPr lang="en-US" sz="2400" dirty="0" smtClean="0">
              <a:solidFill>
                <a:schemeClr val="bg2">
                  <a:lumMod val="50000"/>
                </a:schemeClr>
              </a:solidFill>
            </a:endParaRPr>
          </a:p>
          <a:p>
            <a:pPr marL="274320" lvl="1" indent="0" eaLnBrk="1" fontAlgn="auto" hangingPunct="1">
              <a:spcAft>
                <a:spcPts val="0"/>
              </a:spcAft>
              <a:buNone/>
              <a:defRPr/>
            </a:pPr>
            <a:r>
              <a:rPr lang="en-US" sz="2400" dirty="0" smtClean="0">
                <a:solidFill>
                  <a:schemeClr val="bg2">
                    <a:lumMod val="50000"/>
                  </a:schemeClr>
                </a:solidFill>
              </a:rPr>
              <a:t>- Industry</a:t>
            </a:r>
            <a:endParaRPr lang="en-US" sz="2400" dirty="0" smtClean="0">
              <a:solidFill>
                <a:schemeClr val="bg2">
                  <a:lumMod val="50000"/>
                </a:schemeClr>
              </a:solidFill>
            </a:endParaRPr>
          </a:p>
          <a:p>
            <a:pPr marL="274320" indent="-274320" eaLnBrk="1" fontAlgn="auto" hangingPunct="1">
              <a:spcAft>
                <a:spcPts val="0"/>
              </a:spcAft>
              <a:buFont typeface="Arial" panose="020B0604020202020204" pitchFamily="34" charset="0"/>
              <a:buChar char="•"/>
              <a:defRPr/>
            </a:pPr>
            <a:r>
              <a:rPr lang="en-US" sz="2400" dirty="0" smtClean="0"/>
              <a:t>Cancer Surveillance Community</a:t>
            </a:r>
          </a:p>
          <a:p>
            <a:pPr marL="0" indent="0" eaLnBrk="1" fontAlgn="auto" hangingPunct="1">
              <a:spcAft>
                <a:spcPts val="0"/>
              </a:spcAft>
              <a:buFontTx/>
              <a:buNone/>
              <a:defRPr/>
            </a:pPr>
            <a:r>
              <a:rPr lang="en-US" sz="2400" dirty="0"/>
              <a:t> </a:t>
            </a:r>
            <a:r>
              <a:rPr lang="en-US" sz="2400" dirty="0" smtClean="0"/>
              <a:t>    </a:t>
            </a:r>
            <a:r>
              <a:rPr lang="en-US" sz="2400" dirty="0" smtClean="0">
                <a:solidFill>
                  <a:schemeClr val="bg1">
                    <a:lumMod val="50000"/>
                  </a:schemeClr>
                </a:solidFill>
              </a:rPr>
              <a:t>- </a:t>
            </a:r>
            <a:r>
              <a:rPr lang="en-US" sz="2400" dirty="0" smtClean="0">
                <a:solidFill>
                  <a:schemeClr val="bg2">
                    <a:lumMod val="50000"/>
                  </a:schemeClr>
                </a:solidFill>
              </a:rPr>
              <a:t>Cancer </a:t>
            </a:r>
            <a:r>
              <a:rPr lang="en-US" sz="2400" dirty="0" smtClean="0">
                <a:solidFill>
                  <a:schemeClr val="bg2">
                    <a:lumMod val="50000"/>
                  </a:schemeClr>
                </a:solidFill>
              </a:rPr>
              <a:t>Registries</a:t>
            </a:r>
          </a:p>
          <a:p>
            <a:pPr marL="0" indent="0" eaLnBrk="1" fontAlgn="auto" hangingPunct="1">
              <a:spcAft>
                <a:spcPts val="0"/>
              </a:spcAft>
              <a:buFontTx/>
              <a:buNone/>
              <a:defRPr/>
            </a:pPr>
            <a:r>
              <a:rPr lang="en-US" sz="2400" dirty="0" smtClean="0">
                <a:solidFill>
                  <a:schemeClr val="bg2">
                    <a:lumMod val="50000"/>
                  </a:schemeClr>
                </a:solidFill>
              </a:rPr>
              <a:t>	</a:t>
            </a:r>
            <a:r>
              <a:rPr lang="en-US" sz="2400" dirty="0" smtClean="0">
                <a:solidFill>
                  <a:schemeClr val="bg2">
                    <a:lumMod val="50000"/>
                  </a:schemeClr>
                </a:solidFill>
              </a:rPr>
              <a:t>Hospital</a:t>
            </a:r>
            <a:endParaRPr lang="en-US" sz="2400" dirty="0" smtClean="0">
              <a:solidFill>
                <a:schemeClr val="bg2">
                  <a:lumMod val="50000"/>
                </a:schemeClr>
              </a:solidFill>
            </a:endParaRPr>
          </a:p>
          <a:p>
            <a:pPr marL="0" indent="0" eaLnBrk="1" fontAlgn="auto" hangingPunct="1">
              <a:spcAft>
                <a:spcPts val="0"/>
              </a:spcAft>
              <a:buFontTx/>
              <a:buNone/>
              <a:defRPr/>
            </a:pPr>
            <a:r>
              <a:rPr lang="en-US" sz="2400" dirty="0">
                <a:solidFill>
                  <a:schemeClr val="bg2">
                    <a:lumMod val="50000"/>
                  </a:schemeClr>
                </a:solidFill>
              </a:rPr>
              <a:t>	</a:t>
            </a:r>
            <a:r>
              <a:rPr lang="en-US" sz="2400" dirty="0" smtClean="0">
                <a:solidFill>
                  <a:schemeClr val="bg2">
                    <a:lumMod val="50000"/>
                  </a:schemeClr>
                </a:solidFill>
              </a:rPr>
              <a:t>Central registries</a:t>
            </a:r>
            <a:endParaRPr lang="en-US" sz="2400" dirty="0" smtClean="0">
              <a:solidFill>
                <a:schemeClr val="bg2">
                  <a:lumMod val="50000"/>
                </a:schemeClr>
              </a:solidFill>
            </a:endParaRPr>
          </a:p>
          <a:p>
            <a:pPr marL="0" indent="0" eaLnBrk="1" fontAlgn="auto" hangingPunct="1">
              <a:spcAft>
                <a:spcPts val="0"/>
              </a:spcAft>
              <a:buFontTx/>
              <a:buNone/>
              <a:defRPr/>
            </a:pPr>
            <a:r>
              <a:rPr lang="en-US" sz="2400" dirty="0">
                <a:solidFill>
                  <a:schemeClr val="bg2">
                    <a:lumMod val="50000"/>
                  </a:schemeClr>
                </a:solidFill>
              </a:rPr>
              <a:t>	</a:t>
            </a:r>
            <a:r>
              <a:rPr lang="en-US" sz="2400" dirty="0" smtClean="0">
                <a:solidFill>
                  <a:schemeClr val="bg2">
                    <a:lumMod val="50000"/>
                  </a:schemeClr>
                </a:solidFill>
              </a:rPr>
              <a:t>Organizations </a:t>
            </a:r>
            <a:r>
              <a:rPr lang="en-US" sz="2400" dirty="0" smtClean="0">
                <a:solidFill>
                  <a:schemeClr val="bg2">
                    <a:lumMod val="50000"/>
                  </a:schemeClr>
                </a:solidFill>
              </a:rPr>
              <a:t>in United States</a:t>
            </a:r>
          </a:p>
          <a:p>
            <a:pPr marL="0" indent="0" eaLnBrk="1" fontAlgn="auto" hangingPunct="1">
              <a:spcAft>
                <a:spcPts val="0"/>
              </a:spcAft>
              <a:buFontTx/>
              <a:buNone/>
              <a:defRPr/>
            </a:pPr>
            <a:r>
              <a:rPr lang="en-US" sz="2400" dirty="0">
                <a:solidFill>
                  <a:schemeClr val="bg2">
                    <a:lumMod val="50000"/>
                  </a:schemeClr>
                </a:solidFill>
              </a:rPr>
              <a:t>	</a:t>
            </a:r>
            <a:r>
              <a:rPr lang="en-US" sz="2400" dirty="0" smtClean="0">
                <a:solidFill>
                  <a:schemeClr val="bg2">
                    <a:lumMod val="50000"/>
                  </a:schemeClr>
                </a:solidFill>
              </a:rPr>
              <a:t>Global </a:t>
            </a:r>
            <a:r>
              <a:rPr lang="en-US" sz="2400" dirty="0" smtClean="0">
                <a:solidFill>
                  <a:schemeClr val="bg2">
                    <a:lumMod val="50000"/>
                  </a:schemeClr>
                </a:solidFill>
              </a:rPr>
              <a:t>cancer and brain tumor registries</a:t>
            </a:r>
          </a:p>
          <a:p>
            <a:pPr marL="0" indent="0" eaLnBrk="1" fontAlgn="auto" hangingPunct="1">
              <a:spcAft>
                <a:spcPts val="0"/>
              </a:spcAft>
              <a:buFontTx/>
              <a:buNone/>
              <a:defRPr/>
            </a:pPr>
            <a:r>
              <a:rPr lang="en-US" dirty="0">
                <a:solidFill>
                  <a:schemeClr val="bg2">
                    <a:lumMod val="50000"/>
                  </a:schemeClr>
                </a:solidFill>
              </a:rPr>
              <a:t>	</a:t>
            </a:r>
            <a:r>
              <a:rPr lang="en-US" sz="2400" dirty="0" smtClean="0">
                <a:solidFill>
                  <a:schemeClr val="bg2">
                    <a:lumMod val="50000"/>
                  </a:schemeClr>
                </a:solidFill>
              </a:rPr>
              <a:t>World Health Organization </a:t>
            </a:r>
            <a:endParaRPr lang="en-US" sz="2400"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sz="3600" dirty="0" smtClean="0">
                <a:solidFill>
                  <a:srgbClr val="7B9899"/>
                </a:solidFill>
              </a:rPr>
              <a:t>Challenges</a:t>
            </a:r>
            <a:r>
              <a:rPr lang="en-US" altLang="en-US" dirty="0" smtClean="0">
                <a:solidFill>
                  <a:srgbClr val="7B9899"/>
                </a:solidFill>
              </a:rPr>
              <a:t> </a:t>
            </a:r>
          </a:p>
        </p:txBody>
      </p:sp>
      <p:sp>
        <p:nvSpPr>
          <p:cNvPr id="15363" name="Content Placeholder 2"/>
          <p:cNvSpPr>
            <a:spLocks noGrp="1"/>
          </p:cNvSpPr>
          <p:nvPr>
            <p:ph sz="quarter" idx="1"/>
          </p:nvPr>
        </p:nvSpPr>
        <p:spPr>
          <a:xfrm>
            <a:off x="301625" y="1527175"/>
            <a:ext cx="8504238" cy="4572000"/>
          </a:xfrm>
        </p:spPr>
        <p:txBody>
          <a:bodyPr/>
          <a:lstStyle/>
          <a:p>
            <a:pPr eaLnBrk="1" hangingPunct="1">
              <a:buFont typeface="Arial" charset="0"/>
              <a:buChar char="•"/>
            </a:pPr>
            <a:r>
              <a:rPr lang="en-US" altLang="en-US" dirty="0" smtClean="0"/>
              <a:t>Cancer Registration Rules</a:t>
            </a:r>
          </a:p>
          <a:p>
            <a:pPr marL="274638" lvl="1" indent="0" eaLnBrk="1" hangingPunct="1">
              <a:buNone/>
            </a:pPr>
            <a:r>
              <a:rPr lang="en-US" altLang="en-US" dirty="0" smtClean="0"/>
              <a:t>- Collection </a:t>
            </a:r>
            <a:r>
              <a:rPr lang="en-US" altLang="en-US" dirty="0" smtClean="0"/>
              <a:t>limited to primary brain tumors</a:t>
            </a:r>
          </a:p>
          <a:p>
            <a:pPr marL="274638" lvl="1" indent="0" eaLnBrk="1" hangingPunct="1">
              <a:buNone/>
            </a:pPr>
            <a:r>
              <a:rPr lang="en-US" altLang="en-US" dirty="0" smtClean="0"/>
              <a:t>- Coding </a:t>
            </a:r>
            <a:r>
              <a:rPr lang="en-US" altLang="en-US" dirty="0" smtClean="0"/>
              <a:t>guides all cancer </a:t>
            </a:r>
          </a:p>
          <a:p>
            <a:pPr marL="274638" lvl="1" indent="0" eaLnBrk="1" hangingPunct="1">
              <a:buNone/>
            </a:pPr>
            <a:r>
              <a:rPr lang="en-US" altLang="en-US" dirty="0" smtClean="0"/>
              <a:t>- Collection </a:t>
            </a:r>
            <a:r>
              <a:rPr lang="en-US" altLang="en-US" dirty="0" smtClean="0"/>
              <a:t>to reporting </a:t>
            </a:r>
            <a:r>
              <a:rPr lang="en-US" altLang="en-US" dirty="0" smtClean="0"/>
              <a:t>time delay</a:t>
            </a:r>
            <a:endParaRPr lang="en-US" altLang="en-US" dirty="0" smtClean="0"/>
          </a:p>
          <a:p>
            <a:pPr eaLnBrk="1" hangingPunct="1">
              <a:buFont typeface="Arial" charset="0"/>
              <a:buChar char="•"/>
            </a:pPr>
            <a:r>
              <a:rPr lang="en-US" altLang="en-US" dirty="0" smtClean="0"/>
              <a:t>Clinical Wants</a:t>
            </a:r>
          </a:p>
          <a:p>
            <a:pPr marL="274638" lvl="1" indent="0" eaLnBrk="1" hangingPunct="1">
              <a:buNone/>
            </a:pPr>
            <a:r>
              <a:rPr lang="en-US" altLang="en-US" dirty="0" smtClean="0"/>
              <a:t>- More </a:t>
            </a:r>
            <a:r>
              <a:rPr lang="en-US" altLang="en-US" dirty="0" smtClean="0"/>
              <a:t>specificity in collection</a:t>
            </a:r>
          </a:p>
          <a:p>
            <a:pPr marL="274638" lvl="1" indent="0" eaLnBrk="1" hangingPunct="1">
              <a:buNone/>
            </a:pPr>
            <a:r>
              <a:rPr lang="en-US" altLang="en-US" dirty="0" smtClean="0"/>
              <a:t>- More </a:t>
            </a:r>
            <a:r>
              <a:rPr lang="en-US" altLang="en-US" dirty="0" smtClean="0"/>
              <a:t>data elements available</a:t>
            </a:r>
          </a:p>
          <a:p>
            <a:pPr marL="274638" lvl="1" indent="0" eaLnBrk="1" hangingPunct="1">
              <a:buNone/>
            </a:pPr>
            <a:r>
              <a:rPr lang="en-US" altLang="en-US" dirty="0" smtClean="0"/>
              <a:t>- Real </a:t>
            </a:r>
            <a:r>
              <a:rPr lang="en-US" altLang="en-US" dirty="0" smtClean="0"/>
              <a:t>time </a:t>
            </a:r>
            <a:r>
              <a:rPr lang="en-US" altLang="en-US" dirty="0" smtClean="0"/>
              <a:t>reports </a:t>
            </a:r>
            <a:endParaRPr lang="en-US" altLang="en-US" dirty="0" smtClean="0"/>
          </a:p>
          <a:p>
            <a:pPr eaLnBrk="1" hangingPunct="1">
              <a:buFont typeface="Arial" charset="0"/>
              <a:buChar char="•"/>
            </a:pPr>
            <a:r>
              <a:rPr lang="en-US" altLang="en-US" dirty="0" smtClean="0"/>
              <a:t>Answering Patients’ </a:t>
            </a:r>
            <a:r>
              <a:rPr lang="en-US" altLang="en-US" dirty="0" smtClean="0"/>
              <a:t>Questions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sz="3600" dirty="0" smtClean="0">
                <a:solidFill>
                  <a:srgbClr val="7B9899"/>
                </a:solidFill>
              </a:rPr>
              <a:t>The CBTRUS Role in Cancer Registration</a:t>
            </a:r>
          </a:p>
        </p:txBody>
      </p:sp>
      <p:sp>
        <p:nvSpPr>
          <p:cNvPr id="16387" name="Content Placeholder 2"/>
          <p:cNvSpPr>
            <a:spLocks noGrp="1"/>
          </p:cNvSpPr>
          <p:nvPr>
            <p:ph sz="quarter" idx="1"/>
          </p:nvPr>
        </p:nvSpPr>
        <p:spPr>
          <a:xfrm>
            <a:off x="301625" y="1527175"/>
            <a:ext cx="8504238" cy="4572000"/>
          </a:xfrm>
        </p:spPr>
        <p:txBody>
          <a:bodyPr/>
          <a:lstStyle/>
          <a:p>
            <a:pPr eaLnBrk="1" hangingPunct="1"/>
            <a:r>
              <a:rPr lang="en-US" altLang="en-US" sz="2000" dirty="0" smtClean="0"/>
              <a:t>Publication of Statistical Reports on All Primary Brain Tumors with histology-specific incidence</a:t>
            </a:r>
          </a:p>
          <a:p>
            <a:pPr marL="274638" lvl="1" indent="0" eaLnBrk="1" hangingPunct="1">
              <a:buNone/>
            </a:pPr>
            <a:r>
              <a:rPr lang="en-US" altLang="en-US" sz="1600" dirty="0" smtClean="0"/>
              <a:t>- Peer-reviewed </a:t>
            </a:r>
            <a:r>
              <a:rPr lang="en-US" altLang="en-US" sz="1600" dirty="0" smtClean="0"/>
              <a:t>journal supplement of </a:t>
            </a:r>
            <a:r>
              <a:rPr lang="en-US" altLang="en-US" sz="1600" i="1" dirty="0" smtClean="0"/>
              <a:t>Neuro-Oncology</a:t>
            </a:r>
          </a:p>
          <a:p>
            <a:pPr marL="274638" lvl="1" indent="0" eaLnBrk="1" hangingPunct="1">
              <a:buNone/>
            </a:pPr>
            <a:r>
              <a:rPr lang="en-US" altLang="en-US" sz="1600" dirty="0" smtClean="0"/>
              <a:t>- Most </a:t>
            </a:r>
            <a:r>
              <a:rPr lang="en-US" altLang="en-US" sz="1600" dirty="0" smtClean="0"/>
              <a:t>cited publication of </a:t>
            </a:r>
            <a:r>
              <a:rPr lang="en-US" altLang="en-US" sz="1600" i="1" dirty="0" smtClean="0"/>
              <a:t>Neuro-Oncology </a:t>
            </a:r>
            <a:r>
              <a:rPr lang="en-US" altLang="en-US" sz="1600" dirty="0" smtClean="0"/>
              <a:t>in 2012 &amp; 2013</a:t>
            </a:r>
          </a:p>
          <a:p>
            <a:pPr eaLnBrk="1" hangingPunct="1"/>
            <a:r>
              <a:rPr lang="en-US" altLang="en-US" sz="2000" dirty="0" smtClean="0"/>
              <a:t>Promote dialogue between cancer registry and clinical and research communities</a:t>
            </a:r>
          </a:p>
          <a:p>
            <a:pPr marL="274638" lvl="1" indent="0" eaLnBrk="1" hangingPunct="1">
              <a:buNone/>
            </a:pPr>
            <a:r>
              <a:rPr lang="en-US" altLang="en-US" sz="1600" dirty="0" smtClean="0"/>
              <a:t>- Sponsored </a:t>
            </a:r>
            <a:r>
              <a:rPr lang="en-US" altLang="en-US" sz="1600" dirty="0" smtClean="0"/>
              <a:t>Consensus Conference 1 resulting in standard definition to guide brain tumor definition</a:t>
            </a:r>
          </a:p>
          <a:p>
            <a:pPr marL="274638" lvl="1" indent="0" eaLnBrk="1" hangingPunct="1">
              <a:buNone/>
            </a:pPr>
            <a:r>
              <a:rPr lang="en-US" altLang="en-US" sz="1600" dirty="0" smtClean="0"/>
              <a:t>- Sponsored </a:t>
            </a:r>
            <a:r>
              <a:rPr lang="en-US" altLang="en-US" sz="1600" dirty="0" smtClean="0"/>
              <a:t>Consensus Conference 2 to document clinical input on registration rules </a:t>
            </a:r>
          </a:p>
          <a:p>
            <a:pPr marL="274638" lvl="1" indent="0" eaLnBrk="1" hangingPunct="1">
              <a:buNone/>
            </a:pPr>
            <a:r>
              <a:rPr lang="en-US" altLang="en-US" sz="1600" dirty="0" smtClean="0"/>
              <a:t>- Working </a:t>
            </a:r>
            <a:r>
              <a:rPr lang="en-US" altLang="en-US" sz="1600" dirty="0" smtClean="0"/>
              <a:t>with neuropathologists to advocate for collection of molecular markers of certain brain tumor histologies</a:t>
            </a:r>
          </a:p>
          <a:p>
            <a:pPr marL="274638" lvl="1" indent="0" eaLnBrk="1" hangingPunct="1">
              <a:buNone/>
            </a:pPr>
            <a:r>
              <a:rPr lang="en-US" altLang="en-US" sz="1600" dirty="0" smtClean="0"/>
              <a:t>- Work </a:t>
            </a:r>
            <a:r>
              <a:rPr lang="en-US" altLang="en-US" sz="1600" dirty="0" smtClean="0"/>
              <a:t>with standard setter on collection rules </a:t>
            </a:r>
          </a:p>
          <a:p>
            <a:pPr marL="593725" lvl="2" indent="0" eaLnBrk="1" hangingPunct="1">
              <a:buNone/>
            </a:pPr>
            <a:r>
              <a:rPr lang="en-US" altLang="en-US" sz="1600" dirty="0" smtClean="0"/>
              <a:t> Multiple </a:t>
            </a:r>
            <a:r>
              <a:rPr lang="en-US" altLang="en-US" sz="1600" dirty="0" smtClean="0"/>
              <a:t>Primaries Committee (SEER)</a:t>
            </a:r>
          </a:p>
          <a:p>
            <a:pPr marL="593725" lvl="2" indent="0" eaLnBrk="1" hangingPunct="1">
              <a:buNone/>
            </a:pPr>
            <a:r>
              <a:rPr lang="en-US" altLang="en-US" sz="1600" dirty="0" smtClean="0"/>
              <a:t> Data </a:t>
            </a:r>
            <a:r>
              <a:rPr lang="en-US" altLang="en-US" sz="1600" dirty="0" smtClean="0"/>
              <a:t>Assessment Committee (NAACCR)</a:t>
            </a:r>
          </a:p>
          <a:p>
            <a:pPr eaLnBrk="1" hangingPunct="1"/>
            <a:r>
              <a:rPr lang="en-US" altLang="en-US" sz="2000" dirty="0" smtClean="0"/>
              <a:t>Utilization of population-based data to provide descriptive epidemiology studies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4814</TotalTime>
  <Words>1510</Words>
  <Application>Microsoft Office PowerPoint</Application>
  <PresentationFormat>On-screen Show (4:3)</PresentationFormat>
  <Paragraphs>243</Paragraphs>
  <Slides>29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Civic</vt:lpstr>
      <vt:lpstr>Microsoft Excel Chart</vt:lpstr>
      <vt:lpstr>Counting Brain Tumors  The Mission of CBTRUS</vt:lpstr>
      <vt:lpstr>CBTRUS Mission</vt:lpstr>
      <vt:lpstr>Overview</vt:lpstr>
      <vt:lpstr>       CBTRUS - Profile</vt:lpstr>
      <vt:lpstr>How CBTRUS Started-The Stories I Could Tell</vt:lpstr>
      <vt:lpstr>CBTRUS Focus</vt:lpstr>
      <vt:lpstr>  Serving Two Communities</vt:lpstr>
      <vt:lpstr>Challenges </vt:lpstr>
      <vt:lpstr>The CBTRUS Role in Cancer Registration</vt:lpstr>
      <vt:lpstr>Impact on Cancer Registrars</vt:lpstr>
      <vt:lpstr>        Counting Every Brain &amp; CNS Tumor Thank You Tumor Registrars</vt:lpstr>
      <vt:lpstr>CBTRUS Efforts to Enhance Data</vt:lpstr>
      <vt:lpstr>Findings from CBTRUS Edits Review</vt:lpstr>
      <vt:lpstr>CBTRUS Data Collection Process</vt:lpstr>
      <vt:lpstr> CBTRUS Data Reporting Specifications</vt:lpstr>
      <vt:lpstr>        Primary Brain Tumors in US by Behavior, CBTRUS 2006-2010  Total = 326, 711 cases </vt:lpstr>
      <vt:lpstr>  Annual Age-Adjusted Incidence Rates of Primary           Brain  &amp; CNS by Age and Behavior,     CBTRUS,        2006-2010</vt:lpstr>
      <vt:lpstr>Annual Age-Adjusted Incidence Rates of Primary           Brain  &amp; CNS by Year and Behavior,         CBTRUS,        2006-2010</vt:lpstr>
      <vt:lpstr>     Average Annual-Age-Adjusted Incidence Rates of Primary      Brain &amp; CNS Tumors by Central Cancer Registry       and Behavior,       CBTRUS 2006-2010 </vt:lpstr>
      <vt:lpstr>Variation in Rate Ratios, Non-Malignant:Malignant CBTRUS, 2006-2010</vt:lpstr>
      <vt:lpstr>Percentages of Non−Malignant Brain &amp; CNS Tumors by Type of Diagnostic Confirmation and Year of Diagnosis, CBTRUS 2006-2010 </vt:lpstr>
      <vt:lpstr>Most Common Primary Brain and CNS Tumors by Age Groups, CBTRUS  2006-2010 </vt:lpstr>
      <vt:lpstr> Summary of  Incidence Facts, 2006-2010 </vt:lpstr>
      <vt:lpstr>CBTRUS Survival Facts, SEER 1995-2010 </vt:lpstr>
      <vt:lpstr>   CBTRUS Prevalence</vt:lpstr>
      <vt:lpstr>What about Trends?</vt:lpstr>
      <vt:lpstr>Contribution Assessment</vt:lpstr>
      <vt:lpstr>  Working Together to Advocate for Complete and  Accurate Collection and Reporting of All Brain Tumors</vt:lpstr>
      <vt:lpstr>Acknowledgements</vt:lpstr>
    </vt:vector>
  </TitlesOfParts>
  <Company>Illinois Dept. of Public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Jsnodgra</dc:creator>
  <cp:lastModifiedBy>Carol</cp:lastModifiedBy>
  <cp:revision>226</cp:revision>
  <cp:lastPrinted>2014-08-11T05:38:08Z</cp:lastPrinted>
  <dcterms:created xsi:type="dcterms:W3CDTF">2005-08-08T13:03:03Z</dcterms:created>
  <dcterms:modified xsi:type="dcterms:W3CDTF">2014-08-14T17:18:50Z</dcterms:modified>
</cp:coreProperties>
</file>