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4" r:id="rId2"/>
  </p:sldMasterIdLst>
  <p:notesMasterIdLst>
    <p:notesMasterId r:id="rId40"/>
  </p:notesMasterIdLst>
  <p:handoutMasterIdLst>
    <p:handoutMasterId r:id="rId41"/>
  </p:handoutMasterIdLst>
  <p:sldIdLst>
    <p:sldId id="265" r:id="rId3"/>
    <p:sldId id="310" r:id="rId4"/>
    <p:sldId id="320" r:id="rId5"/>
    <p:sldId id="330" r:id="rId6"/>
    <p:sldId id="317" r:id="rId7"/>
    <p:sldId id="345" r:id="rId8"/>
    <p:sldId id="339" r:id="rId9"/>
    <p:sldId id="346" r:id="rId10"/>
    <p:sldId id="347" r:id="rId11"/>
    <p:sldId id="340" r:id="rId12"/>
    <p:sldId id="341" r:id="rId13"/>
    <p:sldId id="342" r:id="rId14"/>
    <p:sldId id="343" r:id="rId15"/>
    <p:sldId id="344" r:id="rId16"/>
    <p:sldId id="335" r:id="rId17"/>
    <p:sldId id="331" r:id="rId18"/>
    <p:sldId id="324" r:id="rId19"/>
    <p:sldId id="325" r:id="rId20"/>
    <p:sldId id="326" r:id="rId21"/>
    <p:sldId id="327" r:id="rId22"/>
    <p:sldId id="328" r:id="rId23"/>
    <p:sldId id="322" r:id="rId24"/>
    <p:sldId id="323" r:id="rId25"/>
    <p:sldId id="321" r:id="rId26"/>
    <p:sldId id="329" r:id="rId27"/>
    <p:sldId id="312" r:id="rId28"/>
    <p:sldId id="314" r:id="rId29"/>
    <p:sldId id="333" r:id="rId30"/>
    <p:sldId id="334" r:id="rId31"/>
    <p:sldId id="332" r:id="rId32"/>
    <p:sldId id="316" r:id="rId33"/>
    <p:sldId id="336" r:id="rId34"/>
    <p:sldId id="337" r:id="rId35"/>
    <p:sldId id="338" r:id="rId36"/>
    <p:sldId id="348" r:id="rId37"/>
    <p:sldId id="318" r:id="rId38"/>
    <p:sldId id="319" r:id="rId39"/>
  </p:sldIdLst>
  <p:sldSz cx="12188825" cy="6858000"/>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29" autoAdjust="0"/>
  </p:normalViewPr>
  <p:slideViewPr>
    <p:cSldViewPr showGuides="1">
      <p:cViewPr varScale="1">
        <p:scale>
          <a:sx n="92" d="100"/>
          <a:sy n="92" d="100"/>
        </p:scale>
        <p:origin x="498" y="90"/>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9DE493-19D7-4EC9-97C9-5F26233F1106}" type="doc">
      <dgm:prSet loTypeId="urn:microsoft.com/office/officeart/2005/8/layout/hProcess4" loCatId="process" qsTypeId="urn:microsoft.com/office/officeart/2005/8/quickstyle/simple5" qsCatId="simple" csTypeId="urn:microsoft.com/office/officeart/2005/8/colors/accent1_5" csCatId="accent1" phldr="1"/>
      <dgm:spPr/>
      <dgm:t>
        <a:bodyPr/>
        <a:lstStyle/>
        <a:p>
          <a:endParaRPr lang="en-US"/>
        </a:p>
      </dgm:t>
    </dgm:pt>
    <dgm:pt modelId="{FB986F71-3126-4196-BD30-74AEDC39A1CA}">
      <dgm:prSet phldrT="[Text]"/>
      <dgm:spPr/>
      <dgm:t>
        <a:bodyPr/>
        <a:lstStyle/>
        <a:p>
          <a:r>
            <a:rPr lang="en-US" dirty="0" smtClean="0"/>
            <a:t>ALWAYS CONSULT</a:t>
          </a:r>
          <a:endParaRPr lang="en-US" dirty="0"/>
        </a:p>
      </dgm:t>
    </dgm:pt>
    <dgm:pt modelId="{9B3CE34A-9B3E-4D5F-94E0-DFBB94FF5A03}" type="parTrans" cxnId="{1423FC72-83C7-4510-8021-28EAEA493E68}">
      <dgm:prSet/>
      <dgm:spPr/>
      <dgm:t>
        <a:bodyPr/>
        <a:lstStyle/>
        <a:p>
          <a:endParaRPr lang="en-US"/>
        </a:p>
      </dgm:t>
    </dgm:pt>
    <dgm:pt modelId="{D0B150DF-3AA4-454C-8652-25880449C422}" type="sibTrans" cxnId="{1423FC72-83C7-4510-8021-28EAEA493E68}">
      <dgm:prSet/>
      <dgm:spPr/>
      <dgm:t>
        <a:bodyPr/>
        <a:lstStyle/>
        <a:p>
          <a:endParaRPr lang="en-US"/>
        </a:p>
      </dgm:t>
    </dgm:pt>
    <dgm:pt modelId="{AB2E8498-CC81-452F-A895-08F3845AA347}">
      <dgm:prSet phldrT="[Text]"/>
      <dgm:spPr/>
      <dgm:t>
        <a:bodyPr/>
        <a:lstStyle/>
        <a:p>
          <a:r>
            <a:rPr lang="en-US" dirty="0" smtClean="0"/>
            <a:t>SEER Hem data base</a:t>
          </a:r>
          <a:endParaRPr lang="en-US" dirty="0"/>
        </a:p>
      </dgm:t>
    </dgm:pt>
    <dgm:pt modelId="{4C65E2C8-0CBB-4D8C-AD60-6B0105C62B84}" type="parTrans" cxnId="{2D5B3E3B-3EE5-4072-933E-27DF5400591C}">
      <dgm:prSet/>
      <dgm:spPr/>
      <dgm:t>
        <a:bodyPr/>
        <a:lstStyle/>
        <a:p>
          <a:endParaRPr lang="en-US"/>
        </a:p>
      </dgm:t>
    </dgm:pt>
    <dgm:pt modelId="{9A1F3304-AA9E-4FBC-89BA-9095C80E47C9}" type="sibTrans" cxnId="{2D5B3E3B-3EE5-4072-933E-27DF5400591C}">
      <dgm:prSet/>
      <dgm:spPr/>
      <dgm:t>
        <a:bodyPr/>
        <a:lstStyle/>
        <a:p>
          <a:endParaRPr lang="en-US"/>
        </a:p>
      </dgm:t>
    </dgm:pt>
    <dgm:pt modelId="{F6D27D1B-CDCB-481F-B8FA-AB31B2A119DE}">
      <dgm:prSet phldrT="[Text]"/>
      <dgm:spPr/>
      <dgm:t>
        <a:bodyPr/>
        <a:lstStyle/>
        <a:p>
          <a:r>
            <a:rPr lang="en-US" dirty="0" smtClean="0"/>
            <a:t>HISTO</a:t>
          </a:r>
          <a:endParaRPr lang="en-US" dirty="0"/>
        </a:p>
      </dgm:t>
    </dgm:pt>
    <dgm:pt modelId="{8A7BF306-8E53-4B16-9E7E-A79AE3DF6BE2}" type="parTrans" cxnId="{A63D53AC-541A-4D09-9620-8B1C8D7B91DE}">
      <dgm:prSet/>
      <dgm:spPr/>
      <dgm:t>
        <a:bodyPr/>
        <a:lstStyle/>
        <a:p>
          <a:endParaRPr lang="en-US"/>
        </a:p>
      </dgm:t>
    </dgm:pt>
    <dgm:pt modelId="{7AEB6639-3258-49E8-8B1F-B4A9C61922BE}" type="sibTrans" cxnId="{A63D53AC-541A-4D09-9620-8B1C8D7B91DE}">
      <dgm:prSet/>
      <dgm:spPr/>
      <dgm:t>
        <a:bodyPr/>
        <a:lstStyle/>
        <a:p>
          <a:endParaRPr lang="en-US"/>
        </a:p>
      </dgm:t>
    </dgm:pt>
    <dgm:pt modelId="{0B00F5A8-A0EF-4111-9D86-004317B4F49E}">
      <dgm:prSet phldrT="[Text]"/>
      <dgm:spPr/>
      <dgm:t>
        <a:bodyPr/>
        <a:lstStyle/>
        <a:p>
          <a:r>
            <a:rPr lang="en-US" dirty="0" smtClean="0"/>
            <a:t>Enter exact </a:t>
          </a:r>
          <a:r>
            <a:rPr lang="en-US" dirty="0" err="1" smtClean="0"/>
            <a:t>histo</a:t>
          </a:r>
          <a:r>
            <a:rPr lang="en-US" dirty="0" smtClean="0"/>
            <a:t> from path/</a:t>
          </a:r>
          <a:r>
            <a:rPr lang="en-US" dirty="0" err="1" smtClean="0"/>
            <a:t>cyto</a:t>
          </a:r>
          <a:r>
            <a:rPr lang="en-US" dirty="0" smtClean="0"/>
            <a:t> report</a:t>
          </a:r>
          <a:endParaRPr lang="en-US" dirty="0"/>
        </a:p>
      </dgm:t>
    </dgm:pt>
    <dgm:pt modelId="{EC916B99-8D26-4265-B7BE-BB461C68DA5C}" type="parTrans" cxnId="{86F910E7-C9D0-48E5-A3A3-C70127E96FC1}">
      <dgm:prSet/>
      <dgm:spPr/>
      <dgm:t>
        <a:bodyPr/>
        <a:lstStyle/>
        <a:p>
          <a:endParaRPr lang="en-US"/>
        </a:p>
      </dgm:t>
    </dgm:pt>
    <dgm:pt modelId="{CE48C676-980A-4BAC-A3C8-9ABC315DAE51}" type="sibTrans" cxnId="{86F910E7-C9D0-48E5-A3A3-C70127E96FC1}">
      <dgm:prSet/>
      <dgm:spPr/>
      <dgm:t>
        <a:bodyPr/>
        <a:lstStyle/>
        <a:p>
          <a:endParaRPr lang="en-US"/>
        </a:p>
      </dgm:t>
    </dgm:pt>
    <dgm:pt modelId="{58828492-5CEF-4AFE-95CB-5D7E6A18158B}">
      <dgm:prSet phldrT="[Text]"/>
      <dgm:spPr/>
      <dgm:t>
        <a:bodyPr/>
        <a:lstStyle/>
        <a:p>
          <a:r>
            <a:rPr lang="en-US" dirty="0" smtClean="0"/>
            <a:t>READ DESCRIPTION</a:t>
          </a:r>
          <a:endParaRPr lang="en-US" dirty="0"/>
        </a:p>
      </dgm:t>
    </dgm:pt>
    <dgm:pt modelId="{F664BA43-1B81-496F-A04E-CE4B4A525697}" type="parTrans" cxnId="{ECE9152A-59A8-4A3A-9D34-DB38A074F636}">
      <dgm:prSet/>
      <dgm:spPr/>
      <dgm:t>
        <a:bodyPr/>
        <a:lstStyle/>
        <a:p>
          <a:endParaRPr lang="en-US"/>
        </a:p>
      </dgm:t>
    </dgm:pt>
    <dgm:pt modelId="{2D386477-EC66-449A-8D41-5F8A212C3D8E}" type="sibTrans" cxnId="{ECE9152A-59A8-4A3A-9D34-DB38A074F636}">
      <dgm:prSet/>
      <dgm:spPr/>
      <dgm:t>
        <a:bodyPr/>
        <a:lstStyle/>
        <a:p>
          <a:endParaRPr lang="en-US"/>
        </a:p>
      </dgm:t>
    </dgm:pt>
    <dgm:pt modelId="{68838C34-4D02-49F8-ADD7-BFA90D87B7EA}">
      <dgm:prSet phldrT="[Text]"/>
      <dgm:spPr/>
      <dgm:t>
        <a:bodyPr/>
        <a:lstStyle/>
        <a:p>
          <a:r>
            <a:rPr lang="en-US" dirty="0" smtClean="0"/>
            <a:t>Always read alternate names to confirm you have the right histology</a:t>
          </a:r>
          <a:endParaRPr lang="en-US" dirty="0"/>
        </a:p>
      </dgm:t>
    </dgm:pt>
    <dgm:pt modelId="{F2AD00AD-6A23-4C89-A107-68EF5D1F0B94}" type="parTrans" cxnId="{4143D757-8617-4C89-8322-E3B29A1874AF}">
      <dgm:prSet/>
      <dgm:spPr/>
      <dgm:t>
        <a:bodyPr/>
        <a:lstStyle/>
        <a:p>
          <a:endParaRPr lang="en-US"/>
        </a:p>
      </dgm:t>
    </dgm:pt>
    <dgm:pt modelId="{FFC4FCE7-6F2F-4F91-A74A-7C4C32A81657}" type="sibTrans" cxnId="{4143D757-8617-4C89-8322-E3B29A1874AF}">
      <dgm:prSet/>
      <dgm:spPr/>
      <dgm:t>
        <a:bodyPr/>
        <a:lstStyle/>
        <a:p>
          <a:endParaRPr lang="en-US"/>
        </a:p>
      </dgm:t>
    </dgm:pt>
    <dgm:pt modelId="{3960CFF8-4383-4382-8D6D-F2A00F508E8D}" type="pres">
      <dgm:prSet presAssocID="{0E9DE493-19D7-4EC9-97C9-5F26233F1106}" presName="Name0" presStyleCnt="0">
        <dgm:presLayoutVars>
          <dgm:dir/>
          <dgm:animLvl val="lvl"/>
          <dgm:resizeHandles val="exact"/>
        </dgm:presLayoutVars>
      </dgm:prSet>
      <dgm:spPr/>
      <dgm:t>
        <a:bodyPr/>
        <a:lstStyle/>
        <a:p>
          <a:endParaRPr lang="en-US"/>
        </a:p>
      </dgm:t>
    </dgm:pt>
    <dgm:pt modelId="{366CFF54-5C8F-47F9-BFD8-D9AF3EADDA3E}" type="pres">
      <dgm:prSet presAssocID="{0E9DE493-19D7-4EC9-97C9-5F26233F1106}" presName="tSp" presStyleCnt="0"/>
      <dgm:spPr/>
    </dgm:pt>
    <dgm:pt modelId="{13688FBD-4079-41FE-A6A2-B5B0F293E6BF}" type="pres">
      <dgm:prSet presAssocID="{0E9DE493-19D7-4EC9-97C9-5F26233F1106}" presName="bSp" presStyleCnt="0"/>
      <dgm:spPr/>
    </dgm:pt>
    <dgm:pt modelId="{224851B6-C14D-49DE-883B-A13003DA4601}" type="pres">
      <dgm:prSet presAssocID="{0E9DE493-19D7-4EC9-97C9-5F26233F1106}" presName="process" presStyleCnt="0"/>
      <dgm:spPr/>
    </dgm:pt>
    <dgm:pt modelId="{1439717B-283C-48FF-AF62-1990F52B6512}" type="pres">
      <dgm:prSet presAssocID="{FB986F71-3126-4196-BD30-74AEDC39A1CA}" presName="composite1" presStyleCnt="0"/>
      <dgm:spPr/>
    </dgm:pt>
    <dgm:pt modelId="{BCCE6711-D1D8-4B2C-917E-41AB5A6114A8}" type="pres">
      <dgm:prSet presAssocID="{FB986F71-3126-4196-BD30-74AEDC39A1CA}" presName="dummyNode1" presStyleLbl="node1" presStyleIdx="0" presStyleCnt="3"/>
      <dgm:spPr/>
    </dgm:pt>
    <dgm:pt modelId="{96015622-8A46-45CF-A72A-2856B699B374}" type="pres">
      <dgm:prSet presAssocID="{FB986F71-3126-4196-BD30-74AEDC39A1CA}" presName="childNode1" presStyleLbl="bgAcc1" presStyleIdx="0" presStyleCnt="3">
        <dgm:presLayoutVars>
          <dgm:bulletEnabled val="1"/>
        </dgm:presLayoutVars>
      </dgm:prSet>
      <dgm:spPr/>
      <dgm:t>
        <a:bodyPr/>
        <a:lstStyle/>
        <a:p>
          <a:endParaRPr lang="en-US"/>
        </a:p>
      </dgm:t>
    </dgm:pt>
    <dgm:pt modelId="{BFE859F2-A9E8-4F95-9161-8EC68F2D30C4}" type="pres">
      <dgm:prSet presAssocID="{FB986F71-3126-4196-BD30-74AEDC39A1CA}" presName="childNode1tx" presStyleLbl="bgAcc1" presStyleIdx="0" presStyleCnt="3">
        <dgm:presLayoutVars>
          <dgm:bulletEnabled val="1"/>
        </dgm:presLayoutVars>
      </dgm:prSet>
      <dgm:spPr/>
      <dgm:t>
        <a:bodyPr/>
        <a:lstStyle/>
        <a:p>
          <a:endParaRPr lang="en-US"/>
        </a:p>
      </dgm:t>
    </dgm:pt>
    <dgm:pt modelId="{E18C6CF4-EDEB-4539-A36D-E0355B626199}" type="pres">
      <dgm:prSet presAssocID="{FB986F71-3126-4196-BD30-74AEDC39A1CA}" presName="parentNode1" presStyleLbl="node1" presStyleIdx="0" presStyleCnt="3">
        <dgm:presLayoutVars>
          <dgm:chMax val="1"/>
          <dgm:bulletEnabled val="1"/>
        </dgm:presLayoutVars>
      </dgm:prSet>
      <dgm:spPr/>
      <dgm:t>
        <a:bodyPr/>
        <a:lstStyle/>
        <a:p>
          <a:endParaRPr lang="en-US"/>
        </a:p>
      </dgm:t>
    </dgm:pt>
    <dgm:pt modelId="{D9FCD5E9-9E94-4534-BAB4-3DB8EB44E7D0}" type="pres">
      <dgm:prSet presAssocID="{FB986F71-3126-4196-BD30-74AEDC39A1CA}" presName="connSite1" presStyleCnt="0"/>
      <dgm:spPr/>
    </dgm:pt>
    <dgm:pt modelId="{6A63D16E-EEE6-4267-97EA-5AD7D2BC4E84}" type="pres">
      <dgm:prSet presAssocID="{D0B150DF-3AA4-454C-8652-25880449C422}" presName="Name9" presStyleLbl="sibTrans2D1" presStyleIdx="0" presStyleCnt="2"/>
      <dgm:spPr/>
      <dgm:t>
        <a:bodyPr/>
        <a:lstStyle/>
        <a:p>
          <a:endParaRPr lang="en-US"/>
        </a:p>
      </dgm:t>
    </dgm:pt>
    <dgm:pt modelId="{59BAED1E-A4FE-4FA3-8716-57917AF47F38}" type="pres">
      <dgm:prSet presAssocID="{F6D27D1B-CDCB-481F-B8FA-AB31B2A119DE}" presName="composite2" presStyleCnt="0"/>
      <dgm:spPr/>
    </dgm:pt>
    <dgm:pt modelId="{5C833856-7FAF-4B27-932C-67C7D08339F2}" type="pres">
      <dgm:prSet presAssocID="{F6D27D1B-CDCB-481F-B8FA-AB31B2A119DE}" presName="dummyNode2" presStyleLbl="node1" presStyleIdx="0" presStyleCnt="3"/>
      <dgm:spPr/>
    </dgm:pt>
    <dgm:pt modelId="{E83793B4-2C5C-4D90-82FA-E5EE4745664D}" type="pres">
      <dgm:prSet presAssocID="{F6D27D1B-CDCB-481F-B8FA-AB31B2A119DE}" presName="childNode2" presStyleLbl="bgAcc1" presStyleIdx="1" presStyleCnt="3">
        <dgm:presLayoutVars>
          <dgm:bulletEnabled val="1"/>
        </dgm:presLayoutVars>
      </dgm:prSet>
      <dgm:spPr/>
      <dgm:t>
        <a:bodyPr/>
        <a:lstStyle/>
        <a:p>
          <a:endParaRPr lang="en-US"/>
        </a:p>
      </dgm:t>
    </dgm:pt>
    <dgm:pt modelId="{67FFE978-6FBE-4424-80BE-B9E4B4DD0695}" type="pres">
      <dgm:prSet presAssocID="{F6D27D1B-CDCB-481F-B8FA-AB31B2A119DE}" presName="childNode2tx" presStyleLbl="bgAcc1" presStyleIdx="1" presStyleCnt="3">
        <dgm:presLayoutVars>
          <dgm:bulletEnabled val="1"/>
        </dgm:presLayoutVars>
      </dgm:prSet>
      <dgm:spPr/>
      <dgm:t>
        <a:bodyPr/>
        <a:lstStyle/>
        <a:p>
          <a:endParaRPr lang="en-US"/>
        </a:p>
      </dgm:t>
    </dgm:pt>
    <dgm:pt modelId="{029D1FDE-4DD7-4FA5-8C70-0C747477B66C}" type="pres">
      <dgm:prSet presAssocID="{F6D27D1B-CDCB-481F-B8FA-AB31B2A119DE}" presName="parentNode2" presStyleLbl="node1" presStyleIdx="1" presStyleCnt="3">
        <dgm:presLayoutVars>
          <dgm:chMax val="0"/>
          <dgm:bulletEnabled val="1"/>
        </dgm:presLayoutVars>
      </dgm:prSet>
      <dgm:spPr/>
      <dgm:t>
        <a:bodyPr/>
        <a:lstStyle/>
        <a:p>
          <a:endParaRPr lang="en-US"/>
        </a:p>
      </dgm:t>
    </dgm:pt>
    <dgm:pt modelId="{C2556EF6-41FF-46C6-8829-911BFA533FFE}" type="pres">
      <dgm:prSet presAssocID="{F6D27D1B-CDCB-481F-B8FA-AB31B2A119DE}" presName="connSite2" presStyleCnt="0"/>
      <dgm:spPr/>
    </dgm:pt>
    <dgm:pt modelId="{DC2A0ADB-DCE3-4BF4-9952-0394865777AC}" type="pres">
      <dgm:prSet presAssocID="{7AEB6639-3258-49E8-8B1F-B4A9C61922BE}" presName="Name18" presStyleLbl="sibTrans2D1" presStyleIdx="1" presStyleCnt="2"/>
      <dgm:spPr/>
      <dgm:t>
        <a:bodyPr/>
        <a:lstStyle/>
        <a:p>
          <a:endParaRPr lang="en-US"/>
        </a:p>
      </dgm:t>
    </dgm:pt>
    <dgm:pt modelId="{A874A3A3-A340-4ABC-99B5-7529D4415335}" type="pres">
      <dgm:prSet presAssocID="{58828492-5CEF-4AFE-95CB-5D7E6A18158B}" presName="composite1" presStyleCnt="0"/>
      <dgm:spPr/>
    </dgm:pt>
    <dgm:pt modelId="{14032C0B-60AE-432B-A713-F993D1C4BA8F}" type="pres">
      <dgm:prSet presAssocID="{58828492-5CEF-4AFE-95CB-5D7E6A18158B}" presName="dummyNode1" presStyleLbl="node1" presStyleIdx="1" presStyleCnt="3"/>
      <dgm:spPr/>
    </dgm:pt>
    <dgm:pt modelId="{69C28D3B-E083-42DF-9EA0-916CA12125A9}" type="pres">
      <dgm:prSet presAssocID="{58828492-5CEF-4AFE-95CB-5D7E6A18158B}" presName="childNode1" presStyleLbl="bgAcc1" presStyleIdx="2" presStyleCnt="3">
        <dgm:presLayoutVars>
          <dgm:bulletEnabled val="1"/>
        </dgm:presLayoutVars>
      </dgm:prSet>
      <dgm:spPr/>
      <dgm:t>
        <a:bodyPr/>
        <a:lstStyle/>
        <a:p>
          <a:endParaRPr lang="en-US"/>
        </a:p>
      </dgm:t>
    </dgm:pt>
    <dgm:pt modelId="{843715D2-C2C2-41EB-BDA3-21230FBA46DB}" type="pres">
      <dgm:prSet presAssocID="{58828492-5CEF-4AFE-95CB-5D7E6A18158B}" presName="childNode1tx" presStyleLbl="bgAcc1" presStyleIdx="2" presStyleCnt="3">
        <dgm:presLayoutVars>
          <dgm:bulletEnabled val="1"/>
        </dgm:presLayoutVars>
      </dgm:prSet>
      <dgm:spPr/>
      <dgm:t>
        <a:bodyPr/>
        <a:lstStyle/>
        <a:p>
          <a:endParaRPr lang="en-US"/>
        </a:p>
      </dgm:t>
    </dgm:pt>
    <dgm:pt modelId="{047F5837-10E2-4FFC-A492-DB8A19EF48CA}" type="pres">
      <dgm:prSet presAssocID="{58828492-5CEF-4AFE-95CB-5D7E6A18158B}" presName="parentNode1" presStyleLbl="node1" presStyleIdx="2" presStyleCnt="3">
        <dgm:presLayoutVars>
          <dgm:chMax val="1"/>
          <dgm:bulletEnabled val="1"/>
        </dgm:presLayoutVars>
      </dgm:prSet>
      <dgm:spPr/>
      <dgm:t>
        <a:bodyPr/>
        <a:lstStyle/>
        <a:p>
          <a:endParaRPr lang="en-US"/>
        </a:p>
      </dgm:t>
    </dgm:pt>
    <dgm:pt modelId="{7D6A154D-27BB-4CCE-9250-BCDD2CD5C383}" type="pres">
      <dgm:prSet presAssocID="{58828492-5CEF-4AFE-95CB-5D7E6A18158B}" presName="connSite1" presStyleCnt="0"/>
      <dgm:spPr/>
    </dgm:pt>
  </dgm:ptLst>
  <dgm:cxnLst>
    <dgm:cxn modelId="{1423FC72-83C7-4510-8021-28EAEA493E68}" srcId="{0E9DE493-19D7-4EC9-97C9-5F26233F1106}" destId="{FB986F71-3126-4196-BD30-74AEDC39A1CA}" srcOrd="0" destOrd="0" parTransId="{9B3CE34A-9B3E-4D5F-94E0-DFBB94FF5A03}" sibTransId="{D0B150DF-3AA4-454C-8652-25880449C422}"/>
    <dgm:cxn modelId="{4143D757-8617-4C89-8322-E3B29A1874AF}" srcId="{58828492-5CEF-4AFE-95CB-5D7E6A18158B}" destId="{68838C34-4D02-49F8-ADD7-BFA90D87B7EA}" srcOrd="0" destOrd="0" parTransId="{F2AD00AD-6A23-4C89-A107-68EF5D1F0B94}" sibTransId="{FFC4FCE7-6F2F-4F91-A74A-7C4C32A81657}"/>
    <dgm:cxn modelId="{0C99A0E7-7B5A-462A-BC31-41CB3B1D1005}" type="presOf" srcId="{0E9DE493-19D7-4EC9-97C9-5F26233F1106}" destId="{3960CFF8-4383-4382-8D6D-F2A00F508E8D}" srcOrd="0" destOrd="0" presId="urn:microsoft.com/office/officeart/2005/8/layout/hProcess4"/>
    <dgm:cxn modelId="{300E722A-937B-4681-BF9C-7933B3C6956A}" type="presOf" srcId="{F6D27D1B-CDCB-481F-B8FA-AB31B2A119DE}" destId="{029D1FDE-4DD7-4FA5-8C70-0C747477B66C}" srcOrd="0" destOrd="0" presId="urn:microsoft.com/office/officeart/2005/8/layout/hProcess4"/>
    <dgm:cxn modelId="{0DE04CA7-8D0A-42E1-B07A-0D64581626CA}" type="presOf" srcId="{7AEB6639-3258-49E8-8B1F-B4A9C61922BE}" destId="{DC2A0ADB-DCE3-4BF4-9952-0394865777AC}" srcOrd="0" destOrd="0" presId="urn:microsoft.com/office/officeart/2005/8/layout/hProcess4"/>
    <dgm:cxn modelId="{878AE697-35FC-403D-92A3-0B92F7B7EB7A}" type="presOf" srcId="{0B00F5A8-A0EF-4111-9D86-004317B4F49E}" destId="{E83793B4-2C5C-4D90-82FA-E5EE4745664D}" srcOrd="0" destOrd="0" presId="urn:microsoft.com/office/officeart/2005/8/layout/hProcess4"/>
    <dgm:cxn modelId="{E9730C94-0A42-4F8E-B45A-02CE25449719}" type="presOf" srcId="{AB2E8498-CC81-452F-A895-08F3845AA347}" destId="{BFE859F2-A9E8-4F95-9161-8EC68F2D30C4}" srcOrd="1" destOrd="0" presId="urn:microsoft.com/office/officeart/2005/8/layout/hProcess4"/>
    <dgm:cxn modelId="{0731A115-58A3-481B-8A1D-4C0F1D56F785}" type="presOf" srcId="{FB986F71-3126-4196-BD30-74AEDC39A1CA}" destId="{E18C6CF4-EDEB-4539-A36D-E0355B626199}" srcOrd="0" destOrd="0" presId="urn:microsoft.com/office/officeart/2005/8/layout/hProcess4"/>
    <dgm:cxn modelId="{C875BEE4-598B-4FE7-9AAC-474318887EB0}" type="presOf" srcId="{D0B150DF-3AA4-454C-8652-25880449C422}" destId="{6A63D16E-EEE6-4267-97EA-5AD7D2BC4E84}" srcOrd="0" destOrd="0" presId="urn:microsoft.com/office/officeart/2005/8/layout/hProcess4"/>
    <dgm:cxn modelId="{DC0556BF-DB8E-4C8C-A27B-FEA575AE48F1}" type="presOf" srcId="{68838C34-4D02-49F8-ADD7-BFA90D87B7EA}" destId="{843715D2-C2C2-41EB-BDA3-21230FBA46DB}" srcOrd="1" destOrd="0" presId="urn:microsoft.com/office/officeart/2005/8/layout/hProcess4"/>
    <dgm:cxn modelId="{56878CDA-253E-4C45-8745-6F7C37074EAE}" type="presOf" srcId="{58828492-5CEF-4AFE-95CB-5D7E6A18158B}" destId="{047F5837-10E2-4FFC-A492-DB8A19EF48CA}" srcOrd="0" destOrd="0" presId="urn:microsoft.com/office/officeart/2005/8/layout/hProcess4"/>
    <dgm:cxn modelId="{E113FEAA-1F7F-443C-BD88-38A807CEBD28}" type="presOf" srcId="{0B00F5A8-A0EF-4111-9D86-004317B4F49E}" destId="{67FFE978-6FBE-4424-80BE-B9E4B4DD0695}" srcOrd="1" destOrd="0" presId="urn:microsoft.com/office/officeart/2005/8/layout/hProcess4"/>
    <dgm:cxn modelId="{A63D53AC-541A-4D09-9620-8B1C8D7B91DE}" srcId="{0E9DE493-19D7-4EC9-97C9-5F26233F1106}" destId="{F6D27D1B-CDCB-481F-B8FA-AB31B2A119DE}" srcOrd="1" destOrd="0" parTransId="{8A7BF306-8E53-4B16-9E7E-A79AE3DF6BE2}" sibTransId="{7AEB6639-3258-49E8-8B1F-B4A9C61922BE}"/>
    <dgm:cxn modelId="{1BE66046-E00C-4ECF-A4C7-64A3E9346530}" type="presOf" srcId="{68838C34-4D02-49F8-ADD7-BFA90D87B7EA}" destId="{69C28D3B-E083-42DF-9EA0-916CA12125A9}" srcOrd="0" destOrd="0" presId="urn:microsoft.com/office/officeart/2005/8/layout/hProcess4"/>
    <dgm:cxn modelId="{86F910E7-C9D0-48E5-A3A3-C70127E96FC1}" srcId="{F6D27D1B-CDCB-481F-B8FA-AB31B2A119DE}" destId="{0B00F5A8-A0EF-4111-9D86-004317B4F49E}" srcOrd="0" destOrd="0" parTransId="{EC916B99-8D26-4265-B7BE-BB461C68DA5C}" sibTransId="{CE48C676-980A-4BAC-A3C8-9ABC315DAE51}"/>
    <dgm:cxn modelId="{ECE9152A-59A8-4A3A-9D34-DB38A074F636}" srcId="{0E9DE493-19D7-4EC9-97C9-5F26233F1106}" destId="{58828492-5CEF-4AFE-95CB-5D7E6A18158B}" srcOrd="2" destOrd="0" parTransId="{F664BA43-1B81-496F-A04E-CE4B4A525697}" sibTransId="{2D386477-EC66-449A-8D41-5F8A212C3D8E}"/>
    <dgm:cxn modelId="{792CF8D9-766B-49FE-B851-31297691E0C7}" type="presOf" srcId="{AB2E8498-CC81-452F-A895-08F3845AA347}" destId="{96015622-8A46-45CF-A72A-2856B699B374}" srcOrd="0" destOrd="0" presId="urn:microsoft.com/office/officeart/2005/8/layout/hProcess4"/>
    <dgm:cxn modelId="{2D5B3E3B-3EE5-4072-933E-27DF5400591C}" srcId="{FB986F71-3126-4196-BD30-74AEDC39A1CA}" destId="{AB2E8498-CC81-452F-A895-08F3845AA347}" srcOrd="0" destOrd="0" parTransId="{4C65E2C8-0CBB-4D8C-AD60-6B0105C62B84}" sibTransId="{9A1F3304-AA9E-4FBC-89BA-9095C80E47C9}"/>
    <dgm:cxn modelId="{7BE7AED0-385C-460E-A868-06962FF7BF4D}" type="presParOf" srcId="{3960CFF8-4383-4382-8D6D-F2A00F508E8D}" destId="{366CFF54-5C8F-47F9-BFD8-D9AF3EADDA3E}" srcOrd="0" destOrd="0" presId="urn:microsoft.com/office/officeart/2005/8/layout/hProcess4"/>
    <dgm:cxn modelId="{7C708C67-6B57-4F62-BFC8-44484A4BB8C4}" type="presParOf" srcId="{3960CFF8-4383-4382-8D6D-F2A00F508E8D}" destId="{13688FBD-4079-41FE-A6A2-B5B0F293E6BF}" srcOrd="1" destOrd="0" presId="urn:microsoft.com/office/officeart/2005/8/layout/hProcess4"/>
    <dgm:cxn modelId="{697CCE2B-9683-4DC0-A208-89C15D73093F}" type="presParOf" srcId="{3960CFF8-4383-4382-8D6D-F2A00F508E8D}" destId="{224851B6-C14D-49DE-883B-A13003DA4601}" srcOrd="2" destOrd="0" presId="urn:microsoft.com/office/officeart/2005/8/layout/hProcess4"/>
    <dgm:cxn modelId="{FB980B6C-7B77-4691-82C5-788FE8D96E48}" type="presParOf" srcId="{224851B6-C14D-49DE-883B-A13003DA4601}" destId="{1439717B-283C-48FF-AF62-1990F52B6512}" srcOrd="0" destOrd="0" presId="urn:microsoft.com/office/officeart/2005/8/layout/hProcess4"/>
    <dgm:cxn modelId="{77B1C0E7-D435-456C-A00F-39975DCDAA0B}" type="presParOf" srcId="{1439717B-283C-48FF-AF62-1990F52B6512}" destId="{BCCE6711-D1D8-4B2C-917E-41AB5A6114A8}" srcOrd="0" destOrd="0" presId="urn:microsoft.com/office/officeart/2005/8/layout/hProcess4"/>
    <dgm:cxn modelId="{983A13E1-DBFA-4048-8932-72A07B33F957}" type="presParOf" srcId="{1439717B-283C-48FF-AF62-1990F52B6512}" destId="{96015622-8A46-45CF-A72A-2856B699B374}" srcOrd="1" destOrd="0" presId="urn:microsoft.com/office/officeart/2005/8/layout/hProcess4"/>
    <dgm:cxn modelId="{9E4D9DC2-5878-4DF4-8197-C19BA06D0937}" type="presParOf" srcId="{1439717B-283C-48FF-AF62-1990F52B6512}" destId="{BFE859F2-A9E8-4F95-9161-8EC68F2D30C4}" srcOrd="2" destOrd="0" presId="urn:microsoft.com/office/officeart/2005/8/layout/hProcess4"/>
    <dgm:cxn modelId="{5175F6D1-9CB0-4593-BAC3-692D80EF050C}" type="presParOf" srcId="{1439717B-283C-48FF-AF62-1990F52B6512}" destId="{E18C6CF4-EDEB-4539-A36D-E0355B626199}" srcOrd="3" destOrd="0" presId="urn:microsoft.com/office/officeart/2005/8/layout/hProcess4"/>
    <dgm:cxn modelId="{43BDCF09-31AC-43B0-805E-DD1025F260DD}" type="presParOf" srcId="{1439717B-283C-48FF-AF62-1990F52B6512}" destId="{D9FCD5E9-9E94-4534-BAB4-3DB8EB44E7D0}" srcOrd="4" destOrd="0" presId="urn:microsoft.com/office/officeart/2005/8/layout/hProcess4"/>
    <dgm:cxn modelId="{6A5928FD-0A79-4F7E-879C-5F088F4602E9}" type="presParOf" srcId="{224851B6-C14D-49DE-883B-A13003DA4601}" destId="{6A63D16E-EEE6-4267-97EA-5AD7D2BC4E84}" srcOrd="1" destOrd="0" presId="urn:microsoft.com/office/officeart/2005/8/layout/hProcess4"/>
    <dgm:cxn modelId="{1C0B2966-A4D5-49CC-B7F2-A121C5C9817C}" type="presParOf" srcId="{224851B6-C14D-49DE-883B-A13003DA4601}" destId="{59BAED1E-A4FE-4FA3-8716-57917AF47F38}" srcOrd="2" destOrd="0" presId="urn:microsoft.com/office/officeart/2005/8/layout/hProcess4"/>
    <dgm:cxn modelId="{FE2DC098-A539-4BB8-8D74-C108718A6D23}" type="presParOf" srcId="{59BAED1E-A4FE-4FA3-8716-57917AF47F38}" destId="{5C833856-7FAF-4B27-932C-67C7D08339F2}" srcOrd="0" destOrd="0" presId="urn:microsoft.com/office/officeart/2005/8/layout/hProcess4"/>
    <dgm:cxn modelId="{16AAA183-E1A3-4ECF-997A-81333DC4EFCA}" type="presParOf" srcId="{59BAED1E-A4FE-4FA3-8716-57917AF47F38}" destId="{E83793B4-2C5C-4D90-82FA-E5EE4745664D}" srcOrd="1" destOrd="0" presId="urn:microsoft.com/office/officeart/2005/8/layout/hProcess4"/>
    <dgm:cxn modelId="{A310F834-0A95-4F4E-9CFF-8ED098D6F853}" type="presParOf" srcId="{59BAED1E-A4FE-4FA3-8716-57917AF47F38}" destId="{67FFE978-6FBE-4424-80BE-B9E4B4DD0695}" srcOrd="2" destOrd="0" presId="urn:microsoft.com/office/officeart/2005/8/layout/hProcess4"/>
    <dgm:cxn modelId="{FC3C9877-F1AB-4630-B09D-E2422D71C1B2}" type="presParOf" srcId="{59BAED1E-A4FE-4FA3-8716-57917AF47F38}" destId="{029D1FDE-4DD7-4FA5-8C70-0C747477B66C}" srcOrd="3" destOrd="0" presId="urn:microsoft.com/office/officeart/2005/8/layout/hProcess4"/>
    <dgm:cxn modelId="{0C23CC14-2827-4D42-B3F2-24A9658D4CA9}" type="presParOf" srcId="{59BAED1E-A4FE-4FA3-8716-57917AF47F38}" destId="{C2556EF6-41FF-46C6-8829-911BFA533FFE}" srcOrd="4" destOrd="0" presId="urn:microsoft.com/office/officeart/2005/8/layout/hProcess4"/>
    <dgm:cxn modelId="{03B78875-546F-4B9E-B138-1C0FF132346D}" type="presParOf" srcId="{224851B6-C14D-49DE-883B-A13003DA4601}" destId="{DC2A0ADB-DCE3-4BF4-9952-0394865777AC}" srcOrd="3" destOrd="0" presId="urn:microsoft.com/office/officeart/2005/8/layout/hProcess4"/>
    <dgm:cxn modelId="{470A6CA6-A9CE-464F-84DB-5DC13565A2C8}" type="presParOf" srcId="{224851B6-C14D-49DE-883B-A13003DA4601}" destId="{A874A3A3-A340-4ABC-99B5-7529D4415335}" srcOrd="4" destOrd="0" presId="urn:microsoft.com/office/officeart/2005/8/layout/hProcess4"/>
    <dgm:cxn modelId="{F6B1C4DA-988E-4055-9765-306F5A98CD06}" type="presParOf" srcId="{A874A3A3-A340-4ABC-99B5-7529D4415335}" destId="{14032C0B-60AE-432B-A713-F993D1C4BA8F}" srcOrd="0" destOrd="0" presId="urn:microsoft.com/office/officeart/2005/8/layout/hProcess4"/>
    <dgm:cxn modelId="{F9FB30AF-82A1-4872-8383-99625B6C2D69}" type="presParOf" srcId="{A874A3A3-A340-4ABC-99B5-7529D4415335}" destId="{69C28D3B-E083-42DF-9EA0-916CA12125A9}" srcOrd="1" destOrd="0" presId="urn:microsoft.com/office/officeart/2005/8/layout/hProcess4"/>
    <dgm:cxn modelId="{16665CFF-3E48-4ABD-A683-4C6BF569EDAE}" type="presParOf" srcId="{A874A3A3-A340-4ABC-99B5-7529D4415335}" destId="{843715D2-C2C2-41EB-BDA3-21230FBA46DB}" srcOrd="2" destOrd="0" presId="urn:microsoft.com/office/officeart/2005/8/layout/hProcess4"/>
    <dgm:cxn modelId="{A27E2538-F421-4EB9-A2F6-3C451A831951}" type="presParOf" srcId="{A874A3A3-A340-4ABC-99B5-7529D4415335}" destId="{047F5837-10E2-4FFC-A492-DB8A19EF48CA}" srcOrd="3" destOrd="0" presId="urn:microsoft.com/office/officeart/2005/8/layout/hProcess4"/>
    <dgm:cxn modelId="{043CCFDB-C988-4DED-8C9A-2A3B586895E5}" type="presParOf" srcId="{A874A3A3-A340-4ABC-99B5-7529D4415335}" destId="{7D6A154D-27BB-4CCE-9250-BCDD2CD5C383}"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15622-8A46-45CF-A72A-2856B699B374}">
      <dsp:nvSpPr>
        <dsp:cNvPr id="0" name=""/>
        <dsp:cNvSpPr/>
      </dsp:nvSpPr>
      <dsp:spPr>
        <a:xfrm>
          <a:off x="883077" y="1026199"/>
          <a:ext cx="2390804" cy="1971913"/>
        </a:xfrm>
        <a:prstGeom prst="roundRect">
          <a:avLst>
            <a:gd name="adj" fmla="val 10000"/>
          </a:avLst>
        </a:prstGeom>
        <a:solidFill>
          <a:schemeClr val="lt1">
            <a:alpha val="90000"/>
            <a:hueOff val="0"/>
            <a:satOff val="0"/>
            <a:lumOff val="0"/>
            <a:alphaOff val="0"/>
          </a:schemeClr>
        </a:solidFill>
        <a:ln w="9525" cap="flat" cmpd="sng" algn="ctr">
          <a:solidFill>
            <a:schemeClr val="accent1">
              <a:alpha val="90000"/>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1">
          <a:scrgbClr r="0" g="0" b="0"/>
        </a:fillRef>
        <a:effectRef idx="2">
          <a:scrgbClr r="0" g="0" b="0"/>
        </a:effectRef>
        <a:fontRef idx="minor"/>
      </dsp:style>
      <ds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SEER Hem data base</a:t>
          </a:r>
          <a:endParaRPr lang="en-US" sz="1900" kern="1200" dirty="0"/>
        </a:p>
      </dsp:txBody>
      <dsp:txXfrm>
        <a:off x="928456" y="1071578"/>
        <a:ext cx="2300046" cy="1458602"/>
      </dsp:txXfrm>
    </dsp:sp>
    <dsp:sp modelId="{6A63D16E-EEE6-4267-97EA-5AD7D2BC4E84}">
      <dsp:nvSpPr>
        <dsp:cNvPr id="0" name=""/>
        <dsp:cNvSpPr/>
      </dsp:nvSpPr>
      <dsp:spPr>
        <a:xfrm>
          <a:off x="2182838" y="1338507"/>
          <a:ext cx="2869052" cy="2869052"/>
        </a:xfrm>
        <a:prstGeom prst="leftCircularArrow">
          <a:avLst>
            <a:gd name="adj1" fmla="val 3959"/>
            <a:gd name="adj2" fmla="val 496642"/>
            <a:gd name="adj3" fmla="val 2272153"/>
            <a:gd name="adj4" fmla="val 9024489"/>
            <a:gd name="adj5" fmla="val 4619"/>
          </a:avLst>
        </a:prstGeom>
        <a:gradFill rotWithShape="0">
          <a:gsLst>
            <a:gs pos="0">
              <a:schemeClr val="accent1">
                <a:shade val="90000"/>
                <a:hueOff val="0"/>
                <a:satOff val="0"/>
                <a:lumOff val="0"/>
                <a:alphaOff val="0"/>
                <a:tint val="96000"/>
                <a:satMod val="100000"/>
                <a:lumMod val="104000"/>
              </a:schemeClr>
            </a:gs>
            <a:gs pos="78000">
              <a:schemeClr val="accent1">
                <a:shade val="90000"/>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sp>
    <dsp:sp modelId="{E18C6CF4-EDEB-4539-A36D-E0355B626199}">
      <dsp:nvSpPr>
        <dsp:cNvPr id="0" name=""/>
        <dsp:cNvSpPr/>
      </dsp:nvSpPr>
      <dsp:spPr>
        <a:xfrm>
          <a:off x="1414367" y="2575560"/>
          <a:ext cx="2125159" cy="845105"/>
        </a:xfrm>
        <a:prstGeom prst="roundRect">
          <a:avLst>
            <a:gd name="adj" fmla="val 10000"/>
          </a:avLst>
        </a:prstGeom>
        <a:gradFill rotWithShape="0">
          <a:gsLst>
            <a:gs pos="0">
              <a:schemeClr val="accent1">
                <a:alpha val="90000"/>
                <a:hueOff val="0"/>
                <a:satOff val="0"/>
                <a:lumOff val="0"/>
                <a:alphaOff val="0"/>
                <a:tint val="96000"/>
                <a:satMod val="100000"/>
                <a:lumMod val="104000"/>
              </a:schemeClr>
            </a:gs>
            <a:gs pos="78000">
              <a:schemeClr val="accent1">
                <a:alpha val="90000"/>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ALWAYS CONSULT</a:t>
          </a:r>
          <a:endParaRPr lang="en-US" sz="2400" kern="1200" dirty="0"/>
        </a:p>
      </dsp:txBody>
      <dsp:txXfrm>
        <a:off x="1439119" y="2600312"/>
        <a:ext cx="2075655" cy="795601"/>
      </dsp:txXfrm>
    </dsp:sp>
    <dsp:sp modelId="{E83793B4-2C5C-4D90-82FA-E5EE4745664D}">
      <dsp:nvSpPr>
        <dsp:cNvPr id="0" name=""/>
        <dsp:cNvSpPr/>
      </dsp:nvSpPr>
      <dsp:spPr>
        <a:xfrm>
          <a:off x="4080387" y="1026199"/>
          <a:ext cx="2390804" cy="1971913"/>
        </a:xfrm>
        <a:prstGeom prst="roundRect">
          <a:avLst>
            <a:gd name="adj" fmla="val 10000"/>
          </a:avLst>
        </a:prstGeom>
        <a:solidFill>
          <a:schemeClr val="lt1">
            <a:alpha val="90000"/>
            <a:hueOff val="0"/>
            <a:satOff val="0"/>
            <a:lumOff val="0"/>
            <a:alphaOff val="0"/>
          </a:schemeClr>
        </a:solidFill>
        <a:ln w="9525" cap="flat" cmpd="sng" algn="ctr">
          <a:solidFill>
            <a:schemeClr val="accent1">
              <a:alpha val="90000"/>
              <a:hueOff val="0"/>
              <a:satOff val="0"/>
              <a:lumOff val="0"/>
              <a:alphaOff val="-20000"/>
            </a:schemeClr>
          </a:solidFill>
          <a:prstDash val="solid"/>
        </a:ln>
        <a:effectLst/>
        <a:scene3d>
          <a:camera prst="orthographicFront">
            <a:rot lat="0" lon="0" rev="0"/>
          </a:camera>
          <a:lightRig rig="threePt" dir="t"/>
        </a:scene3d>
        <a:sp3d>
          <a:bevelT w="25400" h="12700"/>
        </a:sp3d>
      </dsp:spPr>
      <dsp:style>
        <a:lnRef idx="1">
          <a:scrgbClr r="0" g="0" b="0"/>
        </a:lnRef>
        <a:fillRef idx="1">
          <a:scrgbClr r="0" g="0" b="0"/>
        </a:fillRef>
        <a:effectRef idx="2">
          <a:scrgbClr r="0" g="0" b="0"/>
        </a:effectRef>
        <a:fontRef idx="minor"/>
      </dsp:style>
      <ds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Enter exact </a:t>
          </a:r>
          <a:r>
            <a:rPr lang="en-US" sz="1900" kern="1200" dirty="0" err="1" smtClean="0"/>
            <a:t>histo</a:t>
          </a:r>
          <a:r>
            <a:rPr lang="en-US" sz="1900" kern="1200" dirty="0" smtClean="0"/>
            <a:t> from path/</a:t>
          </a:r>
          <a:r>
            <a:rPr lang="en-US" sz="1900" kern="1200" dirty="0" err="1" smtClean="0"/>
            <a:t>cyto</a:t>
          </a:r>
          <a:r>
            <a:rPr lang="en-US" sz="1900" kern="1200" dirty="0" smtClean="0"/>
            <a:t> report</a:t>
          </a:r>
          <a:endParaRPr lang="en-US" sz="1900" kern="1200" dirty="0"/>
        </a:p>
      </dsp:txBody>
      <dsp:txXfrm>
        <a:off x="4125766" y="1494131"/>
        <a:ext cx="2300046" cy="1458602"/>
      </dsp:txXfrm>
    </dsp:sp>
    <dsp:sp modelId="{DC2A0ADB-DCE3-4BF4-9952-0394865777AC}">
      <dsp:nvSpPr>
        <dsp:cNvPr id="0" name=""/>
        <dsp:cNvSpPr/>
      </dsp:nvSpPr>
      <dsp:spPr>
        <a:xfrm>
          <a:off x="5360225" y="-260563"/>
          <a:ext cx="3174544" cy="3174544"/>
        </a:xfrm>
        <a:prstGeom prst="circularArrow">
          <a:avLst>
            <a:gd name="adj1" fmla="val 3578"/>
            <a:gd name="adj2" fmla="val 444757"/>
            <a:gd name="adj3" fmla="val 19379732"/>
            <a:gd name="adj4" fmla="val 12575511"/>
            <a:gd name="adj5" fmla="val 4174"/>
          </a:avLst>
        </a:prstGeom>
        <a:gradFill rotWithShape="0">
          <a:gsLst>
            <a:gs pos="0">
              <a:schemeClr val="accent1">
                <a:shade val="90000"/>
                <a:hueOff val="-323692"/>
                <a:satOff val="-45417"/>
                <a:lumOff val="42562"/>
                <a:alphaOff val="0"/>
                <a:tint val="96000"/>
                <a:satMod val="100000"/>
                <a:lumMod val="104000"/>
              </a:schemeClr>
            </a:gs>
            <a:gs pos="78000">
              <a:schemeClr val="accent1">
                <a:shade val="90000"/>
                <a:hueOff val="-323692"/>
                <a:satOff val="-45417"/>
                <a:lumOff val="42562"/>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sp>
    <dsp:sp modelId="{029D1FDE-4DD7-4FA5-8C70-0C747477B66C}">
      <dsp:nvSpPr>
        <dsp:cNvPr id="0" name=""/>
        <dsp:cNvSpPr/>
      </dsp:nvSpPr>
      <dsp:spPr>
        <a:xfrm>
          <a:off x="4611677" y="603646"/>
          <a:ext cx="2125159" cy="845105"/>
        </a:xfrm>
        <a:prstGeom prst="roundRect">
          <a:avLst>
            <a:gd name="adj" fmla="val 10000"/>
          </a:avLst>
        </a:prstGeom>
        <a:gradFill rotWithShape="0">
          <a:gsLst>
            <a:gs pos="0">
              <a:schemeClr val="accent1">
                <a:alpha val="90000"/>
                <a:hueOff val="0"/>
                <a:satOff val="0"/>
                <a:lumOff val="0"/>
                <a:alphaOff val="-20000"/>
                <a:tint val="96000"/>
                <a:satMod val="100000"/>
                <a:lumMod val="104000"/>
              </a:schemeClr>
            </a:gs>
            <a:gs pos="78000">
              <a:schemeClr val="accent1">
                <a:alpha val="90000"/>
                <a:hueOff val="0"/>
                <a:satOff val="0"/>
                <a:lumOff val="0"/>
                <a:alphaOff val="-2000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HISTO</a:t>
          </a:r>
          <a:endParaRPr lang="en-US" sz="2400" kern="1200" dirty="0"/>
        </a:p>
      </dsp:txBody>
      <dsp:txXfrm>
        <a:off x="4636429" y="628398"/>
        <a:ext cx="2075655" cy="795601"/>
      </dsp:txXfrm>
    </dsp:sp>
    <dsp:sp modelId="{69C28D3B-E083-42DF-9EA0-916CA12125A9}">
      <dsp:nvSpPr>
        <dsp:cNvPr id="0" name=""/>
        <dsp:cNvSpPr/>
      </dsp:nvSpPr>
      <dsp:spPr>
        <a:xfrm>
          <a:off x="7277698" y="1026199"/>
          <a:ext cx="2390804" cy="1971913"/>
        </a:xfrm>
        <a:prstGeom prst="roundRect">
          <a:avLst>
            <a:gd name="adj" fmla="val 10000"/>
          </a:avLst>
        </a:prstGeom>
        <a:solidFill>
          <a:schemeClr val="lt1">
            <a:alpha val="90000"/>
            <a:hueOff val="0"/>
            <a:satOff val="0"/>
            <a:lumOff val="0"/>
            <a:alphaOff val="0"/>
          </a:schemeClr>
        </a:solidFill>
        <a:ln w="9525" cap="flat" cmpd="sng" algn="ctr">
          <a:solidFill>
            <a:schemeClr val="accent1">
              <a:alpha val="90000"/>
              <a:hueOff val="0"/>
              <a:satOff val="0"/>
              <a:lumOff val="0"/>
              <a:alphaOff val="-40000"/>
            </a:schemeClr>
          </a:solidFill>
          <a:prstDash val="solid"/>
        </a:ln>
        <a:effectLst/>
        <a:scene3d>
          <a:camera prst="orthographicFront">
            <a:rot lat="0" lon="0" rev="0"/>
          </a:camera>
          <a:lightRig rig="threePt" dir="t"/>
        </a:scene3d>
        <a:sp3d>
          <a:bevelT w="25400" h="12700"/>
        </a:sp3d>
      </dsp:spPr>
      <dsp:style>
        <a:lnRef idx="1">
          <a:scrgbClr r="0" g="0" b="0"/>
        </a:lnRef>
        <a:fillRef idx="1">
          <a:scrgbClr r="0" g="0" b="0"/>
        </a:fillRef>
        <a:effectRef idx="2">
          <a:scrgbClr r="0" g="0" b="0"/>
        </a:effectRef>
        <a:fontRef idx="minor"/>
      </dsp:style>
      <ds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Always read alternate names to confirm you have the right histology</a:t>
          </a:r>
          <a:endParaRPr lang="en-US" sz="1900" kern="1200" dirty="0"/>
        </a:p>
      </dsp:txBody>
      <dsp:txXfrm>
        <a:off x="7323077" y="1071578"/>
        <a:ext cx="2300046" cy="1458602"/>
      </dsp:txXfrm>
    </dsp:sp>
    <dsp:sp modelId="{047F5837-10E2-4FFC-A492-DB8A19EF48CA}">
      <dsp:nvSpPr>
        <dsp:cNvPr id="0" name=""/>
        <dsp:cNvSpPr/>
      </dsp:nvSpPr>
      <dsp:spPr>
        <a:xfrm>
          <a:off x="7808988" y="2575560"/>
          <a:ext cx="2125159" cy="845105"/>
        </a:xfrm>
        <a:prstGeom prst="roundRect">
          <a:avLst>
            <a:gd name="adj" fmla="val 10000"/>
          </a:avLst>
        </a:prstGeom>
        <a:gradFill rotWithShape="0">
          <a:gsLst>
            <a:gs pos="0">
              <a:schemeClr val="accent1">
                <a:alpha val="90000"/>
                <a:hueOff val="0"/>
                <a:satOff val="0"/>
                <a:lumOff val="0"/>
                <a:alphaOff val="-40000"/>
                <a:tint val="96000"/>
                <a:satMod val="100000"/>
                <a:lumMod val="104000"/>
              </a:schemeClr>
            </a:gs>
            <a:gs pos="78000">
              <a:schemeClr val="accent1">
                <a:alpha val="90000"/>
                <a:hueOff val="0"/>
                <a:satOff val="0"/>
                <a:lumOff val="0"/>
                <a:alphaOff val="-4000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READ DESCRIPTION</a:t>
          </a:r>
          <a:endParaRPr lang="en-US" sz="2400" kern="1200" dirty="0"/>
        </a:p>
      </dsp:txBody>
      <dsp:txXfrm>
        <a:off x="7833740" y="2600312"/>
        <a:ext cx="2075655" cy="79560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9/9/2014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9/9/2014</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Title 1"/>
          <p:cNvSpPr>
            <a:spLocks noGrp="1"/>
          </p:cNvSpPr>
          <p:nvPr>
            <p:ph type="ctrTitle"/>
          </p:nvPr>
        </p:nvSpPr>
        <p:spPr>
          <a:xfrm>
            <a:off x="1371243" y="1803405"/>
            <a:ext cx="9446339" cy="1825096"/>
          </a:xfrm>
        </p:spPr>
        <p:txBody>
          <a:bodyPr anchor="b">
            <a:normAutofit/>
          </a:bodyPr>
          <a:lstStyle>
            <a:lvl1pPr algn="l">
              <a:defRPr sz="5998"/>
            </a:lvl1pPr>
          </a:lstStyle>
          <a:p>
            <a:r>
              <a:rPr lang="en-US" smtClean="0"/>
              <a:t>Click to edit Master title style</a:t>
            </a:r>
            <a:endParaRPr lang="en-US" dirty="0"/>
          </a:p>
        </p:txBody>
      </p:sp>
      <p:sp>
        <p:nvSpPr>
          <p:cNvPr id="3" name="Subtitle 2"/>
          <p:cNvSpPr>
            <a:spLocks noGrp="1"/>
          </p:cNvSpPr>
          <p:nvPr>
            <p:ph type="subTitle" idx="1"/>
          </p:nvPr>
        </p:nvSpPr>
        <p:spPr>
          <a:xfrm>
            <a:off x="1371243" y="3632201"/>
            <a:ext cx="9446339" cy="685800"/>
          </a:xfrm>
        </p:spPr>
        <p:txBody>
          <a:bodyPr>
            <a:normAutofit/>
          </a:bodyPr>
          <a:lstStyle>
            <a:lvl1pPr marL="0" indent="0" algn="l">
              <a:buNone/>
              <a:defRPr sz="19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7501" y="4314328"/>
            <a:ext cx="2910082" cy="374642"/>
          </a:xfrm>
        </p:spPr>
        <p:txBody>
          <a:bodyPr/>
          <a:lstStyle/>
          <a:p>
            <a:fld id="{6AD6EE87-EBD5-4F12-A48A-63ACA297AC8F}" type="datetimeFigureOut">
              <a:rPr lang="en-US" smtClean="0"/>
              <a:t>9/9/2014</a:t>
            </a:fld>
            <a:endParaRPr lang="en-US" dirty="0"/>
          </a:p>
        </p:txBody>
      </p:sp>
      <p:sp>
        <p:nvSpPr>
          <p:cNvPr id="5" name="Footer Placeholder 4"/>
          <p:cNvSpPr>
            <a:spLocks noGrp="1"/>
          </p:cNvSpPr>
          <p:nvPr>
            <p:ph type="ftr" sz="quarter" idx="11"/>
          </p:nvPr>
        </p:nvSpPr>
        <p:spPr>
          <a:xfrm>
            <a:off x="1371243" y="4323846"/>
            <a:ext cx="6399133" cy="365125"/>
          </a:xfrm>
        </p:spPr>
        <p:txBody>
          <a:bodyPr/>
          <a:lstStyle/>
          <a:p>
            <a:endParaRPr lang="en-US" dirty="0"/>
          </a:p>
        </p:txBody>
      </p:sp>
      <p:sp>
        <p:nvSpPr>
          <p:cNvPr id="6" name="Slide Number Placeholder 5"/>
          <p:cNvSpPr>
            <a:spLocks noGrp="1"/>
          </p:cNvSpPr>
          <p:nvPr>
            <p:ph type="sldNum" sz="quarter" idx="12"/>
          </p:nvPr>
        </p:nvSpPr>
        <p:spPr>
          <a:xfrm>
            <a:off x="8075096" y="1430867"/>
            <a:ext cx="2742486"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5233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598" y="4697361"/>
            <a:ext cx="10819216" cy="819355"/>
          </a:xfrm>
        </p:spPr>
        <p:txBody>
          <a:bodyPr anchor="b"/>
          <a:lstStyle>
            <a:lvl1pPr algn="l">
              <a:defRPr sz="3199"/>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549" y="941440"/>
            <a:ext cx="10819022" cy="3478161"/>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smtClean="0"/>
              <a:t>Click icon to add picture</a:t>
            </a:r>
            <a:endParaRPr lang="en-US" dirty="0"/>
          </a:p>
        </p:txBody>
      </p:sp>
      <p:sp>
        <p:nvSpPr>
          <p:cNvPr id="4" name="Text Placeholder 3"/>
          <p:cNvSpPr>
            <a:spLocks noGrp="1"/>
          </p:cNvSpPr>
          <p:nvPr>
            <p:ph type="body" sz="half" idx="2"/>
          </p:nvPr>
        </p:nvSpPr>
        <p:spPr>
          <a:xfrm>
            <a:off x="685622" y="5516716"/>
            <a:ext cx="10817582" cy="701969"/>
          </a:xfrm>
        </p:spPr>
        <p:txBody>
          <a:bodyPr/>
          <a:lstStyle>
            <a:lvl1pPr marL="0" indent="0" algn="l">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9/9/2014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196105488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Title 1"/>
          <p:cNvSpPr>
            <a:spLocks noGrp="1"/>
          </p:cNvSpPr>
          <p:nvPr>
            <p:ph type="title"/>
          </p:nvPr>
        </p:nvSpPr>
        <p:spPr>
          <a:xfrm>
            <a:off x="685622" y="753533"/>
            <a:ext cx="10817582" cy="2802467"/>
          </a:xfrm>
        </p:spPr>
        <p:txBody>
          <a:bodyPr anchor="ctr"/>
          <a:lstStyle>
            <a:lvl1pPr algn="l">
              <a:defRPr sz="3199"/>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200" y="3649134"/>
            <a:ext cx="10127878" cy="999067"/>
          </a:xfrm>
        </p:spPr>
        <p:txBody>
          <a:bodyPr anchor="ct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2417" y="381001"/>
            <a:ext cx="2910082" cy="365125"/>
          </a:xfrm>
        </p:spPr>
        <p:txBody>
          <a:bodyPr/>
          <a:lstStyle>
            <a:lvl1pPr algn="r">
              <a:defRPr/>
            </a:lvl1pPr>
          </a:lstStyle>
          <a:p>
            <a:fld id="{03F41C87-7AD9-4845-A077-840E4A0F3F06}" type="datetimeFigureOut">
              <a:rPr lang="en-US" smtClean="0"/>
              <a:pPr/>
              <a:t>9/9/2014</a:t>
            </a:fld>
            <a:endParaRPr lang="en-US"/>
          </a:p>
        </p:txBody>
      </p:sp>
      <p:sp>
        <p:nvSpPr>
          <p:cNvPr id="6" name="Footer Placeholder 5"/>
          <p:cNvSpPr>
            <a:spLocks noGrp="1"/>
          </p:cNvSpPr>
          <p:nvPr>
            <p:ph type="ftr" sz="quarter" idx="11"/>
          </p:nvPr>
        </p:nvSpPr>
        <p:spPr>
          <a:xfrm>
            <a:off x="685622" y="379942"/>
            <a:ext cx="6989671" cy="365125"/>
          </a:xfrm>
        </p:spPr>
        <p:txBody>
          <a:bodyPr/>
          <a:lstStyle/>
          <a:p>
            <a:endParaRPr lang="en-US"/>
          </a:p>
        </p:txBody>
      </p:sp>
      <p:sp>
        <p:nvSpPr>
          <p:cNvPr id="7" name="Slide Number Placeholder 6"/>
          <p:cNvSpPr>
            <a:spLocks noGrp="1"/>
          </p:cNvSpPr>
          <p:nvPr>
            <p:ph type="sldNum" sz="quarter" idx="12"/>
          </p:nvPr>
        </p:nvSpPr>
        <p:spPr>
          <a:xfrm>
            <a:off x="10859623" y="381001"/>
            <a:ext cx="643580" cy="365125"/>
          </a:xfrm>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335484402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Title 1"/>
          <p:cNvSpPr>
            <a:spLocks noGrp="1"/>
          </p:cNvSpPr>
          <p:nvPr>
            <p:ph type="title"/>
          </p:nvPr>
        </p:nvSpPr>
        <p:spPr>
          <a:xfrm>
            <a:off x="1024201" y="753534"/>
            <a:ext cx="10148889" cy="2604495"/>
          </a:xfrm>
        </p:spPr>
        <p:txBody>
          <a:bodyPr anchor="ctr"/>
          <a:lstStyle>
            <a:lvl1pPr algn="l">
              <a:defRPr sz="3199"/>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525" y="3365557"/>
            <a:ext cx="9590238" cy="444443"/>
          </a:xfrm>
        </p:spPr>
        <p:txBody>
          <a:bodyPr anchor="t">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201" y="3959863"/>
            <a:ext cx="10148889" cy="679871"/>
          </a:xfrm>
        </p:spPr>
        <p:txBody>
          <a:bodyPr anchor="ctr">
            <a:normAutofit/>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2417" y="381001"/>
            <a:ext cx="2910082" cy="365125"/>
          </a:xfrm>
        </p:spPr>
        <p:txBody>
          <a:bodyPr/>
          <a:lstStyle>
            <a:lvl1pPr algn="r">
              <a:defRPr/>
            </a:lvl1pPr>
          </a:lstStyle>
          <a:p>
            <a:fld id="{03F41C87-7AD9-4845-A077-840E4A0F3F06}" type="datetimeFigureOut">
              <a:rPr lang="en-US" smtClean="0"/>
              <a:pPr/>
              <a:t>9/9/2014</a:t>
            </a:fld>
            <a:endParaRPr lang="en-US"/>
          </a:p>
        </p:txBody>
      </p:sp>
      <p:sp>
        <p:nvSpPr>
          <p:cNvPr id="6" name="Footer Placeholder 5"/>
          <p:cNvSpPr>
            <a:spLocks noGrp="1"/>
          </p:cNvSpPr>
          <p:nvPr>
            <p:ph type="ftr" sz="quarter" idx="11"/>
          </p:nvPr>
        </p:nvSpPr>
        <p:spPr>
          <a:xfrm>
            <a:off x="685622" y="379942"/>
            <a:ext cx="6989671" cy="365125"/>
          </a:xfrm>
        </p:spPr>
        <p:txBody>
          <a:bodyPr/>
          <a:lstStyle/>
          <a:p>
            <a:endParaRPr lang="en-US"/>
          </a:p>
        </p:txBody>
      </p:sp>
      <p:sp>
        <p:nvSpPr>
          <p:cNvPr id="7" name="Slide Number Placeholder 6"/>
          <p:cNvSpPr>
            <a:spLocks noGrp="1"/>
          </p:cNvSpPr>
          <p:nvPr>
            <p:ph type="sldNum" sz="quarter" idx="12"/>
          </p:nvPr>
        </p:nvSpPr>
        <p:spPr>
          <a:xfrm>
            <a:off x="10859623" y="381001"/>
            <a:ext cx="643580" cy="365125"/>
          </a:xfrm>
        </p:spPr>
        <p:txBody>
          <a:bodyPr/>
          <a:lstStyle/>
          <a:p>
            <a:fld id="{2A013F82-EE5E-44EE-A61D-E31C6657F26F}" type="slidenum">
              <a:rPr lang="en-US" smtClean="0"/>
              <a:pPr/>
              <a:t>‹#›</a:t>
            </a:fld>
            <a:endParaRPr lang="en-US"/>
          </a:p>
        </p:txBody>
      </p:sp>
      <p:sp>
        <p:nvSpPr>
          <p:cNvPr id="9" name="TextBox 8"/>
          <p:cNvSpPr txBox="1"/>
          <p:nvPr/>
        </p:nvSpPr>
        <p:spPr>
          <a:xfrm>
            <a:off x="476126" y="933450"/>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998" dirty="0">
                <a:solidFill>
                  <a:schemeClr val="tx1"/>
                </a:solidFill>
                <a:effectLst/>
              </a:rPr>
              <a:t>“</a:t>
            </a:r>
          </a:p>
        </p:txBody>
      </p:sp>
      <p:sp>
        <p:nvSpPr>
          <p:cNvPr id="10" name="TextBox 9"/>
          <p:cNvSpPr txBox="1"/>
          <p:nvPr/>
        </p:nvSpPr>
        <p:spPr>
          <a:xfrm>
            <a:off x="10981370" y="2701290"/>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Tree>
    <p:extLst>
      <p:ext uri="{BB962C8B-B14F-4D97-AF65-F5344CB8AC3E}">
        <p14:creationId xmlns:p14="http://schemas.microsoft.com/office/powerpoint/2010/main" val="319882360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Title 1"/>
          <p:cNvSpPr>
            <a:spLocks noGrp="1"/>
          </p:cNvSpPr>
          <p:nvPr>
            <p:ph type="title"/>
          </p:nvPr>
        </p:nvSpPr>
        <p:spPr>
          <a:xfrm>
            <a:off x="1024228" y="1124702"/>
            <a:ext cx="10143544" cy="2511835"/>
          </a:xfrm>
        </p:spPr>
        <p:txBody>
          <a:bodyPr anchor="b"/>
          <a:lstStyle>
            <a:lvl1pPr algn="l">
              <a:defRPr sz="3199"/>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200" y="3648316"/>
            <a:ext cx="10142012" cy="999885"/>
          </a:xfrm>
        </p:spPr>
        <p:txBody>
          <a:bodyPr anchor="t"/>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2417" y="378884"/>
            <a:ext cx="2910082" cy="365125"/>
          </a:xfrm>
        </p:spPr>
        <p:txBody>
          <a:bodyPr/>
          <a:lstStyle>
            <a:lvl1pPr algn="r">
              <a:defRPr/>
            </a:lvl1pPr>
          </a:lstStyle>
          <a:p>
            <a:fld id="{03F41C87-7AD9-4845-A077-840E4A0F3F06}" type="datetimeFigureOut">
              <a:rPr lang="en-US" smtClean="0"/>
              <a:pPr/>
              <a:t>9/9/2014</a:t>
            </a:fld>
            <a:endParaRPr lang="en-US"/>
          </a:p>
        </p:txBody>
      </p:sp>
      <p:sp>
        <p:nvSpPr>
          <p:cNvPr id="6" name="Footer Placeholder 5"/>
          <p:cNvSpPr>
            <a:spLocks noGrp="1"/>
          </p:cNvSpPr>
          <p:nvPr>
            <p:ph type="ftr" sz="quarter" idx="11"/>
          </p:nvPr>
        </p:nvSpPr>
        <p:spPr>
          <a:xfrm>
            <a:off x="685622" y="378884"/>
            <a:ext cx="6989671" cy="365125"/>
          </a:xfrm>
        </p:spPr>
        <p:txBody>
          <a:bodyPr/>
          <a:lstStyle/>
          <a:p>
            <a:endParaRPr lang="en-US"/>
          </a:p>
        </p:txBody>
      </p:sp>
      <p:sp>
        <p:nvSpPr>
          <p:cNvPr id="7" name="Slide Number Placeholder 6"/>
          <p:cNvSpPr>
            <a:spLocks noGrp="1"/>
          </p:cNvSpPr>
          <p:nvPr>
            <p:ph type="sldNum" sz="quarter" idx="12"/>
          </p:nvPr>
        </p:nvSpPr>
        <p:spPr>
          <a:xfrm>
            <a:off x="10859623" y="381001"/>
            <a:ext cx="643580" cy="365125"/>
          </a:xfrm>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334677847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4846" y="762000"/>
            <a:ext cx="8608357"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621" y="2202080"/>
            <a:ext cx="3455532" cy="617320"/>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620" y="2904565"/>
            <a:ext cx="3455532" cy="3314132"/>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7662" y="2201333"/>
            <a:ext cx="3455532" cy="626534"/>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5721" y="2904067"/>
            <a:ext cx="3455532" cy="331461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49703" y="2192866"/>
            <a:ext cx="3455532" cy="626534"/>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49704" y="2904565"/>
            <a:ext cx="3455532" cy="3314132"/>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3F41C87-7AD9-4845-A077-840E4A0F3F06}" type="datetimeFigureOut">
              <a:rPr lang="en-US" smtClean="0"/>
              <a:pPr/>
              <a:t>9/9/2014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368909566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4846" y="762000"/>
            <a:ext cx="8608357"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439" y="4191001"/>
            <a:ext cx="3450683" cy="682765"/>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439" y="2362200"/>
            <a:ext cx="345068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439" y="4873765"/>
            <a:ext cx="3450683" cy="1344921"/>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3124" y="4191001"/>
            <a:ext cx="3448037" cy="682765"/>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3124" y="2362200"/>
            <a:ext cx="344803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3125" y="4873764"/>
            <a:ext cx="3448037" cy="1344921"/>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7635" y="4191001"/>
            <a:ext cx="3455569" cy="682765"/>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7759" y="2362200"/>
            <a:ext cx="344698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7635" y="4873762"/>
            <a:ext cx="3451546" cy="1344921"/>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3F41C87-7AD9-4845-A077-840E4A0F3F06}" type="datetimeFigureOut">
              <a:rPr lang="en-US" smtClean="0"/>
              <a:pPr/>
              <a:t>9/9/2014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376346464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622" y="2194560"/>
            <a:ext cx="10817582"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4260522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Vertical Title 1"/>
          <p:cNvSpPr>
            <a:spLocks noGrp="1"/>
          </p:cNvSpPr>
          <p:nvPr>
            <p:ph type="title" orient="vert"/>
          </p:nvPr>
        </p:nvSpPr>
        <p:spPr>
          <a:xfrm>
            <a:off x="9446339" y="745067"/>
            <a:ext cx="2056864"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200" y="745068"/>
            <a:ext cx="8202064"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2417" y="379942"/>
            <a:ext cx="2910082" cy="365125"/>
          </a:xfrm>
        </p:spPr>
        <p:txBody>
          <a:bodyPr/>
          <a:lstStyle>
            <a:lvl1pPr algn="r">
              <a:defRPr/>
            </a:lvl1pPr>
          </a:lstStyle>
          <a:p>
            <a:fld id="{03F41C87-7AD9-4845-A077-840E4A0F3F06}" type="datetimeFigureOut">
              <a:rPr lang="en-US" smtClean="0"/>
              <a:t>9/9/2014</a:t>
            </a:fld>
            <a:endParaRPr lang="en-US"/>
          </a:p>
        </p:txBody>
      </p:sp>
      <p:sp>
        <p:nvSpPr>
          <p:cNvPr id="5" name="Footer Placeholder 4"/>
          <p:cNvSpPr>
            <a:spLocks noGrp="1"/>
          </p:cNvSpPr>
          <p:nvPr>
            <p:ph type="ftr" sz="quarter" idx="11"/>
          </p:nvPr>
        </p:nvSpPr>
        <p:spPr>
          <a:xfrm>
            <a:off x="685622" y="381001"/>
            <a:ext cx="6989671" cy="365125"/>
          </a:xfrm>
        </p:spPr>
        <p:txBody>
          <a:bodyPr/>
          <a:lstStyle/>
          <a:p>
            <a:endParaRPr lang="en-US"/>
          </a:p>
        </p:txBody>
      </p:sp>
      <p:sp>
        <p:nvSpPr>
          <p:cNvPr id="6" name="Slide Number Placeholder 5"/>
          <p:cNvSpPr>
            <a:spLocks noGrp="1"/>
          </p:cNvSpPr>
          <p:nvPr>
            <p:ph type="sldNum" sz="quarter" idx="12"/>
          </p:nvPr>
        </p:nvSpPr>
        <p:spPr>
          <a:xfrm>
            <a:off x="10859623" y="381001"/>
            <a:ext cx="643580" cy="365125"/>
          </a:xfrm>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223890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268770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Title 1"/>
          <p:cNvSpPr>
            <a:spLocks noGrp="1"/>
          </p:cNvSpPr>
          <p:nvPr>
            <p:ph type="title"/>
          </p:nvPr>
        </p:nvSpPr>
        <p:spPr>
          <a:xfrm>
            <a:off x="685622" y="753534"/>
            <a:ext cx="10817581" cy="2801935"/>
          </a:xfrm>
        </p:spPr>
        <p:txBody>
          <a:bodyPr anchor="b">
            <a:normAutofit/>
          </a:bodyPr>
          <a:lstStyle>
            <a:lvl1pPr algn="r">
              <a:defRPr sz="3999"/>
            </a:lvl1pPr>
          </a:lstStyle>
          <a:p>
            <a:r>
              <a:rPr lang="en-US" smtClean="0"/>
              <a:t>Click to edit Master title style</a:t>
            </a:r>
            <a:endParaRPr lang="en-US" dirty="0"/>
          </a:p>
        </p:txBody>
      </p:sp>
      <p:sp>
        <p:nvSpPr>
          <p:cNvPr id="3" name="Text Placeholder 2"/>
          <p:cNvSpPr>
            <a:spLocks noGrp="1"/>
          </p:cNvSpPr>
          <p:nvPr>
            <p:ph type="body" idx="1"/>
          </p:nvPr>
        </p:nvSpPr>
        <p:spPr>
          <a:xfrm>
            <a:off x="1024200" y="3641726"/>
            <a:ext cx="10487468" cy="955675"/>
          </a:xfrm>
        </p:spPr>
        <p:txBody>
          <a:bodyPr>
            <a:normAutofit/>
          </a:bodyPr>
          <a:lstStyle>
            <a:lvl1pPr marL="0" indent="0" algn="r">
              <a:buNone/>
              <a:defRPr sz="21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2417" y="381001"/>
            <a:ext cx="2910082" cy="365125"/>
          </a:xfrm>
        </p:spPr>
        <p:txBody>
          <a:bodyPr/>
          <a:lstStyle>
            <a:lvl1pPr algn="r">
              <a:defRPr/>
            </a:lvl1pPr>
          </a:lstStyle>
          <a:p>
            <a:fld id="{03F41C87-7AD9-4845-A077-840E4A0F3F06}" type="datetimeFigureOut">
              <a:rPr lang="en-US" smtClean="0"/>
              <a:t>9/9/2014</a:t>
            </a:fld>
            <a:endParaRPr lang="en-US"/>
          </a:p>
        </p:txBody>
      </p:sp>
      <p:sp>
        <p:nvSpPr>
          <p:cNvPr id="5" name="Footer Placeholder 4"/>
          <p:cNvSpPr>
            <a:spLocks noGrp="1"/>
          </p:cNvSpPr>
          <p:nvPr>
            <p:ph type="ftr" sz="quarter" idx="11"/>
          </p:nvPr>
        </p:nvSpPr>
        <p:spPr>
          <a:xfrm>
            <a:off x="685622" y="381002"/>
            <a:ext cx="6989671" cy="364065"/>
          </a:xfrm>
        </p:spPr>
        <p:txBody>
          <a:bodyPr/>
          <a:lstStyle/>
          <a:p>
            <a:endParaRPr lang="en-US"/>
          </a:p>
        </p:txBody>
      </p:sp>
      <p:sp>
        <p:nvSpPr>
          <p:cNvPr id="6" name="Slide Number Placeholder 5"/>
          <p:cNvSpPr>
            <a:spLocks noGrp="1"/>
          </p:cNvSpPr>
          <p:nvPr>
            <p:ph type="sldNum" sz="quarter" idx="12"/>
          </p:nvPr>
        </p:nvSpPr>
        <p:spPr>
          <a:xfrm>
            <a:off x="10859623" y="381001"/>
            <a:ext cx="643580" cy="365125"/>
          </a:xfrm>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80914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621" y="2194560"/>
            <a:ext cx="5332611"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593" y="2194560"/>
            <a:ext cx="5332611"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3F41C87-7AD9-4845-A077-840E4A0F3F06}" type="datetimeFigureOut">
              <a:rPr lang="en-US" smtClean="0"/>
              <a:t>9/9/2014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509686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4846" y="762000"/>
            <a:ext cx="8608358"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171" y="2183802"/>
            <a:ext cx="5078668" cy="823912"/>
          </a:xfrm>
        </p:spPr>
        <p:txBody>
          <a:bodyPr anchor="b">
            <a:normAutofit/>
          </a:bodyPr>
          <a:lstStyle>
            <a:lvl1pPr marL="0" indent="0">
              <a:buNone/>
              <a:defRPr sz="27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622" y="3132667"/>
            <a:ext cx="5310392"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9133" y="2183802"/>
            <a:ext cx="5104070" cy="823912"/>
          </a:xfrm>
        </p:spPr>
        <p:txBody>
          <a:bodyPr anchor="b">
            <a:normAutofit/>
          </a:bodyPr>
          <a:lstStyle>
            <a:lvl1pPr marL="0" indent="0">
              <a:buNone/>
              <a:defRPr sz="27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593" y="3132667"/>
            <a:ext cx="5332611"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F41C87-7AD9-4845-A077-840E4A0F3F06}" type="datetimeFigureOut">
              <a:rPr lang="en-US" smtClean="0"/>
              <a:t>9/9/2014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43978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3F41C87-7AD9-4845-A077-840E4A0F3F06}" type="datetimeFigureOut">
              <a:rPr lang="en-US" smtClean="0"/>
              <a:t>9/9/2014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247145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41C87-7AD9-4845-A077-840E4A0F3F06}" type="datetimeFigureOut">
              <a:rPr lang="en-US" smtClean="0"/>
              <a:t>9/9/2014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643282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622" y="1524000"/>
            <a:ext cx="4113728" cy="1600200"/>
          </a:xfrm>
        </p:spPr>
        <p:txBody>
          <a:bodyPr anchor="b"/>
          <a:lstStyle>
            <a:lvl1pPr algn="l">
              <a:defRPr sz="3199"/>
            </a:lvl1pPr>
          </a:lstStyle>
          <a:p>
            <a:r>
              <a:rPr lang="en-US" smtClean="0"/>
              <a:t>Click to edit Master title style</a:t>
            </a:r>
            <a:endParaRPr lang="en-US" dirty="0"/>
          </a:p>
        </p:txBody>
      </p:sp>
      <p:sp>
        <p:nvSpPr>
          <p:cNvPr id="3" name="Content Placeholder 2"/>
          <p:cNvSpPr>
            <a:spLocks noGrp="1"/>
          </p:cNvSpPr>
          <p:nvPr>
            <p:ph idx="1"/>
          </p:nvPr>
        </p:nvSpPr>
        <p:spPr>
          <a:xfrm>
            <a:off x="4994281" y="746760"/>
            <a:ext cx="6508923"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622" y="3124200"/>
            <a:ext cx="4113728" cy="3094485"/>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t>9/9/2014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2924868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621" y="1524000"/>
            <a:ext cx="6871450" cy="1600200"/>
          </a:xfrm>
        </p:spPr>
        <p:txBody>
          <a:bodyPr anchor="b"/>
          <a:lstStyle>
            <a:lvl1pPr algn="l">
              <a:defRPr sz="3199"/>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59191" y="751242"/>
            <a:ext cx="3644013" cy="5467443"/>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smtClean="0"/>
              <a:t>Click icon to add picture</a:t>
            </a:r>
            <a:endParaRPr lang="en-US" dirty="0"/>
          </a:p>
        </p:txBody>
      </p:sp>
      <p:sp>
        <p:nvSpPr>
          <p:cNvPr id="4" name="Text Placeholder 3"/>
          <p:cNvSpPr>
            <a:spLocks noGrp="1"/>
          </p:cNvSpPr>
          <p:nvPr>
            <p:ph type="body" sz="half" idx="2"/>
          </p:nvPr>
        </p:nvSpPr>
        <p:spPr>
          <a:xfrm>
            <a:off x="685621" y="3124200"/>
            <a:ext cx="6871450" cy="3094485"/>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9/9/2014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2571612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1441450"/>
          </a:xfrm>
          <a:prstGeom prst="rect">
            <a:avLst/>
          </a:prstGeom>
        </p:spPr>
      </p:pic>
      <p:sp>
        <p:nvSpPr>
          <p:cNvPr id="2" name="Title Placeholder 1"/>
          <p:cNvSpPr>
            <a:spLocks noGrp="1"/>
          </p:cNvSpPr>
          <p:nvPr>
            <p:ph type="title"/>
          </p:nvPr>
        </p:nvSpPr>
        <p:spPr>
          <a:xfrm>
            <a:off x="2894846" y="764373"/>
            <a:ext cx="8608358"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622" y="2194561"/>
            <a:ext cx="10817582"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3122" y="6356351"/>
            <a:ext cx="2910082"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3F41C87-7AD9-4845-A077-840E4A0F3F06}" type="datetimeFigureOut">
              <a:rPr lang="en-US" smtClean="0"/>
              <a:pPr/>
              <a:t>9/9/2014</a:t>
            </a:fld>
            <a:endParaRPr lang="en-US"/>
          </a:p>
        </p:txBody>
      </p:sp>
      <p:sp>
        <p:nvSpPr>
          <p:cNvPr id="5" name="Footer Placeholder 4"/>
          <p:cNvSpPr>
            <a:spLocks noGrp="1"/>
          </p:cNvSpPr>
          <p:nvPr>
            <p:ph type="ftr" sz="quarter" idx="3"/>
          </p:nvPr>
        </p:nvSpPr>
        <p:spPr>
          <a:xfrm>
            <a:off x="685621" y="6355846"/>
            <a:ext cx="7770376"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0718" y="381001"/>
            <a:ext cx="2742486"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35761427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r" defTabSz="914126" rtl="0" eaLnBrk="1" latinLnBrk="0" hangingPunct="1">
        <a:lnSpc>
          <a:spcPct val="90000"/>
        </a:lnSpc>
        <a:spcBef>
          <a:spcPct val="0"/>
        </a:spcBef>
        <a:buNone/>
        <a:defRPr sz="3999" kern="1200" cap="all" baseline="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1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www.cancerquest.org/mutation"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371243" y="1803405"/>
            <a:ext cx="9446339" cy="1168395"/>
          </a:xfrm>
        </p:spPr>
        <p:txBody>
          <a:bodyPr/>
          <a:lstStyle/>
          <a:p>
            <a:r>
              <a:rPr lang="en-US" dirty="0" smtClean="0">
                <a:latin typeface="Algerian" panose="04020705040A02060702" pitchFamily="82" charset="0"/>
              </a:rPr>
              <a:t>LYMPHOMA &amp; LEUKEMIA</a:t>
            </a:r>
            <a:endParaRPr lang="en-US" dirty="0">
              <a:latin typeface="Algerian" panose="04020705040A02060702" pitchFamily="82" charset="0"/>
            </a:endParaRPr>
          </a:p>
        </p:txBody>
      </p:sp>
      <p:sp>
        <p:nvSpPr>
          <p:cNvPr id="4" name="Subtitle 3"/>
          <p:cNvSpPr>
            <a:spLocks noGrp="1"/>
          </p:cNvSpPr>
          <p:nvPr>
            <p:ph type="subTitle" idx="1"/>
          </p:nvPr>
        </p:nvSpPr>
        <p:spPr>
          <a:xfrm>
            <a:off x="1371243" y="2971801"/>
            <a:ext cx="9446339" cy="914400"/>
          </a:xfrm>
        </p:spPr>
        <p:txBody>
          <a:bodyPr>
            <a:normAutofit fontScale="55000" lnSpcReduction="20000"/>
          </a:bodyPr>
          <a:lstStyle/>
          <a:p>
            <a:endParaRPr lang="en-US" sz="1100" dirty="0">
              <a:solidFill>
                <a:srgbClr val="000000"/>
              </a:solidFill>
              <a:latin typeface="Georgia" panose="02040502050405020303" pitchFamily="18" charset="0"/>
            </a:endParaRPr>
          </a:p>
          <a:p>
            <a:endParaRPr lang="en-US" sz="1100" dirty="0">
              <a:latin typeface="Georgia" panose="02040502050405020303" pitchFamily="18" charset="0"/>
            </a:endParaRPr>
          </a:p>
          <a:p>
            <a:pPr algn="ctr"/>
            <a:r>
              <a:rPr lang="en-US" sz="3400" dirty="0">
                <a:latin typeface="Georgia" panose="02040502050405020303" pitchFamily="18" charset="0"/>
              </a:rPr>
              <a:t> </a:t>
            </a:r>
            <a:r>
              <a:rPr lang="en-US" sz="6900" dirty="0" smtClean="0">
                <a:latin typeface="Algerian" panose="04020705040A02060702" pitchFamily="82" charset="0"/>
              </a:rPr>
              <a:t>a closer look </a:t>
            </a:r>
            <a:endParaRPr lang="it-IT" sz="6900" dirty="0">
              <a:latin typeface="Algerian" panose="04020705040A02060702" pitchFamily="82" charset="0"/>
            </a:endParaRP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1812" y="1644537"/>
            <a:ext cx="11353800" cy="3742178"/>
          </a:xfrm>
          <a:prstGeom prst="rect">
            <a:avLst/>
          </a:prstGeom>
        </p:spPr>
        <p:txBody>
          <a:bodyPr wrap="square">
            <a:spAutoFit/>
          </a:bodyPr>
          <a:lstStyle/>
          <a:p>
            <a:pPr>
              <a:lnSpc>
                <a:spcPct val="107000"/>
              </a:lnSpc>
              <a:spcAft>
                <a:spcPts val="800"/>
              </a:spcAft>
            </a:pPr>
            <a:r>
              <a:rPr lang="en-US" sz="2400" b="1" dirty="0" smtClean="0">
                <a:latin typeface="Algerian" panose="04020705040A02060702" pitchFamily="82" charset="0"/>
                <a:ea typeface="Calibri" panose="020F0502020204030204" pitchFamily="34" charset="0"/>
                <a:cs typeface="Times New Roman" panose="02020603050405020304" pitchFamily="18" charset="0"/>
              </a:rPr>
              <a:t>LYMPHOMA</a:t>
            </a:r>
            <a:endParaRPr lang="en-US" sz="2400" dirty="0">
              <a:latin typeface="Algerian" panose="04020705040A02060702" pitchFamily="82"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dirty="0">
                <a:latin typeface="Algerian" panose="04020705040A02060702" pitchFamily="82" charset="0"/>
                <a:ea typeface="Times New Roman" panose="02020603050405020304" pitchFamily="18" charset="0"/>
                <a:cs typeface="Times New Roman" panose="02020603050405020304" pitchFamily="18" charset="0"/>
              </a:rPr>
              <a:t>Lymphoma is the most commonly occurring blood cancer in the U.S.</a:t>
            </a:r>
            <a:endParaRPr lang="en-US" sz="2400" dirty="0">
              <a:latin typeface="Algerian" panose="04020705040A02060702" pitchFamily="82"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dirty="0">
                <a:latin typeface="Algerian" panose="04020705040A02060702" pitchFamily="82" charset="0"/>
                <a:ea typeface="Times New Roman" panose="02020603050405020304" pitchFamily="18" charset="0"/>
                <a:cs typeface="Times New Roman" panose="02020603050405020304" pitchFamily="18" charset="0"/>
              </a:rPr>
              <a:t>Lymphoma is a cancer of white blood cells that arises in the lymphatic system.</a:t>
            </a:r>
            <a:endParaRPr lang="en-US" sz="2400" dirty="0">
              <a:latin typeface="Algerian" panose="04020705040A02060702" pitchFamily="82" charset="0"/>
              <a:ea typeface="Calibri" panose="020F0502020204030204" pitchFamily="34" charset="0"/>
              <a:cs typeface="Times New Roman" panose="02020603050405020304" pitchFamily="18" charset="0"/>
            </a:endParaRPr>
          </a:p>
          <a:p>
            <a:pPr>
              <a:lnSpc>
                <a:spcPct val="107000"/>
              </a:lnSpc>
              <a:spcAft>
                <a:spcPts val="800"/>
              </a:spcAft>
            </a:pPr>
            <a:r>
              <a:rPr lang="en-US" sz="2400" b="1" dirty="0">
                <a:latin typeface="Algerian" panose="04020705040A02060702" pitchFamily="82" charset="0"/>
                <a:ea typeface="Times New Roman" panose="02020603050405020304" pitchFamily="18" charset="0"/>
                <a:cs typeface="Times New Roman" panose="02020603050405020304" pitchFamily="18" charset="0"/>
              </a:rPr>
              <a:t>Types of Lymphoma</a:t>
            </a:r>
            <a:endParaRPr lang="en-US" sz="2400" dirty="0">
              <a:latin typeface="Algerian" panose="04020705040A02060702" pitchFamily="82"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dirty="0">
                <a:latin typeface="Algerian" panose="04020705040A02060702" pitchFamily="82" charset="0"/>
                <a:ea typeface="Times New Roman" panose="02020603050405020304" pitchFamily="18" charset="0"/>
                <a:cs typeface="Times New Roman" panose="02020603050405020304" pitchFamily="18" charset="0"/>
              </a:rPr>
              <a:t>Hodgkin's lymphoma frequently develops from B-cells, but may also develop from T-cells.</a:t>
            </a:r>
            <a:endParaRPr lang="en-US" sz="2400" dirty="0">
              <a:latin typeface="Algerian" panose="04020705040A02060702" pitchFamily="82"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dirty="0">
                <a:latin typeface="Algerian" panose="04020705040A02060702" pitchFamily="82" charset="0"/>
                <a:ea typeface="Times New Roman" panose="02020603050405020304" pitchFamily="18" charset="0"/>
                <a:cs typeface="Times New Roman" panose="02020603050405020304" pitchFamily="18" charset="0"/>
              </a:rPr>
              <a:t>The majority of lymphoma cases are non-Hodgkin lymphoma</a:t>
            </a:r>
            <a:endParaRPr lang="en-US" sz="2400" dirty="0">
              <a:effectLst/>
              <a:latin typeface="Algerian" panose="04020705040A02060702" pitchFamily="8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6930454"/>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9412" y="1600200"/>
            <a:ext cx="11582400" cy="4412618"/>
          </a:xfrm>
          <a:prstGeom prst="rect">
            <a:avLst/>
          </a:prstGeom>
        </p:spPr>
        <p:txBody>
          <a:bodyPr wrap="square">
            <a:spAutoFit/>
          </a:bodyPr>
          <a:lstStyle/>
          <a:p>
            <a:pPr>
              <a:lnSpc>
                <a:spcPct val="107000"/>
              </a:lnSpc>
              <a:spcAft>
                <a:spcPts val="800"/>
              </a:spcAft>
            </a:pPr>
            <a:r>
              <a:rPr lang="en-US" sz="2000" b="1" dirty="0">
                <a:latin typeface="Algerian" panose="04020705040A02060702" pitchFamily="82" charset="0"/>
                <a:ea typeface="Times New Roman" panose="02020603050405020304" pitchFamily="18" charset="0"/>
                <a:cs typeface="Times New Roman" panose="02020603050405020304" pitchFamily="18" charset="0"/>
              </a:rPr>
              <a:t>Risk Factors</a:t>
            </a:r>
            <a:endParaRPr lang="en-US" sz="2000" dirty="0">
              <a:latin typeface="Algerian" panose="04020705040A02060702" pitchFamily="82"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dirty="0">
                <a:latin typeface="Algerian" panose="04020705040A02060702" pitchFamily="82" charset="0"/>
                <a:ea typeface="Times New Roman" panose="02020603050405020304" pitchFamily="18" charset="0"/>
                <a:cs typeface="Times New Roman" panose="02020603050405020304" pitchFamily="18" charset="0"/>
              </a:rPr>
              <a:t>Non-Hodgkin lymphoma is more common in developed regions of the world and in men.</a:t>
            </a:r>
            <a:endParaRPr lang="en-US" sz="2000" dirty="0">
              <a:latin typeface="Algerian" panose="04020705040A02060702" pitchFamily="82"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dirty="0">
                <a:latin typeface="Algerian" panose="04020705040A02060702" pitchFamily="82" charset="0"/>
                <a:ea typeface="Times New Roman" panose="02020603050405020304" pitchFamily="18" charset="0"/>
                <a:cs typeface="Times New Roman" panose="02020603050405020304" pitchFamily="18" charset="0"/>
              </a:rPr>
              <a:t>Infection with the Epstein Barr virus and other such viruses increases the risk of developing lymphoma.</a:t>
            </a:r>
            <a:endParaRPr lang="en-US" sz="2000" dirty="0">
              <a:latin typeface="Algerian" panose="04020705040A02060702" pitchFamily="82" charset="0"/>
              <a:ea typeface="Calibri" panose="020F0502020204030204" pitchFamily="34" charset="0"/>
              <a:cs typeface="Times New Roman" panose="02020603050405020304" pitchFamily="18" charset="0"/>
            </a:endParaRPr>
          </a:p>
          <a:p>
            <a:pPr>
              <a:lnSpc>
                <a:spcPct val="107000"/>
              </a:lnSpc>
              <a:spcAft>
                <a:spcPts val="800"/>
              </a:spcAft>
            </a:pPr>
            <a:r>
              <a:rPr lang="en-US" sz="2000" b="1" dirty="0">
                <a:latin typeface="Algerian" panose="04020705040A02060702" pitchFamily="82" charset="0"/>
                <a:ea typeface="Times New Roman" panose="02020603050405020304" pitchFamily="18" charset="0"/>
                <a:cs typeface="Times New Roman" panose="02020603050405020304" pitchFamily="18" charset="0"/>
              </a:rPr>
              <a:t>Symptoms</a:t>
            </a:r>
            <a:endParaRPr lang="en-US" sz="2000" dirty="0">
              <a:latin typeface="Algerian" panose="04020705040A02060702" pitchFamily="82"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dirty="0">
                <a:latin typeface="Algerian" panose="04020705040A02060702" pitchFamily="82" charset="0"/>
                <a:ea typeface="Times New Roman" panose="02020603050405020304" pitchFamily="18" charset="0"/>
                <a:cs typeface="Times New Roman" panose="02020603050405020304" pitchFamily="18" charset="0"/>
              </a:rPr>
              <a:t>Swollen lymph nodes, unexplained weight loss, fever, extreme night sweats, and severe "itchiness".</a:t>
            </a:r>
            <a:endParaRPr lang="en-US" sz="2000" dirty="0">
              <a:latin typeface="Algerian" panose="04020705040A02060702" pitchFamily="82"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dirty="0">
                <a:latin typeface="Algerian" panose="04020705040A02060702" pitchFamily="82" charset="0"/>
                <a:ea typeface="Times New Roman" panose="02020603050405020304" pitchFamily="18" charset="0"/>
                <a:cs typeface="Times New Roman" panose="02020603050405020304" pitchFamily="18" charset="0"/>
              </a:rPr>
              <a:t>Symptoms vary with the location in which the cancer arises.</a:t>
            </a:r>
            <a:endParaRPr lang="en-US" sz="2000" dirty="0">
              <a:latin typeface="Algerian" panose="04020705040A02060702" pitchFamily="82" charset="0"/>
              <a:ea typeface="Calibri" panose="020F0502020204030204" pitchFamily="34" charset="0"/>
              <a:cs typeface="Times New Roman" panose="02020603050405020304" pitchFamily="18" charset="0"/>
            </a:endParaRPr>
          </a:p>
          <a:p>
            <a:pPr>
              <a:lnSpc>
                <a:spcPct val="107000"/>
              </a:lnSpc>
              <a:spcAft>
                <a:spcPts val="800"/>
              </a:spcAft>
            </a:pPr>
            <a:r>
              <a:rPr lang="en-US" sz="2000" b="1" dirty="0">
                <a:latin typeface="Algerian" panose="04020705040A02060702" pitchFamily="82" charset="0"/>
                <a:ea typeface="Times New Roman" panose="02020603050405020304" pitchFamily="18" charset="0"/>
                <a:cs typeface="Times New Roman" panose="02020603050405020304" pitchFamily="18" charset="0"/>
              </a:rPr>
              <a:t>Detection and Diagnosis</a:t>
            </a:r>
            <a:endParaRPr lang="en-US" sz="2000" dirty="0">
              <a:latin typeface="Algerian" panose="04020705040A02060702" pitchFamily="82"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dirty="0">
                <a:latin typeface="Algerian" panose="04020705040A02060702" pitchFamily="82" charset="0"/>
                <a:ea typeface="Times New Roman" panose="02020603050405020304" pitchFamily="18" charset="0"/>
                <a:cs typeface="Times New Roman" panose="02020603050405020304" pitchFamily="18" charset="0"/>
              </a:rPr>
              <a:t>Lymphatic tumors may be detected by an MRI, a bone scan, a CT scan, or a PET scan.</a:t>
            </a:r>
            <a:endParaRPr lang="en-US" sz="2000" dirty="0">
              <a:effectLst/>
              <a:latin typeface="Algerian" panose="04020705040A02060702" pitchFamily="8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0213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012" y="1644537"/>
            <a:ext cx="11811000" cy="4532523"/>
          </a:xfrm>
          <a:prstGeom prst="rect">
            <a:avLst/>
          </a:prstGeom>
        </p:spPr>
        <p:txBody>
          <a:bodyPr wrap="square">
            <a:spAutoFit/>
          </a:bodyPr>
          <a:lstStyle/>
          <a:p>
            <a:pPr>
              <a:lnSpc>
                <a:spcPct val="107000"/>
              </a:lnSpc>
              <a:spcAft>
                <a:spcPts val="800"/>
              </a:spcAft>
            </a:pPr>
            <a:r>
              <a:rPr lang="en-US" sz="2400" b="1" dirty="0">
                <a:latin typeface="Algerian" panose="04020705040A02060702" pitchFamily="82" charset="0"/>
                <a:ea typeface="Times New Roman" panose="02020603050405020304" pitchFamily="18" charset="0"/>
                <a:cs typeface="Times New Roman" panose="02020603050405020304" pitchFamily="18" charset="0"/>
              </a:rPr>
              <a:t>Pathology Report and Staging</a:t>
            </a:r>
            <a:endParaRPr lang="en-US" sz="2400" dirty="0">
              <a:latin typeface="Algerian" panose="04020705040A02060702" pitchFamily="82"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dirty="0">
                <a:latin typeface="Algerian" panose="04020705040A02060702" pitchFamily="82" charset="0"/>
                <a:ea typeface="Times New Roman" panose="02020603050405020304" pitchFamily="18" charset="0"/>
                <a:cs typeface="Times New Roman" panose="02020603050405020304" pitchFamily="18" charset="0"/>
              </a:rPr>
              <a:t>A pathologist examines a tissue sample micro- and macroscopically in order to create a pathology report.</a:t>
            </a:r>
            <a:endParaRPr lang="en-US" sz="2400" dirty="0">
              <a:latin typeface="Algerian" panose="04020705040A02060702" pitchFamily="82"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dirty="0">
                <a:latin typeface="Algerian" panose="04020705040A02060702" pitchFamily="82" charset="0"/>
                <a:ea typeface="Times New Roman" panose="02020603050405020304" pitchFamily="18" charset="0"/>
                <a:cs typeface="Times New Roman" panose="02020603050405020304" pitchFamily="18" charset="0"/>
              </a:rPr>
              <a:t>The </a:t>
            </a:r>
            <a:r>
              <a:rPr lang="en-US" sz="2400" i="1" dirty="0">
                <a:latin typeface="Algerian" panose="04020705040A02060702" pitchFamily="82" charset="0"/>
                <a:ea typeface="Times New Roman" panose="02020603050405020304" pitchFamily="18" charset="0"/>
                <a:cs typeface="Times New Roman" panose="02020603050405020304" pitchFamily="18" charset="0"/>
              </a:rPr>
              <a:t>Ann Arbor staging system</a:t>
            </a:r>
            <a:r>
              <a:rPr lang="en-US" sz="2400" dirty="0">
                <a:latin typeface="Algerian" panose="04020705040A02060702" pitchFamily="82" charset="0"/>
                <a:ea typeface="Times New Roman" panose="02020603050405020304" pitchFamily="18" charset="0"/>
                <a:cs typeface="Times New Roman" panose="02020603050405020304" pitchFamily="18" charset="0"/>
              </a:rPr>
              <a:t> is commonly used to categorize non-Hodgkin lymphoma into one of four stages.</a:t>
            </a:r>
            <a:endParaRPr lang="en-US" sz="2400" dirty="0">
              <a:latin typeface="Algerian" panose="04020705040A02060702" pitchFamily="82" charset="0"/>
              <a:ea typeface="Calibri" panose="020F0502020204030204" pitchFamily="34" charset="0"/>
              <a:cs typeface="Times New Roman" panose="02020603050405020304" pitchFamily="18" charset="0"/>
            </a:endParaRPr>
          </a:p>
          <a:p>
            <a:pPr>
              <a:lnSpc>
                <a:spcPct val="107000"/>
              </a:lnSpc>
              <a:spcAft>
                <a:spcPts val="800"/>
              </a:spcAft>
            </a:pPr>
            <a:r>
              <a:rPr lang="en-US" sz="2400" b="1" dirty="0">
                <a:latin typeface="Algerian" panose="04020705040A02060702" pitchFamily="82" charset="0"/>
                <a:ea typeface="Times New Roman" panose="02020603050405020304" pitchFamily="18" charset="0"/>
                <a:cs typeface="Times New Roman" panose="02020603050405020304" pitchFamily="18" charset="0"/>
              </a:rPr>
              <a:t>Lymphoma Tumor Biology</a:t>
            </a:r>
            <a:endParaRPr lang="en-US" sz="2400" dirty="0">
              <a:latin typeface="Algerian" panose="04020705040A02060702" pitchFamily="82"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dirty="0">
                <a:latin typeface="Algerian" panose="04020705040A02060702" pitchFamily="82" charset="0"/>
                <a:ea typeface="Times New Roman" panose="02020603050405020304" pitchFamily="18" charset="0"/>
                <a:cs typeface="Times New Roman" panose="02020603050405020304" pitchFamily="18" charset="0"/>
              </a:rPr>
              <a:t>Many genetic changes occur in cancer. Details can be found in the </a:t>
            </a:r>
            <a:r>
              <a:rPr lang="en-US" sz="2400" u="sng" dirty="0">
                <a:solidFill>
                  <a:srgbClr val="0000FF"/>
                </a:solidFill>
                <a:latin typeface="Algerian" panose="04020705040A02060702" pitchFamily="82" charset="0"/>
                <a:ea typeface="Times New Roman" panose="02020603050405020304" pitchFamily="18" charset="0"/>
                <a:cs typeface="Times New Roman" panose="02020603050405020304" pitchFamily="18" charset="0"/>
                <a:hlinkClick r:id="rId2"/>
              </a:rPr>
              <a:t>Mutation</a:t>
            </a:r>
            <a:r>
              <a:rPr lang="en-US" sz="2400" dirty="0">
                <a:latin typeface="Algerian" panose="04020705040A02060702" pitchFamily="82" charset="0"/>
                <a:ea typeface="Times New Roman" panose="02020603050405020304" pitchFamily="18" charset="0"/>
                <a:cs typeface="Times New Roman" panose="02020603050405020304" pitchFamily="18" charset="0"/>
              </a:rPr>
              <a:t> section.</a:t>
            </a:r>
            <a:endParaRPr lang="en-US" sz="2400" dirty="0">
              <a:latin typeface="Algerian" panose="04020705040A02060702" pitchFamily="82"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dirty="0">
                <a:latin typeface="Algerian" panose="04020705040A02060702" pitchFamily="82" charset="0"/>
                <a:ea typeface="Times New Roman" panose="02020603050405020304" pitchFamily="18" charset="0"/>
                <a:cs typeface="Times New Roman" panose="02020603050405020304" pitchFamily="18" charset="0"/>
              </a:rPr>
              <a:t>BCL-6, p53, and HDM2 are all genes involved in the development of lymphoma.</a:t>
            </a:r>
            <a:endParaRPr lang="en-US" sz="2400" dirty="0">
              <a:effectLst/>
              <a:latin typeface="Algerian" panose="04020705040A02060702" pitchFamily="8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701326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012" y="2062857"/>
            <a:ext cx="11734800" cy="3509807"/>
          </a:xfrm>
          <a:prstGeom prst="rect">
            <a:avLst/>
          </a:prstGeom>
        </p:spPr>
        <p:txBody>
          <a:bodyPr wrap="square">
            <a:spAutoFit/>
          </a:bodyPr>
          <a:lstStyle/>
          <a:p>
            <a:pPr>
              <a:lnSpc>
                <a:spcPct val="107000"/>
              </a:lnSpc>
              <a:spcAft>
                <a:spcPts val="800"/>
              </a:spcAft>
            </a:pPr>
            <a:r>
              <a:rPr lang="en-US" sz="2400" b="1" dirty="0">
                <a:latin typeface="Algerian" panose="04020705040A02060702" pitchFamily="82" charset="0"/>
                <a:ea typeface="Times New Roman" panose="02020603050405020304" pitchFamily="18" charset="0"/>
                <a:cs typeface="Times New Roman" panose="02020603050405020304" pitchFamily="18" charset="0"/>
              </a:rPr>
              <a:t>Treatment</a:t>
            </a:r>
            <a:endParaRPr lang="en-US" sz="2400" dirty="0">
              <a:latin typeface="Algerian" panose="04020705040A02060702" pitchFamily="82"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dirty="0">
                <a:latin typeface="Algerian" panose="04020705040A02060702" pitchFamily="82" charset="0"/>
                <a:ea typeface="Times New Roman" panose="02020603050405020304" pitchFamily="18" charset="0"/>
                <a:cs typeface="Times New Roman" panose="02020603050405020304" pitchFamily="18" charset="0"/>
              </a:rPr>
              <a:t>Specific treatment plans for lymphoma depend on the type and stage of disease</a:t>
            </a:r>
            <a:r>
              <a:rPr lang="en-US" sz="2400" dirty="0" smtClean="0">
                <a:latin typeface="Algerian" panose="04020705040A02060702" pitchFamily="82" charset="0"/>
                <a:ea typeface="Times New Roman" panose="02020603050405020304" pitchFamily="18" charset="0"/>
                <a:cs typeface="Times New Roman" panose="02020603050405020304" pitchFamily="18" charset="0"/>
              </a:rPr>
              <a:t>. (Consult the NCCN guidelines)</a:t>
            </a:r>
            <a:endParaRPr lang="en-US" sz="2400" dirty="0">
              <a:latin typeface="Algerian" panose="04020705040A02060702" pitchFamily="82"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dirty="0">
                <a:latin typeface="Algerian" panose="04020705040A02060702" pitchFamily="82" charset="0"/>
                <a:ea typeface="Times New Roman" panose="02020603050405020304" pitchFamily="18" charset="0"/>
                <a:cs typeface="Times New Roman" panose="02020603050405020304" pitchFamily="18" charset="0"/>
              </a:rPr>
              <a:t>Non-Hodgkin's lymphoma can be treated with surgery, radiation therapy, chemotherapy, stem cell transplantation, or targeted treatments.</a:t>
            </a:r>
            <a:endParaRPr lang="en-US" sz="2400" dirty="0">
              <a:latin typeface="Algerian" panose="04020705040A02060702" pitchFamily="82" charset="0"/>
              <a:ea typeface="Calibri" panose="020F0502020204030204" pitchFamily="34" charset="0"/>
              <a:cs typeface="Times New Roman" panose="02020603050405020304" pitchFamily="18" charset="0"/>
            </a:endParaRPr>
          </a:p>
          <a:p>
            <a:r>
              <a:rPr lang="en-US" sz="2400" dirty="0">
                <a:latin typeface="Algerian" panose="04020705040A02060702" pitchFamily="82" charset="0"/>
                <a:ea typeface="Times New Roman" panose="02020603050405020304" pitchFamily="18" charset="0"/>
              </a:rPr>
              <a:t>Hodgkin's disease is treated with chemotherapy, radiation and bone marrow transplantation</a:t>
            </a:r>
            <a:endParaRPr lang="en-US" sz="2400" dirty="0">
              <a:latin typeface="Algerian" panose="04020705040A02060702" pitchFamily="82" charset="0"/>
            </a:endParaRPr>
          </a:p>
        </p:txBody>
      </p:sp>
    </p:spTree>
    <p:extLst>
      <p:ext uri="{BB962C8B-B14F-4D97-AF65-F5344CB8AC3E}">
        <p14:creationId xmlns:p14="http://schemas.microsoft.com/office/powerpoint/2010/main" val="208522694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622" y="753533"/>
            <a:ext cx="10817582" cy="1761067"/>
          </a:xfrm>
        </p:spPr>
        <p:txBody>
          <a:bodyPr>
            <a:normAutofit/>
          </a:bodyPr>
          <a:lstStyle/>
          <a:p>
            <a:r>
              <a:rPr lang="en-US" sz="3600" dirty="0" smtClean="0">
                <a:latin typeface="Algerian" panose="04020705040A02060702" pitchFamily="82" charset="0"/>
              </a:rPr>
              <a:t>Don’t forget to look for the proper terms!</a:t>
            </a:r>
            <a:endParaRPr lang="en-US" sz="3600" dirty="0">
              <a:latin typeface="Algerian" panose="04020705040A02060702" pitchFamily="82" charset="0"/>
            </a:endParaRPr>
          </a:p>
        </p:txBody>
      </p:sp>
      <p:sp>
        <p:nvSpPr>
          <p:cNvPr id="5" name="Text Placeholder 4"/>
          <p:cNvSpPr>
            <a:spLocks noGrp="1"/>
          </p:cNvSpPr>
          <p:nvPr>
            <p:ph type="body" sz="half" idx="2"/>
          </p:nvPr>
        </p:nvSpPr>
        <p:spPr>
          <a:xfrm>
            <a:off x="1024200" y="1981200"/>
            <a:ext cx="10127878" cy="2667001"/>
          </a:xfrm>
        </p:spPr>
        <p:txBody>
          <a:bodyPr>
            <a:normAutofit/>
          </a:bodyPr>
          <a:lstStyle/>
          <a:p>
            <a:pPr algn="ctr"/>
            <a:r>
              <a:rPr lang="en-US" sz="3200" dirty="0" smtClean="0">
                <a:latin typeface="Algerian" panose="04020705040A02060702" pitchFamily="82" charset="0"/>
              </a:rPr>
              <a:t>NOTE: ALL AMBIGUOUS TERMS ARE LISTED IN THE HEM DATA BASE AND ARE DIFFERENT FROM THE SOLID TUMOR TERMS! </a:t>
            </a:r>
          </a:p>
          <a:p>
            <a:pPr algn="ctr"/>
            <a:r>
              <a:rPr lang="en-US" sz="3200" dirty="0" smtClean="0">
                <a:latin typeface="Algerian" panose="04020705040A02060702" pitchFamily="82" charset="0"/>
              </a:rPr>
              <a:t>READ….READ…..READ!</a:t>
            </a:r>
            <a:endParaRPr lang="en-US" sz="3200" dirty="0">
              <a:latin typeface="Algerian" panose="04020705040A02060702" pitchFamily="82" charset="0"/>
            </a:endParaRPr>
          </a:p>
        </p:txBody>
      </p:sp>
    </p:spTree>
    <p:extLst>
      <p:ext uri="{BB962C8B-B14F-4D97-AF65-F5344CB8AC3E}">
        <p14:creationId xmlns:p14="http://schemas.microsoft.com/office/powerpoint/2010/main" val="36502639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F0000">
            <a:alpha val="20000"/>
          </a:srgbClr>
        </a:solidFill>
        <a:effectLst/>
      </p:bgPr>
    </p:bg>
    <p:spTree>
      <p:nvGrpSpPr>
        <p:cNvPr id="1" name=""/>
        <p:cNvGrpSpPr/>
        <p:nvPr/>
      </p:nvGrpSpPr>
      <p:grpSpPr>
        <a:xfrm>
          <a:off x="0" y="0"/>
          <a:ext cx="0" cy="0"/>
          <a:chOff x="0" y="0"/>
          <a:chExt cx="0" cy="0"/>
        </a:xfrm>
      </p:grpSpPr>
      <p:sp>
        <p:nvSpPr>
          <p:cNvPr id="4" name="Rectangle 3"/>
          <p:cNvSpPr/>
          <p:nvPr/>
        </p:nvSpPr>
        <p:spPr>
          <a:xfrm>
            <a:off x="0" y="304800"/>
            <a:ext cx="12188825" cy="5909310"/>
          </a:xfrm>
          <a:prstGeom prst="rect">
            <a:avLst/>
          </a:prstGeom>
          <a:noFill/>
        </p:spPr>
        <p:txBody>
          <a:bodyPr wrap="square">
            <a:spAutoFit/>
          </a:bodyPr>
          <a:lstStyle/>
          <a:p>
            <a:r>
              <a:rPr lang="en-US" sz="1400" dirty="0">
                <a:solidFill>
                  <a:srgbClr val="000000"/>
                </a:solidFill>
                <a:latin typeface="Algerian" panose="04020705040A02060702" pitchFamily="82" charset="0"/>
              </a:rPr>
              <a:t>Report the case when the diagnosis of a hematopoietic neoplasm is preceded by one of the following </a:t>
            </a:r>
            <a:r>
              <a:rPr lang="en-US" sz="1400" b="1" dirty="0">
                <a:solidFill>
                  <a:srgbClr val="000000"/>
                </a:solidFill>
                <a:latin typeface="Algerian" panose="04020705040A02060702" pitchFamily="82" charset="0"/>
              </a:rPr>
              <a:t>ambiguous terms</a:t>
            </a:r>
            <a:r>
              <a:rPr lang="en-US" sz="1400" dirty="0">
                <a:solidFill>
                  <a:srgbClr val="000000"/>
                </a:solidFill>
                <a:latin typeface="Algerian" panose="04020705040A02060702" pitchFamily="82" charset="0"/>
              </a:rPr>
              <a:t>:</a:t>
            </a:r>
          </a:p>
          <a:p>
            <a:r>
              <a:rPr lang="en-US" sz="1400" dirty="0">
                <a:solidFill>
                  <a:srgbClr val="000000"/>
                </a:solidFill>
                <a:latin typeface="Algerian" panose="04020705040A02060702" pitchFamily="82" charset="0"/>
              </a:rPr>
              <a:t>• Apparently</a:t>
            </a:r>
          </a:p>
          <a:p>
            <a:r>
              <a:rPr lang="en-US" sz="1400" dirty="0">
                <a:solidFill>
                  <a:srgbClr val="000000"/>
                </a:solidFill>
                <a:latin typeface="Algerian" panose="04020705040A02060702" pitchFamily="82" charset="0"/>
              </a:rPr>
              <a:t>• Appears</a:t>
            </a:r>
          </a:p>
          <a:p>
            <a:r>
              <a:rPr lang="en-US" sz="1400" dirty="0">
                <a:solidFill>
                  <a:srgbClr val="000000"/>
                </a:solidFill>
                <a:latin typeface="Algerian" panose="04020705040A02060702" pitchFamily="82" charset="0"/>
              </a:rPr>
              <a:t>• Comparable with</a:t>
            </a:r>
          </a:p>
          <a:p>
            <a:r>
              <a:rPr lang="en-US" sz="1400" dirty="0">
                <a:solidFill>
                  <a:srgbClr val="000000"/>
                </a:solidFill>
                <a:latin typeface="Algerian" panose="04020705040A02060702" pitchFamily="82" charset="0"/>
              </a:rPr>
              <a:t>• Compatible with</a:t>
            </a:r>
          </a:p>
          <a:p>
            <a:r>
              <a:rPr lang="en-US" sz="1400" dirty="0">
                <a:solidFill>
                  <a:srgbClr val="000000"/>
                </a:solidFill>
                <a:latin typeface="Algerian" panose="04020705040A02060702" pitchFamily="82" charset="0"/>
              </a:rPr>
              <a:t>• Consistent with</a:t>
            </a:r>
          </a:p>
          <a:p>
            <a:r>
              <a:rPr lang="en-US" sz="1400" dirty="0">
                <a:solidFill>
                  <a:srgbClr val="000000"/>
                </a:solidFill>
                <a:latin typeface="Algerian" panose="04020705040A02060702" pitchFamily="82" charset="0"/>
              </a:rPr>
              <a:t>• Favor(s)</a:t>
            </a:r>
          </a:p>
          <a:p>
            <a:r>
              <a:rPr lang="en-US" sz="1400" dirty="0">
                <a:solidFill>
                  <a:srgbClr val="000000"/>
                </a:solidFill>
                <a:latin typeface="Algerian" panose="04020705040A02060702" pitchFamily="82" charset="0"/>
              </a:rPr>
              <a:t>• Malignant appearing</a:t>
            </a:r>
          </a:p>
          <a:p>
            <a:r>
              <a:rPr lang="en-US" sz="1400" dirty="0">
                <a:solidFill>
                  <a:srgbClr val="000000"/>
                </a:solidFill>
                <a:latin typeface="Algerian" panose="04020705040A02060702" pitchFamily="82" charset="0"/>
              </a:rPr>
              <a:t>• Most likely</a:t>
            </a:r>
          </a:p>
          <a:p>
            <a:r>
              <a:rPr lang="en-US" sz="1400" dirty="0">
                <a:solidFill>
                  <a:srgbClr val="000000"/>
                </a:solidFill>
                <a:latin typeface="Algerian" panose="04020705040A02060702" pitchFamily="82" charset="0"/>
              </a:rPr>
              <a:t>• Presumed</a:t>
            </a:r>
          </a:p>
          <a:p>
            <a:r>
              <a:rPr lang="en-US" sz="1400" dirty="0">
                <a:solidFill>
                  <a:srgbClr val="000000"/>
                </a:solidFill>
                <a:latin typeface="Algerian" panose="04020705040A02060702" pitchFamily="82" charset="0"/>
              </a:rPr>
              <a:t>• Probable</a:t>
            </a:r>
          </a:p>
          <a:p>
            <a:r>
              <a:rPr lang="en-US" sz="1400" dirty="0">
                <a:solidFill>
                  <a:srgbClr val="000000"/>
                </a:solidFill>
                <a:latin typeface="Algerian" panose="04020705040A02060702" pitchFamily="82" charset="0"/>
              </a:rPr>
              <a:t>• Suspect(</a:t>
            </a:r>
            <a:r>
              <a:rPr lang="en-US" sz="1400" dirty="0" err="1">
                <a:solidFill>
                  <a:srgbClr val="000000"/>
                </a:solidFill>
                <a:latin typeface="Algerian" panose="04020705040A02060702" pitchFamily="82" charset="0"/>
              </a:rPr>
              <a:t>ed</a:t>
            </a:r>
            <a:r>
              <a:rPr lang="en-US" sz="1400" dirty="0">
                <a:solidFill>
                  <a:srgbClr val="000000"/>
                </a:solidFill>
                <a:latin typeface="Algerian" panose="04020705040A02060702" pitchFamily="82" charset="0"/>
              </a:rPr>
              <a:t>)</a:t>
            </a:r>
          </a:p>
          <a:p>
            <a:r>
              <a:rPr lang="en-US" sz="1400" dirty="0">
                <a:solidFill>
                  <a:srgbClr val="000000"/>
                </a:solidFill>
                <a:latin typeface="Algerian" panose="04020705040A02060702" pitchFamily="82" charset="0"/>
              </a:rPr>
              <a:t>• Suspicious (for)</a:t>
            </a:r>
          </a:p>
          <a:p>
            <a:r>
              <a:rPr lang="en-US" sz="1400" dirty="0">
                <a:solidFill>
                  <a:srgbClr val="000000"/>
                </a:solidFill>
                <a:latin typeface="Algerian" panose="04020705040A02060702" pitchFamily="82" charset="0"/>
              </a:rPr>
              <a:t>• Typical (of)</a:t>
            </a:r>
          </a:p>
          <a:p>
            <a:r>
              <a:rPr lang="en-US" sz="1400" b="1" i="1" dirty="0">
                <a:solidFill>
                  <a:srgbClr val="000000"/>
                </a:solidFill>
                <a:latin typeface="Algerian" panose="04020705040A02060702" pitchFamily="82" charset="0"/>
              </a:rPr>
              <a:t>Note 1</a:t>
            </a:r>
            <a:r>
              <a:rPr lang="en-US" sz="1400" dirty="0">
                <a:solidFill>
                  <a:srgbClr val="000000"/>
                </a:solidFill>
                <a:latin typeface="Algerian" panose="04020705040A02060702" pitchFamily="82" charset="0"/>
              </a:rPr>
              <a:t>: Use these terms when screening all reports other than cytology and tumor markers.</a:t>
            </a:r>
          </a:p>
          <a:p>
            <a:r>
              <a:rPr lang="en-US" sz="1400" b="1" i="1" dirty="0">
                <a:solidFill>
                  <a:srgbClr val="000000"/>
                </a:solidFill>
                <a:latin typeface="Algerian" panose="04020705040A02060702" pitchFamily="82" charset="0"/>
              </a:rPr>
              <a:t>Note 2</a:t>
            </a:r>
            <a:r>
              <a:rPr lang="en-US" sz="1400" dirty="0">
                <a:solidFill>
                  <a:srgbClr val="000000"/>
                </a:solidFill>
                <a:latin typeface="Algerian" panose="04020705040A02060702" pitchFamily="82" charset="0"/>
              </a:rPr>
              <a:t>: Report cases that use only the words on the list or an equivalent word such as “favored” rather than “favor(s). Do not substitute synonyms such as “supposed” for “presumed” or “equal” for “comparable with”. Do not substitute “likely” for “most likely.” See </a:t>
            </a:r>
            <a:r>
              <a:rPr lang="en-US" sz="1400" dirty="0">
                <a:solidFill>
                  <a:srgbClr val="0000FF"/>
                </a:solidFill>
                <a:latin typeface="Algerian" panose="04020705040A02060702" pitchFamily="82" charset="0"/>
              </a:rPr>
              <a:t>SEER coding manual</a:t>
            </a:r>
            <a:r>
              <a:rPr lang="en-US" sz="1400" dirty="0">
                <a:solidFill>
                  <a:srgbClr val="000000"/>
                </a:solidFill>
                <a:latin typeface="Algerian" panose="04020705040A02060702" pitchFamily="82" charset="0"/>
              </a:rPr>
              <a:t>, </a:t>
            </a:r>
            <a:r>
              <a:rPr lang="en-US" sz="1400" dirty="0" err="1">
                <a:solidFill>
                  <a:srgbClr val="000000"/>
                </a:solidFill>
                <a:latin typeface="Algerian" panose="04020705040A02060702" pitchFamily="82" charset="0"/>
              </a:rPr>
              <a:t>Reportability</a:t>
            </a:r>
            <a:r>
              <a:rPr lang="en-US" sz="1400" dirty="0">
                <a:solidFill>
                  <a:srgbClr val="000000"/>
                </a:solidFill>
                <a:latin typeface="Algerian" panose="04020705040A02060702" pitchFamily="82" charset="0"/>
              </a:rPr>
              <a:t> section.</a:t>
            </a:r>
          </a:p>
          <a:p>
            <a:r>
              <a:rPr lang="en-US" sz="1400" b="1" i="1" dirty="0">
                <a:solidFill>
                  <a:srgbClr val="000000"/>
                </a:solidFill>
                <a:latin typeface="Algerian" panose="04020705040A02060702" pitchFamily="82" charset="0"/>
              </a:rPr>
              <a:t>Note 3</a:t>
            </a:r>
            <a:r>
              <a:rPr lang="en-US" sz="1400" dirty="0">
                <a:solidFill>
                  <a:srgbClr val="000000"/>
                </a:solidFill>
                <a:latin typeface="Algerian" panose="04020705040A02060702" pitchFamily="82" charset="0"/>
              </a:rPr>
              <a:t>: Accept the reportable term and report the case when one part of the medical record uses a reportable ambiguous term such as “apparently” and another section of the medical record(s) uses a term that is not on the reportable list.</a:t>
            </a:r>
          </a:p>
          <a:p>
            <a:r>
              <a:rPr lang="en-US" sz="1400" b="1" i="1" dirty="0">
                <a:solidFill>
                  <a:srgbClr val="000000"/>
                </a:solidFill>
                <a:latin typeface="Algerian" panose="04020705040A02060702" pitchFamily="82" charset="0"/>
              </a:rPr>
              <a:t>Note 4</a:t>
            </a:r>
            <a:r>
              <a:rPr lang="en-US" sz="1400" dirty="0">
                <a:solidFill>
                  <a:srgbClr val="000000"/>
                </a:solidFill>
                <a:latin typeface="Algerian" panose="04020705040A02060702" pitchFamily="82" charset="0"/>
              </a:rPr>
              <a:t>: Follow back is recommended for diagnoses based on ambiguous terminology to see if the diagnosis has been confirmed or proven to be incorrect (see note 5).</a:t>
            </a:r>
          </a:p>
          <a:p>
            <a:r>
              <a:rPr lang="en-US" sz="1400" b="1" i="1" dirty="0">
                <a:solidFill>
                  <a:srgbClr val="000000"/>
                </a:solidFill>
                <a:latin typeface="Algerian" panose="04020705040A02060702" pitchFamily="82" charset="0"/>
              </a:rPr>
              <a:t>Note 5</a:t>
            </a:r>
            <a:r>
              <a:rPr lang="en-US" sz="1400" dirty="0">
                <a:solidFill>
                  <a:srgbClr val="000000"/>
                </a:solidFill>
                <a:latin typeface="Algerian" panose="04020705040A02060702" pitchFamily="82" charset="0"/>
              </a:rPr>
              <a:t>: Do </a:t>
            </a:r>
            <a:r>
              <a:rPr lang="en-US" sz="1400" b="1" dirty="0">
                <a:solidFill>
                  <a:srgbClr val="000000"/>
                </a:solidFill>
                <a:latin typeface="Algerian" panose="04020705040A02060702" pitchFamily="82" charset="0"/>
              </a:rPr>
              <a:t>not </a:t>
            </a:r>
            <a:r>
              <a:rPr lang="en-US" sz="1400" dirty="0">
                <a:solidFill>
                  <a:srgbClr val="000000"/>
                </a:solidFill>
                <a:latin typeface="Algerian" panose="04020705040A02060702" pitchFamily="82" charset="0"/>
              </a:rPr>
              <a:t>report the case when biopsy or physician’s statement confirms a non-reportable condition or proves the ambiguous diagnosis is </a:t>
            </a:r>
            <a:r>
              <a:rPr lang="en-US" sz="1400" b="1" dirty="0">
                <a:solidFill>
                  <a:srgbClr val="000000"/>
                </a:solidFill>
                <a:latin typeface="Algerian" panose="04020705040A02060702" pitchFamily="82" charset="0"/>
              </a:rPr>
              <a:t>wrong</a:t>
            </a:r>
          </a:p>
          <a:p>
            <a:r>
              <a:rPr lang="en-US" sz="1400" b="1" i="1" dirty="0">
                <a:solidFill>
                  <a:srgbClr val="000000"/>
                </a:solidFill>
                <a:latin typeface="Algerian" panose="04020705040A02060702" pitchFamily="82" charset="0"/>
              </a:rPr>
              <a:t>Example</a:t>
            </a:r>
            <a:r>
              <a:rPr lang="en-US" sz="1400" dirty="0">
                <a:solidFill>
                  <a:srgbClr val="000000"/>
                </a:solidFill>
                <a:latin typeface="Algerian" panose="04020705040A02060702" pitchFamily="82" charset="0"/>
              </a:rPr>
              <a:t>: CT scan shows enlarged lymph nodes suspicious for lymphoma. Subsequent biopsies of the lymph nodes thought to be involved with a neoplasm are negative for malignancy. The pathology is more reliable than the scan; the negative biopsy proves that the ambiguous diagnosis was wrong. Do </a:t>
            </a:r>
            <a:r>
              <a:rPr lang="en-US" sz="1400" b="1" dirty="0">
                <a:solidFill>
                  <a:srgbClr val="000000"/>
                </a:solidFill>
                <a:latin typeface="Algerian" panose="04020705040A02060702" pitchFamily="82" charset="0"/>
              </a:rPr>
              <a:t>not </a:t>
            </a:r>
            <a:r>
              <a:rPr lang="en-US" sz="1400" dirty="0">
                <a:solidFill>
                  <a:srgbClr val="000000"/>
                </a:solidFill>
                <a:latin typeface="Algerian" panose="04020705040A02060702" pitchFamily="82" charset="0"/>
              </a:rPr>
              <a:t>report the case.</a:t>
            </a:r>
            <a:endParaRPr lang="en-US" sz="1400" dirty="0">
              <a:latin typeface="Algerian" panose="04020705040A02060702" pitchFamily="82" charset="0"/>
            </a:endParaRPr>
          </a:p>
        </p:txBody>
      </p:sp>
    </p:spTree>
    <p:extLst>
      <p:ext uri="{BB962C8B-B14F-4D97-AF65-F5344CB8AC3E}">
        <p14:creationId xmlns:p14="http://schemas.microsoft.com/office/powerpoint/2010/main" val="19832219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b="1" dirty="0">
                <a:latin typeface="Algerian" panose="04020705040A02060702" pitchFamily="82" charset="0"/>
              </a:rPr>
              <a:t>Information for Lymphoma Only </a:t>
            </a:r>
            <a:r>
              <a:rPr lang="en-US" sz="3100" b="1" dirty="0" smtClean="0">
                <a:latin typeface="Algerian" panose="04020705040A02060702" pitchFamily="82" charset="0"/>
              </a:rPr>
              <a:t>Biopsies </a:t>
            </a:r>
            <a:r>
              <a:rPr lang="en-US" dirty="0"/>
              <a:t/>
            </a:r>
            <a:br>
              <a:rPr lang="en-US" dirty="0"/>
            </a:br>
            <a:endParaRPr lang="en-US" dirty="0"/>
          </a:p>
        </p:txBody>
      </p:sp>
      <p:sp>
        <p:nvSpPr>
          <p:cNvPr id="3" name="Content Placeholder 2"/>
          <p:cNvSpPr>
            <a:spLocks noGrp="1"/>
          </p:cNvSpPr>
          <p:nvPr>
            <p:ph idx="1"/>
          </p:nvPr>
        </p:nvSpPr>
        <p:spPr/>
        <p:txBody>
          <a:bodyPr/>
          <a:lstStyle/>
          <a:p>
            <a:r>
              <a:rPr lang="en-US" sz="2400" dirty="0" smtClean="0">
                <a:latin typeface="Algerian" panose="04020705040A02060702" pitchFamily="82" charset="0"/>
              </a:rPr>
              <a:t>The </a:t>
            </a:r>
            <a:r>
              <a:rPr lang="en-US" sz="2400" dirty="0">
                <a:latin typeface="Algerian" panose="04020705040A02060702" pitchFamily="82" charset="0"/>
              </a:rPr>
              <a:t>most accessible involved lymph node or site is usually biopsied when lymphoma is suspected. For example, if a CT or PET scan identified enlarged cervical and </a:t>
            </a:r>
            <a:r>
              <a:rPr lang="en-US" sz="2400" dirty="0" err="1">
                <a:latin typeface="Algerian" panose="04020705040A02060702" pitchFamily="82" charset="0"/>
              </a:rPr>
              <a:t>mediastinal</a:t>
            </a:r>
            <a:r>
              <a:rPr lang="en-US" sz="2400" dirty="0">
                <a:latin typeface="Algerian" panose="04020705040A02060702" pitchFamily="82" charset="0"/>
              </a:rPr>
              <a:t> lymph nodes, the physician would biopsy the cervical lymph nodes because that would be the least invasive procedure; i.e. the cervical nodes are more accessible than the </a:t>
            </a:r>
            <a:r>
              <a:rPr lang="en-US" sz="2400" dirty="0" err="1">
                <a:latin typeface="Algerian" panose="04020705040A02060702" pitchFamily="82" charset="0"/>
              </a:rPr>
              <a:t>mediastinal</a:t>
            </a:r>
            <a:r>
              <a:rPr lang="en-US" sz="2400" dirty="0">
                <a:latin typeface="Algerian" panose="04020705040A02060702" pitchFamily="82" charset="0"/>
              </a:rPr>
              <a:t> nodes. Do </a:t>
            </a:r>
            <a:r>
              <a:rPr lang="en-US" sz="2400" b="1" dirty="0">
                <a:latin typeface="Algerian" panose="04020705040A02060702" pitchFamily="82" charset="0"/>
              </a:rPr>
              <a:t>not </a:t>
            </a:r>
            <a:r>
              <a:rPr lang="en-US" sz="2400" dirty="0">
                <a:latin typeface="Algerian" panose="04020705040A02060702" pitchFamily="82" charset="0"/>
              </a:rPr>
              <a:t>assume that the more accessible site chosen for biopsy is the primary site. Follow the primary site rules and instructions when coding Primary Site.</a:t>
            </a:r>
          </a:p>
          <a:p>
            <a:endParaRPr lang="en-US" dirty="0"/>
          </a:p>
        </p:txBody>
      </p:sp>
    </p:spTree>
    <p:extLst>
      <p:ext uri="{BB962C8B-B14F-4D97-AF65-F5344CB8AC3E}">
        <p14:creationId xmlns:p14="http://schemas.microsoft.com/office/powerpoint/2010/main" val="382188874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www.aboutcancer.com/hodgkins_sah_oct_200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5612" y="1066800"/>
            <a:ext cx="1059180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5811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http://www.aboutcancer.com/hodgkins_ct_sah_jan_200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612" y="914400"/>
            <a:ext cx="117348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164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4846" y="764373"/>
            <a:ext cx="8608358" cy="912027"/>
          </a:xfrm>
        </p:spPr>
        <p:txBody>
          <a:bodyPr/>
          <a:lstStyle/>
          <a:p>
            <a:pPr algn="ctr"/>
            <a:r>
              <a:rPr lang="en-US" dirty="0" smtClean="0">
                <a:latin typeface="Algerian" panose="04020705040A02060702" pitchFamily="82" charset="0"/>
              </a:rPr>
              <a:t>Enlarged Neck </a:t>
            </a:r>
            <a:r>
              <a:rPr lang="en-US" dirty="0" err="1" smtClean="0">
                <a:latin typeface="Algerian" panose="04020705040A02060702" pitchFamily="82" charset="0"/>
              </a:rPr>
              <a:t>lymphnode</a:t>
            </a:r>
            <a:endParaRPr lang="en-US" dirty="0">
              <a:latin typeface="Algerian" panose="04020705040A02060702" pitchFamily="82" charset="0"/>
            </a:endParaRPr>
          </a:p>
        </p:txBody>
      </p:sp>
      <p:pic>
        <p:nvPicPr>
          <p:cNvPr id="3074" name="Picture 2" descr="http://gosouthonline.co.za/wp-content/uploads/2012/12/Hodgkins-lymphoma-cancer-of-the-Lymph-Gland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7612" y="2286000"/>
            <a:ext cx="9601199"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195121"/>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674812" y="838200"/>
            <a:ext cx="8608358" cy="1293028"/>
          </a:xfrm>
        </p:spPr>
        <p:txBody>
          <a:bodyPr/>
          <a:lstStyle/>
          <a:p>
            <a:r>
              <a:rPr lang="en-US" dirty="0" smtClean="0">
                <a:latin typeface="Algerian" panose="04020705040A02060702" pitchFamily="82" charset="0"/>
              </a:rPr>
              <a:t>SEER HEMATOPOIETIC DATABASE</a:t>
            </a:r>
            <a:endParaRPr lang="en-US" dirty="0">
              <a:latin typeface="Algerian" panose="04020705040A02060702" pitchFamily="82" charset="0"/>
            </a:endParaRPr>
          </a:p>
        </p:txBody>
      </p:sp>
      <p:sp>
        <p:nvSpPr>
          <p:cNvPr id="14" name="Content Placeholder 13"/>
          <p:cNvSpPr>
            <a:spLocks noGrp="1"/>
          </p:cNvSpPr>
          <p:nvPr>
            <p:ph idx="1"/>
          </p:nvPr>
        </p:nvSpPr>
        <p:spPr>
          <a:xfrm>
            <a:off x="685622" y="2131228"/>
            <a:ext cx="10817582" cy="4345772"/>
          </a:xfrm>
        </p:spPr>
        <p:txBody>
          <a:bodyPr>
            <a:normAutofit lnSpcReduction="10000"/>
          </a:bodyPr>
          <a:lstStyle/>
          <a:p>
            <a:r>
              <a:rPr lang="en-US" sz="3200" dirty="0" smtClean="0">
                <a:latin typeface="Algerian" panose="04020705040A02060702" pitchFamily="82" charset="0"/>
              </a:rPr>
              <a:t>Understanding the disease</a:t>
            </a:r>
          </a:p>
          <a:p>
            <a:r>
              <a:rPr lang="en-US" sz="3200" dirty="0">
                <a:latin typeface="Algerian" panose="04020705040A02060702" pitchFamily="82" charset="0"/>
              </a:rPr>
              <a:t>AMBIGUOUS TERMS</a:t>
            </a:r>
            <a:endParaRPr lang="en-US" sz="3200" dirty="0" smtClean="0">
              <a:latin typeface="Algerian" panose="04020705040A02060702" pitchFamily="82" charset="0"/>
            </a:endParaRPr>
          </a:p>
          <a:p>
            <a:r>
              <a:rPr lang="en-US" sz="3200" dirty="0" smtClean="0">
                <a:latin typeface="Algerian" panose="04020705040A02060702" pitchFamily="82" charset="0"/>
              </a:rPr>
              <a:t>Choosing </a:t>
            </a:r>
            <a:r>
              <a:rPr lang="en-US" sz="3200" dirty="0">
                <a:latin typeface="Algerian" panose="04020705040A02060702" pitchFamily="82" charset="0"/>
              </a:rPr>
              <a:t>the right </a:t>
            </a:r>
            <a:r>
              <a:rPr lang="en-US" sz="3200" dirty="0" smtClean="0">
                <a:latin typeface="Algerian" panose="04020705040A02060702" pitchFamily="82" charset="0"/>
              </a:rPr>
              <a:t>Histology &amp; TOPO CODE </a:t>
            </a:r>
          </a:p>
          <a:p>
            <a:r>
              <a:rPr lang="en-US" sz="3200" dirty="0">
                <a:latin typeface="Algerian" panose="04020705040A02060702" pitchFamily="82" charset="0"/>
              </a:rPr>
              <a:t>Navigation of the Hematopoietic and Lymphoid Neoplasm Database </a:t>
            </a:r>
            <a:endParaRPr lang="en-US" sz="3200" dirty="0" smtClean="0">
              <a:latin typeface="Algerian" panose="04020705040A02060702" pitchFamily="82" charset="0"/>
            </a:endParaRPr>
          </a:p>
          <a:p>
            <a:r>
              <a:rPr lang="en-US" sz="3200" dirty="0" smtClean="0">
                <a:latin typeface="Algerian" panose="04020705040A02060702" pitchFamily="82" charset="0"/>
              </a:rPr>
              <a:t>New primary &amp; Multiple primary calculator</a:t>
            </a:r>
          </a:p>
          <a:p>
            <a:r>
              <a:rPr lang="en-US" sz="3200" dirty="0" smtClean="0">
                <a:latin typeface="Algerian" panose="04020705040A02060702" pitchFamily="82" charset="0"/>
              </a:rPr>
              <a:t>ICD CODE LIST IN HEM DATA BASE</a:t>
            </a:r>
          </a:p>
          <a:p>
            <a:r>
              <a:rPr lang="en-US" sz="3200" dirty="0" smtClean="0">
                <a:latin typeface="Algerian" panose="04020705040A02060702" pitchFamily="82" charset="0"/>
              </a:rPr>
              <a:t>Transformations</a:t>
            </a:r>
          </a:p>
          <a:p>
            <a:pPr marL="0" indent="0">
              <a:buNone/>
            </a:pPr>
            <a:endParaRPr lang="en-US" dirty="0" smtClean="0"/>
          </a:p>
          <a:p>
            <a:endParaRPr lang="en-US" dirty="0" smtClean="0"/>
          </a:p>
          <a:p>
            <a:pPr marL="0" indent="0">
              <a:buNone/>
            </a:pPr>
            <a:endParaRPr lang="en-US" dirty="0" smtClean="0"/>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4846" y="914400"/>
            <a:ext cx="8608358" cy="990600"/>
          </a:xfrm>
        </p:spPr>
        <p:txBody>
          <a:bodyPr>
            <a:normAutofit fontScale="90000"/>
          </a:bodyPr>
          <a:lstStyle/>
          <a:p>
            <a:pPr algn="ctr"/>
            <a:r>
              <a:rPr lang="en-US" sz="3100" dirty="0" smtClean="0">
                <a:latin typeface="Algerian" panose="04020705040A02060702" pitchFamily="82" charset="0"/>
              </a:rPr>
              <a:t>Lymphnode </a:t>
            </a:r>
            <a:r>
              <a:rPr lang="en-US" sz="3100" dirty="0">
                <a:latin typeface="Algerian" panose="04020705040A02060702" pitchFamily="82" charset="0"/>
              </a:rPr>
              <a:t>Excisional or Incisional Biopsy</a:t>
            </a:r>
            <a:r>
              <a:rPr lang="en-US" dirty="0"/>
              <a:t/>
            </a:r>
            <a:br>
              <a:rPr lang="en-US" dirty="0"/>
            </a:br>
            <a:endParaRPr lang="en-US" dirty="0">
              <a:latin typeface="Algerian" panose="04020705040A02060702" pitchFamily="82" charset="0"/>
            </a:endParaRPr>
          </a:p>
        </p:txBody>
      </p:sp>
      <p:pic>
        <p:nvPicPr>
          <p:cNvPr id="4098" name="Picture 2" descr="https://wiki.uiowa.edu/download/attachments/51387837/016sln060811.jpg?api=v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65212" y="2286001"/>
            <a:ext cx="10058400" cy="4571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100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4846" y="764373"/>
            <a:ext cx="8608358" cy="1064427"/>
          </a:xfrm>
        </p:spPr>
        <p:txBody>
          <a:bodyPr/>
          <a:lstStyle/>
          <a:p>
            <a:pPr algn="ctr"/>
            <a:r>
              <a:rPr lang="en-US" dirty="0" smtClean="0">
                <a:latin typeface="Algerian" panose="04020705040A02060702" pitchFamily="82" charset="0"/>
              </a:rPr>
              <a:t>Lymphnode </a:t>
            </a:r>
            <a:r>
              <a:rPr lang="en-US" dirty="0" err="1" smtClean="0">
                <a:latin typeface="Algerian" panose="04020705040A02060702" pitchFamily="82" charset="0"/>
              </a:rPr>
              <a:t>fna</a:t>
            </a:r>
            <a:endParaRPr lang="en-US" dirty="0">
              <a:latin typeface="Algerian" panose="04020705040A02060702" pitchFamily="82" charset="0"/>
            </a:endParaRPr>
          </a:p>
        </p:txBody>
      </p:sp>
      <p:pic>
        <p:nvPicPr>
          <p:cNvPr id="5122" name="Picture 2" descr="http://lymphomaleukemia.org/wp-content/uploads/2011/09/Lymph-Node-Biopsy-Procedur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7012" y="1828800"/>
            <a:ext cx="113538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8358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lgerian" panose="04020705040A02060702" pitchFamily="82" charset="0"/>
              </a:rPr>
              <a:t>KNOW YOUR PRIMAY SITE</a:t>
            </a:r>
            <a:endParaRPr lang="en-US" dirty="0">
              <a:latin typeface="Algerian" panose="04020705040A02060702" pitchFamily="82" charset="0"/>
            </a:endParaRPr>
          </a:p>
        </p:txBody>
      </p:sp>
      <p:sp>
        <p:nvSpPr>
          <p:cNvPr id="3" name="Content Placeholder 2"/>
          <p:cNvSpPr>
            <a:spLocks noGrp="1"/>
          </p:cNvSpPr>
          <p:nvPr>
            <p:ph idx="1"/>
          </p:nvPr>
        </p:nvSpPr>
        <p:spPr/>
        <p:txBody>
          <a:bodyPr/>
          <a:lstStyle/>
          <a:p>
            <a:r>
              <a:rPr lang="en-US" dirty="0">
                <a:latin typeface="Algerian" panose="04020705040A02060702" pitchFamily="82" charset="0"/>
              </a:rPr>
              <a:t>DO NOT JUST CODE THE SITE OF BIOPSY. BE SURE TO REVIEW ALL SCANS AND H&amp;P NOTES. JUST BECAUSE A LYMPHNODE WAS BIOPSIED DOESN’T MEAN IT’S THE PRIMARY SITE IT JUST MEANS IT WAS THE EASIEST ONE TO ACCESS!</a:t>
            </a:r>
          </a:p>
          <a:p>
            <a:endParaRPr lang="en-US" dirty="0"/>
          </a:p>
        </p:txBody>
      </p:sp>
    </p:spTree>
    <p:extLst>
      <p:ext uri="{BB962C8B-B14F-4D97-AF65-F5344CB8AC3E}">
        <p14:creationId xmlns:p14="http://schemas.microsoft.com/office/powerpoint/2010/main" val="29850008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lgerian" panose="04020705040A02060702" pitchFamily="82" charset="0"/>
              </a:rPr>
              <a:t>NHL PRESENTATION</a:t>
            </a:r>
            <a:endParaRPr lang="en-US" dirty="0">
              <a:latin typeface="Algerian" panose="04020705040A02060702" pitchFamily="82" charset="0"/>
            </a:endParaRPr>
          </a:p>
        </p:txBody>
      </p:sp>
      <p:sp>
        <p:nvSpPr>
          <p:cNvPr id="3" name="Content Placeholder 2"/>
          <p:cNvSpPr>
            <a:spLocks noGrp="1"/>
          </p:cNvSpPr>
          <p:nvPr>
            <p:ph idx="1"/>
          </p:nvPr>
        </p:nvSpPr>
        <p:spPr/>
        <p:txBody>
          <a:bodyPr>
            <a:normAutofit/>
          </a:bodyPr>
          <a:lstStyle/>
          <a:p>
            <a:r>
              <a:rPr lang="en-US" sz="3600" dirty="0" smtClean="0">
                <a:latin typeface="Algerian" panose="04020705040A02060702" pitchFamily="82" charset="0"/>
              </a:rPr>
              <a:t>LYMPHADENOPATHY</a:t>
            </a:r>
          </a:p>
          <a:p>
            <a:r>
              <a:rPr lang="en-US" sz="3600" dirty="0" smtClean="0">
                <a:latin typeface="Algerian" panose="04020705040A02060702" pitchFamily="82" charset="0"/>
              </a:rPr>
              <a:t>B SYMPTOMS: USE ONLY PHYSICIAN STATEMENT OF B SYPMTOMS FOR POSITIVE OR NEGATIVE OTHERWISE DO NOT ASSUME AND USE CODE UNK 999 IN SSF</a:t>
            </a:r>
          </a:p>
          <a:p>
            <a:r>
              <a:rPr lang="en-US" sz="3600" dirty="0" smtClean="0">
                <a:latin typeface="Algerian" panose="04020705040A02060702" pitchFamily="82" charset="0"/>
              </a:rPr>
              <a:t>ONLY USE PHYSICIAN STATEMENT OF HIV OTHERWISE USE UNK 999 IN SSF</a:t>
            </a:r>
            <a:endParaRPr lang="en-US" sz="3600" dirty="0">
              <a:latin typeface="Algerian" panose="04020705040A02060702" pitchFamily="82" charset="0"/>
            </a:endParaRPr>
          </a:p>
        </p:txBody>
      </p:sp>
    </p:spTree>
    <p:extLst>
      <p:ext uri="{BB962C8B-B14F-4D97-AF65-F5344CB8AC3E}">
        <p14:creationId xmlns:p14="http://schemas.microsoft.com/office/powerpoint/2010/main" val="21601104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4373"/>
            <a:ext cx="12114212" cy="1293028"/>
          </a:xfrm>
        </p:spPr>
        <p:txBody>
          <a:bodyPr>
            <a:normAutofit/>
          </a:bodyPr>
          <a:lstStyle/>
          <a:p>
            <a:pPr algn="ctr"/>
            <a:r>
              <a:rPr lang="en-US" sz="3600" b="1" dirty="0" smtClean="0">
                <a:latin typeface="Algerian" panose="04020705040A02060702" pitchFamily="82" charset="0"/>
              </a:rPr>
              <a:t>Module </a:t>
            </a:r>
            <a:r>
              <a:rPr lang="en-US" sz="3600" b="1" dirty="0">
                <a:latin typeface="Algerian" panose="04020705040A02060702" pitchFamily="82" charset="0"/>
              </a:rPr>
              <a:t>7: </a:t>
            </a:r>
            <a:r>
              <a:rPr lang="en-US" sz="3600" b="1" dirty="0" smtClean="0">
                <a:latin typeface="Algerian" panose="04020705040A02060702" pitchFamily="82" charset="0"/>
              </a:rPr>
              <a:t/>
            </a:r>
            <a:br>
              <a:rPr lang="en-US" sz="3600" b="1" dirty="0" smtClean="0">
                <a:latin typeface="Algerian" panose="04020705040A02060702" pitchFamily="82" charset="0"/>
              </a:rPr>
            </a:br>
            <a:r>
              <a:rPr lang="en-US" sz="3600" b="1" dirty="0" smtClean="0">
                <a:latin typeface="Algerian" panose="04020705040A02060702" pitchFamily="82" charset="0"/>
              </a:rPr>
              <a:t>Coding </a:t>
            </a:r>
            <a:r>
              <a:rPr lang="en-US" sz="3600" b="1" dirty="0">
                <a:latin typeface="Algerian" panose="04020705040A02060702" pitchFamily="82" charset="0"/>
              </a:rPr>
              <a:t>Primary Site for Lymphomas Only </a:t>
            </a:r>
            <a:endParaRPr lang="en-US" sz="3600" dirty="0">
              <a:latin typeface="Algerian" panose="04020705040A02060702" pitchFamily="82" charset="0"/>
            </a:endParaRPr>
          </a:p>
        </p:txBody>
      </p:sp>
      <p:sp>
        <p:nvSpPr>
          <p:cNvPr id="3" name="Content Placeholder 2"/>
          <p:cNvSpPr>
            <a:spLocks noGrp="1"/>
          </p:cNvSpPr>
          <p:nvPr>
            <p:ph idx="1"/>
          </p:nvPr>
        </p:nvSpPr>
        <p:spPr/>
        <p:txBody>
          <a:bodyPr/>
          <a:lstStyle/>
          <a:p>
            <a:endParaRPr lang="en-US" dirty="0"/>
          </a:p>
          <a:p>
            <a:endParaRPr lang="en-US" dirty="0"/>
          </a:p>
          <a:p>
            <a:r>
              <a:rPr lang="en-US" b="1" dirty="0">
                <a:latin typeface="Algerian" panose="04020705040A02060702" pitchFamily="82" charset="0"/>
              </a:rPr>
              <a:t>Rule PH26 </a:t>
            </a:r>
            <a:r>
              <a:rPr lang="en-US" dirty="0">
                <a:latin typeface="Algerian" panose="04020705040A02060702" pitchFamily="82" charset="0"/>
              </a:rPr>
              <a:t>Code the </a:t>
            </a:r>
            <a:r>
              <a:rPr lang="en-US" b="1" dirty="0">
                <a:latin typeface="Algerian" panose="04020705040A02060702" pitchFamily="82" charset="0"/>
              </a:rPr>
              <a:t>primary site </a:t>
            </a:r>
            <a:r>
              <a:rPr lang="en-US" dirty="0">
                <a:latin typeface="Algerian" panose="04020705040A02060702" pitchFamily="82" charset="0"/>
              </a:rPr>
              <a:t>to </a:t>
            </a:r>
            <a:r>
              <a:rPr lang="en-US" b="1" dirty="0">
                <a:latin typeface="Algerian" panose="04020705040A02060702" pitchFamily="82" charset="0"/>
              </a:rPr>
              <a:t>bone marrow </a:t>
            </a:r>
            <a:r>
              <a:rPr lang="en-US" dirty="0">
                <a:latin typeface="Algerian" panose="04020705040A02060702" pitchFamily="82" charset="0"/>
              </a:rPr>
              <a:t>(C421) when lymphoma is </a:t>
            </a:r>
            <a:r>
              <a:rPr lang="en-US" b="1" dirty="0">
                <a:latin typeface="Algerian" panose="04020705040A02060702" pitchFamily="82" charset="0"/>
              </a:rPr>
              <a:t>present only in the bone marrow. </a:t>
            </a:r>
            <a:endParaRPr lang="en-US" dirty="0">
              <a:latin typeface="Algerian" panose="04020705040A02060702" pitchFamily="82" charset="0"/>
            </a:endParaRPr>
          </a:p>
          <a:p>
            <a:r>
              <a:rPr lang="en-US" b="1" i="1" dirty="0">
                <a:latin typeface="Algerian" panose="04020705040A02060702" pitchFamily="82" charset="0"/>
              </a:rPr>
              <a:t>Note</a:t>
            </a:r>
            <a:r>
              <a:rPr lang="en-US" dirty="0">
                <a:latin typeface="Algerian" panose="04020705040A02060702" pitchFamily="82" charset="0"/>
              </a:rPr>
              <a:t>: All available physical exams, scans, and other work-up must be negative for lymph node, tissue, or organ involvement </a:t>
            </a:r>
            <a:r>
              <a:rPr lang="en-US" b="1" dirty="0">
                <a:latin typeface="Algerian" panose="04020705040A02060702" pitchFamily="82" charset="0"/>
              </a:rPr>
              <a:t>OR </a:t>
            </a:r>
            <a:r>
              <a:rPr lang="en-US" dirty="0">
                <a:latin typeface="Algerian" panose="04020705040A02060702" pitchFamily="82" charset="0"/>
              </a:rPr>
              <a:t>no other workup was done. </a:t>
            </a:r>
          </a:p>
          <a:p>
            <a:r>
              <a:rPr lang="en-US" b="1" i="1" dirty="0">
                <a:latin typeface="Algerian" panose="04020705040A02060702" pitchFamily="82" charset="0"/>
              </a:rPr>
              <a:t>Example: </a:t>
            </a:r>
            <a:r>
              <a:rPr lang="en-US" dirty="0">
                <a:latin typeface="Algerian" panose="04020705040A02060702" pitchFamily="82" charset="0"/>
              </a:rPr>
              <a:t>Bone marrow biopsy is positive for diffuse B-cell lymphoma (DLBCL). No other work up performed. Code primary site to bone marrow. If further workup is done that identifies a primary site, reassign primary site </a:t>
            </a:r>
          </a:p>
        </p:txBody>
      </p:sp>
    </p:spTree>
    <p:extLst>
      <p:ext uri="{BB962C8B-B14F-4D97-AF65-F5344CB8AC3E}">
        <p14:creationId xmlns:p14="http://schemas.microsoft.com/office/powerpoint/2010/main" val="39451892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4846" y="764373"/>
            <a:ext cx="5485566" cy="759627"/>
          </a:xfrm>
        </p:spPr>
        <p:txBody>
          <a:bodyPr/>
          <a:lstStyle/>
          <a:p>
            <a:pPr algn="ctr"/>
            <a:r>
              <a:rPr lang="en-US" dirty="0" smtClean="0">
                <a:latin typeface="Algerian" panose="04020705040A02060702" pitchFamily="82" charset="0"/>
              </a:rPr>
              <a:t>CLL/</a:t>
            </a:r>
            <a:r>
              <a:rPr lang="en-US" dirty="0" err="1" smtClean="0">
                <a:latin typeface="Algerian" panose="04020705040A02060702" pitchFamily="82" charset="0"/>
              </a:rPr>
              <a:t>sll</a:t>
            </a:r>
            <a:endParaRPr lang="en-US" dirty="0">
              <a:latin typeface="Algerian" panose="04020705040A02060702" pitchFamily="82" charset="0"/>
            </a:endParaRPr>
          </a:p>
        </p:txBody>
      </p:sp>
      <p:sp>
        <p:nvSpPr>
          <p:cNvPr id="3" name="Content Placeholder 2"/>
          <p:cNvSpPr>
            <a:spLocks noGrp="1"/>
          </p:cNvSpPr>
          <p:nvPr>
            <p:ph idx="1"/>
          </p:nvPr>
        </p:nvSpPr>
        <p:spPr>
          <a:xfrm>
            <a:off x="760412" y="1828800"/>
            <a:ext cx="10817582" cy="4876800"/>
          </a:xfrm>
        </p:spPr>
        <p:txBody>
          <a:bodyPr>
            <a:normAutofit fontScale="77500" lnSpcReduction="20000"/>
          </a:bodyPr>
          <a:lstStyle/>
          <a:p>
            <a:r>
              <a:rPr lang="en-US" b="1" dirty="0">
                <a:latin typeface="Algerian" panose="04020705040A02060702" pitchFamily="82" charset="0"/>
              </a:rPr>
              <a:t>Chronic lymphocytic leukemia</a:t>
            </a:r>
            <a:endParaRPr lang="en-US" dirty="0">
              <a:latin typeface="Algerian" panose="04020705040A02060702" pitchFamily="82" charset="0"/>
            </a:endParaRPr>
          </a:p>
          <a:p>
            <a:r>
              <a:rPr lang="en-US" dirty="0">
                <a:latin typeface="Algerian" panose="04020705040A02060702" pitchFamily="82" charset="0"/>
              </a:rPr>
              <a:t>These types can be further divided into subtypes.</a:t>
            </a:r>
          </a:p>
          <a:p>
            <a:r>
              <a:rPr lang="en-US" dirty="0">
                <a:latin typeface="Algerian" panose="04020705040A02060702" pitchFamily="82" charset="0"/>
              </a:rPr>
              <a:t>When classifying the type of leukemia, the first steps are to determine if the cancer is:</a:t>
            </a:r>
          </a:p>
          <a:p>
            <a:r>
              <a:rPr lang="en-US" dirty="0">
                <a:latin typeface="Algerian" panose="04020705040A02060702" pitchFamily="82" charset="0"/>
              </a:rPr>
              <a:t>1) </a:t>
            </a:r>
            <a:r>
              <a:rPr lang="en-US" b="1" dirty="0">
                <a:latin typeface="Algerian" panose="04020705040A02060702" pitchFamily="82" charset="0"/>
              </a:rPr>
              <a:t>Lymphocytic</a:t>
            </a:r>
            <a:r>
              <a:rPr lang="en-US" dirty="0">
                <a:latin typeface="Algerian" panose="04020705040A02060702" pitchFamily="82" charset="0"/>
              </a:rPr>
              <a:t> or </a:t>
            </a:r>
            <a:r>
              <a:rPr lang="en-US" b="1" dirty="0" err="1">
                <a:latin typeface="Algerian" panose="04020705040A02060702" pitchFamily="82" charset="0"/>
              </a:rPr>
              <a:t>myelogenous</a:t>
            </a:r>
            <a:r>
              <a:rPr lang="en-US" dirty="0">
                <a:latin typeface="Algerian" panose="04020705040A02060702" pitchFamily="82" charset="0"/>
              </a:rPr>
              <a:t> leukemia</a:t>
            </a:r>
          </a:p>
          <a:p>
            <a:r>
              <a:rPr lang="en-US" dirty="0">
                <a:latin typeface="Algerian" panose="04020705040A02060702" pitchFamily="82" charset="0"/>
              </a:rPr>
              <a:t>2) </a:t>
            </a:r>
            <a:r>
              <a:rPr lang="en-US" b="1" dirty="0">
                <a:latin typeface="Algerian" panose="04020705040A02060702" pitchFamily="82" charset="0"/>
              </a:rPr>
              <a:t>Acute</a:t>
            </a:r>
            <a:r>
              <a:rPr lang="en-US" dirty="0">
                <a:latin typeface="Algerian" panose="04020705040A02060702" pitchFamily="82" charset="0"/>
              </a:rPr>
              <a:t> or </a:t>
            </a:r>
            <a:r>
              <a:rPr lang="en-US" b="1" dirty="0">
                <a:latin typeface="Algerian" panose="04020705040A02060702" pitchFamily="82" charset="0"/>
              </a:rPr>
              <a:t>chronic</a:t>
            </a:r>
            <a:r>
              <a:rPr lang="en-US" dirty="0">
                <a:latin typeface="Algerian" panose="04020705040A02060702" pitchFamily="82" charset="0"/>
              </a:rPr>
              <a:t> leukemia</a:t>
            </a:r>
          </a:p>
          <a:p>
            <a:r>
              <a:rPr lang="en-US" dirty="0">
                <a:latin typeface="Algerian" panose="04020705040A02060702" pitchFamily="82" charset="0"/>
              </a:rPr>
              <a:t>Cancer can occur in either the lymphoid or myeloid white blood cells.</a:t>
            </a:r>
          </a:p>
          <a:p>
            <a:r>
              <a:rPr lang="en-US" b="1" dirty="0">
                <a:latin typeface="Algerian" panose="04020705040A02060702" pitchFamily="82" charset="0"/>
              </a:rPr>
              <a:t>Lymphocytic leukemia:</a:t>
            </a:r>
            <a:r>
              <a:rPr lang="en-US" dirty="0">
                <a:latin typeface="Algerian" panose="04020705040A02060702" pitchFamily="82" charset="0"/>
              </a:rPr>
              <a:t> Cancer develops in the lymphocytes (lymphoid cells)</a:t>
            </a:r>
          </a:p>
          <a:p>
            <a:r>
              <a:rPr lang="en-US" b="1" dirty="0" err="1">
                <a:latin typeface="Algerian" panose="04020705040A02060702" pitchFamily="82" charset="0"/>
              </a:rPr>
              <a:t>Myelogenous</a:t>
            </a:r>
            <a:r>
              <a:rPr lang="en-US" b="1" dirty="0">
                <a:latin typeface="Algerian" panose="04020705040A02060702" pitchFamily="82" charset="0"/>
              </a:rPr>
              <a:t> leukemia:</a:t>
            </a:r>
            <a:r>
              <a:rPr lang="en-US" dirty="0">
                <a:latin typeface="Algerian" panose="04020705040A02060702" pitchFamily="82" charset="0"/>
              </a:rPr>
              <a:t> Cancer develops in the granulocytes or monocytes (myeloid cells)</a:t>
            </a:r>
          </a:p>
          <a:p>
            <a:r>
              <a:rPr lang="en-US" dirty="0">
                <a:latin typeface="Algerian" panose="04020705040A02060702" pitchFamily="82" charset="0"/>
              </a:rPr>
              <a:t>Leukemia is also either acute or chronic.</a:t>
            </a:r>
          </a:p>
          <a:p>
            <a:r>
              <a:rPr lang="en-US" b="1" dirty="0">
                <a:latin typeface="Algerian" panose="04020705040A02060702" pitchFamily="82" charset="0"/>
              </a:rPr>
              <a:t>Acute leukemia:</a:t>
            </a:r>
            <a:r>
              <a:rPr lang="en-US" dirty="0">
                <a:latin typeface="Algerian" panose="04020705040A02060702" pitchFamily="82" charset="0"/>
              </a:rPr>
              <a:t> The new or immature cancer cells, called blasts, remain very immature and cannot perform their functions. The blasts increase in number rapidly, and the disease progresses quickly.</a:t>
            </a:r>
          </a:p>
          <a:p>
            <a:r>
              <a:rPr lang="en-US" b="1" dirty="0">
                <a:latin typeface="Algerian" panose="04020705040A02060702" pitchFamily="82" charset="0"/>
              </a:rPr>
              <a:t>Chronic leukemia:</a:t>
            </a:r>
            <a:r>
              <a:rPr lang="en-US" dirty="0">
                <a:latin typeface="Algerian" panose="04020705040A02060702" pitchFamily="82" charset="0"/>
              </a:rPr>
              <a:t> There are some blast cells present, but they are more mature and are able to perform some of their functions. The cells grow more slowly, and the number increases less quickly, so the disease progresses gradually. Chronic leukemia may affect the skin, central nervous system, digestive tract, kidneys, and testicles</a:t>
            </a:r>
            <a:r>
              <a:rPr lang="en-US" dirty="0" smtClean="0">
                <a:latin typeface="Algerian" panose="04020705040A02060702" pitchFamily="82" charset="0"/>
              </a:rPr>
              <a:t>.</a:t>
            </a:r>
            <a:endParaRPr lang="en-US" dirty="0">
              <a:latin typeface="Algerian" panose="04020705040A02060702" pitchFamily="82" charset="0"/>
            </a:endParaRPr>
          </a:p>
        </p:txBody>
      </p:sp>
    </p:spTree>
    <p:extLst>
      <p:ext uri="{BB962C8B-B14F-4D97-AF65-F5344CB8AC3E}">
        <p14:creationId xmlns:p14="http://schemas.microsoft.com/office/powerpoint/2010/main" val="342373510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03212" y="1295400"/>
            <a:ext cx="11199992" cy="762001"/>
          </a:xfrm>
        </p:spPr>
        <p:txBody>
          <a:bodyPr>
            <a:normAutofit/>
          </a:bodyPr>
          <a:lstStyle/>
          <a:p>
            <a:r>
              <a:rPr lang="en-US" sz="2400" dirty="0">
                <a:latin typeface="Algerian" panose="04020705040A02060702" pitchFamily="82" charset="0"/>
              </a:rPr>
              <a:t>Navigation of the Hematopoietic and Lymphoid Neoplasm Database </a:t>
            </a:r>
            <a:endParaRPr lang="en-US" sz="2400" b="1" dirty="0">
              <a:latin typeface="Algerian" panose="04020705040A02060702" pitchFamily="82" charset="0"/>
            </a:endParaRPr>
          </a:p>
        </p:txBody>
      </p:sp>
      <p:graphicFrame>
        <p:nvGraphicFramePr>
          <p:cNvPr id="3" name="Content Placeholder 2" descr="Alternating Flow" title="SmartArt"/>
          <p:cNvGraphicFramePr>
            <a:graphicFrameLocks noGrp="1"/>
          </p:cNvGraphicFramePr>
          <p:nvPr>
            <p:ph idx="1"/>
            <p:extLst>
              <p:ext uri="{D42A27DB-BD31-4B8C-83A1-F6EECF244321}">
                <p14:modId xmlns:p14="http://schemas.microsoft.com/office/powerpoint/2010/main" val="78239603"/>
              </p:ext>
            </p:extLst>
          </p:nvPr>
        </p:nvGraphicFramePr>
        <p:xfrm>
          <a:off x="685800" y="2193925"/>
          <a:ext cx="10817225" cy="402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2238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622" y="753535"/>
            <a:ext cx="10817581" cy="465666"/>
          </a:xfrm>
        </p:spPr>
        <p:txBody>
          <a:bodyPr>
            <a:normAutofit fontScale="90000"/>
          </a:bodyPr>
          <a:lstStyle/>
          <a:p>
            <a:endParaRPr lang="en-US" dirty="0"/>
          </a:p>
        </p:txBody>
      </p:sp>
      <p:pic>
        <p:nvPicPr>
          <p:cNvPr id="4" name="Picture 3"/>
          <p:cNvPicPr>
            <a:picLocks noChangeAspect="1"/>
          </p:cNvPicPr>
          <p:nvPr/>
        </p:nvPicPr>
        <p:blipFill>
          <a:blip r:embed="rId2"/>
          <a:stretch>
            <a:fillRect/>
          </a:stretch>
        </p:blipFill>
        <p:spPr>
          <a:xfrm>
            <a:off x="456152" y="533400"/>
            <a:ext cx="11217962" cy="3886200"/>
          </a:xfrm>
          <a:prstGeom prst="rect">
            <a:avLst/>
          </a:prstGeom>
        </p:spPr>
      </p:pic>
      <p:sp>
        <p:nvSpPr>
          <p:cNvPr id="3" name="Text Placeholder 2"/>
          <p:cNvSpPr>
            <a:spLocks noGrp="1"/>
          </p:cNvSpPr>
          <p:nvPr>
            <p:ph type="body" idx="1"/>
          </p:nvPr>
        </p:nvSpPr>
        <p:spPr>
          <a:xfrm>
            <a:off x="6932612" y="5562600"/>
            <a:ext cx="352868" cy="101601"/>
          </a:xfrm>
        </p:spPr>
        <p:txBody>
          <a:bodyPr>
            <a:normAutofit fontScale="25000" lnSpcReduction="20000"/>
          </a:bodyPr>
          <a:lstStyle/>
          <a:p>
            <a:endParaRPr lang="en-US" dirty="0"/>
          </a:p>
        </p:txBody>
      </p:sp>
    </p:spTree>
    <p:extLst>
      <p:ext uri="{BB962C8B-B14F-4D97-AF65-F5344CB8AC3E}">
        <p14:creationId xmlns:p14="http://schemas.microsoft.com/office/powerpoint/2010/main" val="24781601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760412" y="1219200"/>
            <a:ext cx="10741025" cy="5486399"/>
          </a:xfrm>
        </p:spPr>
        <p:txBody>
          <a:bodyPr>
            <a:noAutofit/>
          </a:bodyPr>
          <a:lstStyle/>
          <a:p>
            <a:endParaRPr lang="en-US" sz="1600" dirty="0" smtClean="0">
              <a:latin typeface="Algerian" panose="04020705040A02060702" pitchFamily="82" charset="0"/>
            </a:endParaRPr>
          </a:p>
          <a:p>
            <a:r>
              <a:rPr lang="en-US" sz="1800" dirty="0" smtClean="0">
                <a:latin typeface="Algerian" panose="04020705040A02060702" pitchFamily="82" charset="0"/>
              </a:rPr>
              <a:t>Identify </a:t>
            </a:r>
            <a:r>
              <a:rPr lang="en-US" sz="1800" dirty="0">
                <a:latin typeface="Algerian" panose="04020705040A02060702" pitchFamily="82" charset="0"/>
              </a:rPr>
              <a:t>the working (preliminary) </a:t>
            </a:r>
            <a:r>
              <a:rPr lang="en-US" sz="1800" b="1" dirty="0">
                <a:latin typeface="Algerian" panose="04020705040A02060702" pitchFamily="82" charset="0"/>
              </a:rPr>
              <a:t>histology code(s)</a:t>
            </a:r>
            <a:r>
              <a:rPr lang="en-US" sz="1800" dirty="0">
                <a:latin typeface="Algerian" panose="04020705040A02060702" pitchFamily="82" charset="0"/>
              </a:rPr>
              <a:t>.</a:t>
            </a:r>
          </a:p>
          <a:p>
            <a:r>
              <a:rPr lang="en-US" sz="1800" dirty="0" smtClean="0">
                <a:latin typeface="Algerian" panose="04020705040A02060702" pitchFamily="82" charset="0"/>
              </a:rPr>
              <a:t> </a:t>
            </a:r>
            <a:r>
              <a:rPr lang="en-US" sz="1800" dirty="0">
                <a:latin typeface="Algerian" panose="04020705040A02060702" pitchFamily="82" charset="0"/>
              </a:rPr>
              <a:t>Search the </a:t>
            </a:r>
            <a:r>
              <a:rPr lang="en-US" sz="1800" dirty="0" err="1">
                <a:latin typeface="Algerian" panose="04020705040A02060702" pitchFamily="82" charset="0"/>
              </a:rPr>
              <a:t>Heme</a:t>
            </a:r>
            <a:r>
              <a:rPr lang="en-US" sz="1800" dirty="0">
                <a:latin typeface="Algerian" panose="04020705040A02060702" pitchFamily="82" charset="0"/>
              </a:rPr>
              <a:t> DB using a unique word in the diagnosis, for example “precursor” if the diagnosis is precursor acute lymphoblastic leukemia.</a:t>
            </a:r>
          </a:p>
          <a:p>
            <a:r>
              <a:rPr lang="en-US" sz="1800" dirty="0" smtClean="0">
                <a:latin typeface="Algerian" panose="04020705040A02060702" pitchFamily="82" charset="0"/>
              </a:rPr>
              <a:t>Or </a:t>
            </a:r>
            <a:r>
              <a:rPr lang="en-US" sz="1800" dirty="0">
                <a:latin typeface="Algerian" panose="04020705040A02060702" pitchFamily="82" charset="0"/>
              </a:rPr>
              <a:t>you can search on the complete name (diagnosis). For example, “acute </a:t>
            </a:r>
            <a:r>
              <a:rPr lang="en-US" sz="1800" dirty="0" err="1">
                <a:latin typeface="Algerian" panose="04020705040A02060702" pitchFamily="82" charset="0"/>
              </a:rPr>
              <a:t>myelomonocytic</a:t>
            </a:r>
            <a:r>
              <a:rPr lang="en-US" sz="1800" dirty="0">
                <a:latin typeface="Algerian" panose="04020705040A02060702" pitchFamily="82" charset="0"/>
              </a:rPr>
              <a:t> leukemia”. The number of matched terms that are displayed will be much smaller than just searching on “leukemia”.</a:t>
            </a:r>
          </a:p>
          <a:p>
            <a:r>
              <a:rPr lang="en-US" sz="1800" dirty="0" smtClean="0">
                <a:latin typeface="Algerian" panose="04020705040A02060702" pitchFamily="82" charset="0"/>
              </a:rPr>
              <a:t>The </a:t>
            </a:r>
            <a:r>
              <a:rPr lang="en-US" sz="1800" dirty="0">
                <a:latin typeface="Algerian" panose="04020705040A02060702" pitchFamily="82" charset="0"/>
              </a:rPr>
              <a:t>search engine will display every entry with </a:t>
            </a:r>
            <a:r>
              <a:rPr lang="en-US" sz="1800" b="1" dirty="0">
                <a:latin typeface="Algerian" panose="04020705040A02060702" pitchFamily="82" charset="0"/>
              </a:rPr>
              <a:t>all </a:t>
            </a:r>
            <a:r>
              <a:rPr lang="en-US" sz="1800" dirty="0">
                <a:latin typeface="Algerian" panose="04020705040A02060702" pitchFamily="82" charset="0"/>
              </a:rPr>
              <a:t>of the words “acute” “</a:t>
            </a:r>
            <a:r>
              <a:rPr lang="en-US" sz="1800" dirty="0" err="1">
                <a:latin typeface="Algerian" panose="04020705040A02060702" pitchFamily="82" charset="0"/>
              </a:rPr>
              <a:t>myelomonocytic</a:t>
            </a:r>
            <a:r>
              <a:rPr lang="en-US" sz="1800" dirty="0">
                <a:latin typeface="Algerian" panose="04020705040A02060702" pitchFamily="82" charset="0"/>
              </a:rPr>
              <a:t>“ and “leukemia.” The results displayed (“diseases match all terms”) will have all three words in the histology name. The words may be appearing in any part of the entry (alternate names, abstractor notes, transformations, etc.)</a:t>
            </a:r>
          </a:p>
          <a:p>
            <a:r>
              <a:rPr lang="en-US" sz="1800" dirty="0" smtClean="0">
                <a:latin typeface="Algerian" panose="04020705040A02060702" pitchFamily="82" charset="0"/>
              </a:rPr>
              <a:t>The </a:t>
            </a:r>
            <a:r>
              <a:rPr lang="en-US" sz="1800" dirty="0">
                <a:latin typeface="Algerian" panose="04020705040A02060702" pitchFamily="82" charset="0"/>
              </a:rPr>
              <a:t>search engine can also display the number of diseases having at least one of the search words by choosing “diseases match any term.”</a:t>
            </a:r>
          </a:p>
          <a:p>
            <a:r>
              <a:rPr lang="en-US" sz="1800" dirty="0" smtClean="0">
                <a:latin typeface="Algerian" panose="04020705040A02060702" pitchFamily="82" charset="0"/>
              </a:rPr>
              <a:t>You </a:t>
            </a:r>
            <a:r>
              <a:rPr lang="en-US" sz="1800" dirty="0">
                <a:latin typeface="Algerian" panose="04020705040A02060702" pitchFamily="82" charset="0"/>
              </a:rPr>
              <a:t>can also search on abbreviations such as AMML for acute </a:t>
            </a:r>
            <a:r>
              <a:rPr lang="en-US" sz="1800" dirty="0" err="1">
                <a:latin typeface="Algerian" panose="04020705040A02060702" pitchFamily="82" charset="0"/>
              </a:rPr>
              <a:t>myelomonocytic</a:t>
            </a:r>
            <a:r>
              <a:rPr lang="en-US" sz="1800" dirty="0">
                <a:latin typeface="Algerian" panose="04020705040A02060702" pitchFamily="82" charset="0"/>
              </a:rPr>
              <a:t> leukemia, DLBCL for diffuse large B-cell lymphoma, or AML for acute myeloid </a:t>
            </a:r>
            <a:r>
              <a:rPr lang="en-US" sz="1800" dirty="0" smtClean="0">
                <a:latin typeface="Algerian" panose="04020705040A02060702" pitchFamily="82" charset="0"/>
              </a:rPr>
              <a:t>leukemia.</a:t>
            </a:r>
          </a:p>
          <a:p>
            <a:r>
              <a:rPr lang="en-US" sz="1800" dirty="0" smtClean="0">
                <a:latin typeface="Algerian" panose="04020705040A02060702" pitchFamily="82" charset="0"/>
              </a:rPr>
              <a:t>When </a:t>
            </a:r>
            <a:r>
              <a:rPr lang="en-US" sz="1800" dirty="0">
                <a:latin typeface="Algerian" panose="04020705040A02060702" pitchFamily="82" charset="0"/>
              </a:rPr>
              <a:t>multiple results are displayed, click on the desired term (e.g. acute </a:t>
            </a:r>
            <a:r>
              <a:rPr lang="en-US" sz="1800" dirty="0" err="1">
                <a:latin typeface="Algerian" panose="04020705040A02060702" pitchFamily="82" charset="0"/>
              </a:rPr>
              <a:t>myelomonocytic</a:t>
            </a:r>
            <a:r>
              <a:rPr lang="en-US" sz="1800" dirty="0">
                <a:latin typeface="Algerian" panose="04020705040A02060702" pitchFamily="82" charset="0"/>
              </a:rPr>
              <a:t> leukemia) to display the record.</a:t>
            </a:r>
          </a:p>
        </p:txBody>
      </p:sp>
    </p:spTree>
    <p:extLst>
      <p:ext uri="{BB962C8B-B14F-4D97-AF65-F5344CB8AC3E}">
        <p14:creationId xmlns:p14="http://schemas.microsoft.com/office/powerpoint/2010/main" val="59751048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764373"/>
            <a:ext cx="11887200" cy="835827"/>
          </a:xfrm>
        </p:spPr>
        <p:txBody>
          <a:bodyPr>
            <a:normAutofit fontScale="90000"/>
          </a:bodyPr>
          <a:lstStyle/>
          <a:p>
            <a:pPr algn="ctr"/>
            <a:r>
              <a:rPr lang="en-US" sz="3600" dirty="0" smtClean="0">
                <a:latin typeface="Algerian" panose="04020705040A02060702" pitchFamily="82" charset="0"/>
              </a:rPr>
              <a:t>New primary?</a:t>
            </a:r>
            <a:br>
              <a:rPr lang="en-US" sz="3600" dirty="0" smtClean="0">
                <a:latin typeface="Algerian" panose="04020705040A02060702" pitchFamily="82" charset="0"/>
              </a:rPr>
            </a:br>
            <a:r>
              <a:rPr lang="en-US" sz="3600" b="1" dirty="0">
                <a:latin typeface="Algerian" panose="04020705040A02060702" pitchFamily="82" charset="0"/>
              </a:rPr>
              <a:t>Multiple Primaries Calculator </a:t>
            </a:r>
            <a:endParaRPr lang="en-US" sz="3600" dirty="0">
              <a:latin typeface="Algerian" panose="04020705040A02060702" pitchFamily="82" charset="0"/>
            </a:endParaRPr>
          </a:p>
        </p:txBody>
      </p:sp>
      <p:pic>
        <p:nvPicPr>
          <p:cNvPr id="5" name="Content Placeholder 4"/>
          <p:cNvPicPr>
            <a:picLocks noGrp="1" noChangeAspect="1"/>
          </p:cNvPicPr>
          <p:nvPr>
            <p:ph sz="half" idx="1"/>
          </p:nvPr>
        </p:nvPicPr>
        <p:blipFill>
          <a:blip r:embed="rId2"/>
          <a:stretch>
            <a:fillRect/>
          </a:stretch>
        </p:blipFill>
        <p:spPr>
          <a:xfrm>
            <a:off x="150812" y="1752600"/>
            <a:ext cx="11811000" cy="4466085"/>
          </a:xfrm>
          <a:prstGeom prst="rect">
            <a:avLst/>
          </a:prstGeom>
        </p:spPr>
      </p:pic>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30551063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012" y="762000"/>
            <a:ext cx="6780392" cy="1293028"/>
          </a:xfrm>
        </p:spPr>
        <p:txBody>
          <a:bodyPr/>
          <a:lstStyle/>
          <a:p>
            <a:pPr algn="ctr"/>
            <a:r>
              <a:rPr lang="en-US" b="1" dirty="0">
                <a:latin typeface="Algerian" panose="04020705040A02060702" pitchFamily="82" charset="0"/>
              </a:rPr>
              <a:t>Leukemia vs. Lymphoma </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sz="2800" b="1" dirty="0" err="1">
                <a:latin typeface="Algerian" panose="04020705040A02060702" pitchFamily="82" charset="0"/>
              </a:rPr>
              <a:t>Leukemias</a:t>
            </a:r>
            <a:r>
              <a:rPr lang="en-US" sz="2800" b="1" dirty="0">
                <a:latin typeface="Algerian" panose="04020705040A02060702" pitchFamily="82" charset="0"/>
              </a:rPr>
              <a:t> and Lymphomas </a:t>
            </a:r>
            <a:endParaRPr lang="en-US" sz="2800" dirty="0">
              <a:latin typeface="Algerian" panose="04020705040A02060702" pitchFamily="82" charset="0"/>
            </a:endParaRPr>
          </a:p>
          <a:p>
            <a:r>
              <a:rPr lang="en-US" sz="2800" dirty="0" smtClean="0">
                <a:latin typeface="Algerian" panose="04020705040A02060702" pitchFamily="82" charset="0"/>
              </a:rPr>
              <a:t>One </a:t>
            </a:r>
            <a:r>
              <a:rPr lang="en-US" sz="2800" dirty="0">
                <a:latin typeface="Algerian" panose="04020705040A02060702" pitchFamily="82" charset="0"/>
              </a:rPr>
              <a:t>of the differences between leukemia and lymphoma is that leukemia most commonly presents in the bone marrow and/or blood while lymphoma most commonly manifests in lymph nodes, lymphoid tissue, or lymphoid organs. When only the bone marrow is involved, the diagnosis is usually leukemia. Although rare, a lymphoma may present only in the bone marrow. (See PH rules, Modules 6 and 7, for instructions on coding primary site for lymphomas.) </a:t>
            </a:r>
          </a:p>
          <a:p>
            <a:endParaRPr lang="en-US" dirty="0"/>
          </a:p>
        </p:txBody>
      </p:sp>
    </p:spTree>
    <p:extLst>
      <p:ext uri="{BB962C8B-B14F-4D97-AF65-F5344CB8AC3E}">
        <p14:creationId xmlns:p14="http://schemas.microsoft.com/office/powerpoint/2010/main" val="1355144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79" y="1676400"/>
            <a:ext cx="12188825" cy="4893647"/>
          </a:xfrm>
          <a:prstGeom prst="rect">
            <a:avLst/>
          </a:prstGeom>
        </p:spPr>
        <p:txBody>
          <a:bodyPr wrap="square">
            <a:spAutoFit/>
          </a:bodyPr>
          <a:lstStyle/>
          <a:p>
            <a:pPr algn="ctr"/>
            <a:r>
              <a:rPr lang="en-US" sz="2400" dirty="0">
                <a:solidFill>
                  <a:srgbClr val="000000"/>
                </a:solidFill>
                <a:latin typeface="Algerian" panose="04020705040A02060702" pitchFamily="82" charset="0"/>
              </a:rPr>
              <a:t>The </a:t>
            </a:r>
            <a:r>
              <a:rPr lang="en-US" sz="2400" b="1" dirty="0">
                <a:solidFill>
                  <a:srgbClr val="000000"/>
                </a:solidFill>
                <a:latin typeface="Algerian" panose="04020705040A02060702" pitchFamily="82" charset="0"/>
              </a:rPr>
              <a:t>Multiple Primaries Calculator </a:t>
            </a:r>
            <a:r>
              <a:rPr lang="en-US" sz="2400" dirty="0">
                <a:solidFill>
                  <a:srgbClr val="000000"/>
                </a:solidFill>
                <a:latin typeface="Algerian" panose="04020705040A02060702" pitchFamily="82" charset="0"/>
              </a:rPr>
              <a:t>shows whether two morphology </a:t>
            </a:r>
            <a:r>
              <a:rPr lang="en-US" sz="2400" dirty="0" smtClean="0">
                <a:solidFill>
                  <a:srgbClr val="000000"/>
                </a:solidFill>
                <a:latin typeface="Algerian" panose="04020705040A02060702" pitchFamily="82" charset="0"/>
              </a:rPr>
              <a:t>codes</a:t>
            </a:r>
          </a:p>
          <a:p>
            <a:pPr algn="ctr"/>
            <a:r>
              <a:rPr lang="en-US" sz="2400" dirty="0" smtClean="0">
                <a:solidFill>
                  <a:srgbClr val="000000"/>
                </a:solidFill>
                <a:latin typeface="Algerian" panose="04020705040A02060702" pitchFamily="82" charset="0"/>
              </a:rPr>
              <a:t>are </a:t>
            </a:r>
            <a:r>
              <a:rPr lang="en-US" sz="2400" dirty="0">
                <a:solidFill>
                  <a:srgbClr val="000000"/>
                </a:solidFill>
                <a:latin typeface="Algerian" panose="04020705040A02060702" pitchFamily="82" charset="0"/>
              </a:rPr>
              <a:t>for the same primary or a new primary. </a:t>
            </a:r>
          </a:p>
          <a:p>
            <a:r>
              <a:rPr lang="en-US" sz="2400" b="1" dirty="0">
                <a:solidFill>
                  <a:srgbClr val="000000"/>
                </a:solidFill>
                <a:latin typeface="Algerian" panose="04020705040A02060702" pitchFamily="82" charset="0"/>
              </a:rPr>
              <a:t>Note: </a:t>
            </a:r>
            <a:r>
              <a:rPr lang="en-US" sz="2400" dirty="0">
                <a:solidFill>
                  <a:srgbClr val="000000"/>
                </a:solidFill>
                <a:latin typeface="Algerian" panose="04020705040A02060702" pitchFamily="82" charset="0"/>
              </a:rPr>
              <a:t>This MP Calculator is only to be used when at least one of the diagnosis years for the two codes is 2010 or later. If both diagnosis years are prior to 2010, use the link for the ICD-O-3 Hematopoietic Primaries Table (link provided in the note for the calculator). </a:t>
            </a:r>
          </a:p>
          <a:p>
            <a:r>
              <a:rPr lang="en-US" sz="2400" dirty="0">
                <a:solidFill>
                  <a:srgbClr val="000000"/>
                </a:solidFill>
                <a:latin typeface="Algerian" panose="04020705040A02060702" pitchFamily="82" charset="0"/>
              </a:rPr>
              <a:t>To compare two codes: </a:t>
            </a:r>
          </a:p>
          <a:p>
            <a:r>
              <a:rPr lang="en-US" sz="2400" b="1" dirty="0">
                <a:solidFill>
                  <a:srgbClr val="C00000"/>
                </a:solidFill>
                <a:latin typeface="Algerian" panose="04020705040A02060702" pitchFamily="82" charset="0"/>
              </a:rPr>
              <a:t>1. </a:t>
            </a:r>
            <a:r>
              <a:rPr lang="en-US" sz="2400" dirty="0">
                <a:solidFill>
                  <a:srgbClr val="000000"/>
                </a:solidFill>
                <a:latin typeface="Algerian" panose="04020705040A02060702" pitchFamily="82" charset="0"/>
              </a:rPr>
              <a:t>Select the </a:t>
            </a:r>
            <a:r>
              <a:rPr lang="en-US" sz="2400" b="1" dirty="0">
                <a:solidFill>
                  <a:srgbClr val="000000"/>
                </a:solidFill>
                <a:latin typeface="Algerian" panose="04020705040A02060702" pitchFamily="82" charset="0"/>
              </a:rPr>
              <a:t>Show Multiple Primaries Calculator </a:t>
            </a:r>
            <a:r>
              <a:rPr lang="en-US" sz="2400" dirty="0">
                <a:solidFill>
                  <a:srgbClr val="000000"/>
                </a:solidFill>
                <a:latin typeface="Algerian" panose="04020705040A02060702" pitchFamily="82" charset="0"/>
              </a:rPr>
              <a:t>(#3 in Figure 1) on the link. The calculator (see Figure 3) will open. </a:t>
            </a:r>
          </a:p>
          <a:p>
            <a:r>
              <a:rPr lang="en-US" sz="2400" b="1" dirty="0">
                <a:solidFill>
                  <a:srgbClr val="C00000"/>
                </a:solidFill>
                <a:latin typeface="Algerian" panose="04020705040A02060702" pitchFamily="82" charset="0"/>
              </a:rPr>
              <a:t>2. </a:t>
            </a:r>
            <a:r>
              <a:rPr lang="en-US" sz="2400" dirty="0">
                <a:solidFill>
                  <a:srgbClr val="000000"/>
                </a:solidFill>
                <a:latin typeface="Algerian" panose="04020705040A02060702" pitchFamily="82" charset="0"/>
              </a:rPr>
              <a:t>Enter </a:t>
            </a:r>
            <a:r>
              <a:rPr lang="en-US" sz="2400" b="1" dirty="0">
                <a:solidFill>
                  <a:srgbClr val="000000"/>
                </a:solidFill>
                <a:latin typeface="Algerian" panose="04020705040A02060702" pitchFamily="82" charset="0"/>
              </a:rPr>
              <a:t>Morphology Code 1 </a:t>
            </a:r>
            <a:r>
              <a:rPr lang="en-US" sz="2400" dirty="0">
                <a:solidFill>
                  <a:srgbClr val="000000"/>
                </a:solidFill>
                <a:latin typeface="Algerian" panose="04020705040A02060702" pitchFamily="82" charset="0"/>
              </a:rPr>
              <a:t>(#1 on Figure 3) and </a:t>
            </a:r>
            <a:r>
              <a:rPr lang="en-US" sz="2400" b="1" dirty="0">
                <a:solidFill>
                  <a:srgbClr val="000000"/>
                </a:solidFill>
                <a:latin typeface="Algerian" panose="04020705040A02060702" pitchFamily="82" charset="0"/>
              </a:rPr>
              <a:t>Morphology Code 2 </a:t>
            </a:r>
            <a:r>
              <a:rPr lang="en-US" sz="2400" dirty="0">
                <a:solidFill>
                  <a:srgbClr val="000000"/>
                </a:solidFill>
                <a:latin typeface="Algerian" panose="04020705040A02060702" pitchFamily="82" charset="0"/>
              </a:rPr>
              <a:t>(#2 on Figure 3). </a:t>
            </a:r>
          </a:p>
          <a:p>
            <a:r>
              <a:rPr lang="en-US" sz="2400" b="1" dirty="0">
                <a:solidFill>
                  <a:srgbClr val="C00000"/>
                </a:solidFill>
                <a:latin typeface="Algerian" panose="04020705040A02060702" pitchFamily="82" charset="0"/>
              </a:rPr>
              <a:t>3. </a:t>
            </a:r>
            <a:r>
              <a:rPr lang="en-US" sz="2400" dirty="0">
                <a:solidFill>
                  <a:srgbClr val="000000"/>
                </a:solidFill>
                <a:latin typeface="Algerian" panose="04020705040A02060702" pitchFamily="82" charset="0"/>
              </a:rPr>
              <a:t>Click the </a:t>
            </a:r>
            <a:r>
              <a:rPr lang="en-US" sz="2400" b="1" dirty="0">
                <a:solidFill>
                  <a:srgbClr val="000000"/>
                </a:solidFill>
                <a:latin typeface="Algerian" panose="04020705040A02060702" pitchFamily="82" charset="0"/>
              </a:rPr>
              <a:t>Calculate </a:t>
            </a:r>
            <a:r>
              <a:rPr lang="en-US" sz="2400" dirty="0">
                <a:solidFill>
                  <a:srgbClr val="000000"/>
                </a:solidFill>
                <a:latin typeface="Algerian" panose="04020705040A02060702" pitchFamily="82" charset="0"/>
              </a:rPr>
              <a:t>(#3 on Figure 3) button. </a:t>
            </a:r>
          </a:p>
          <a:p>
            <a:r>
              <a:rPr lang="en-US" sz="2400" b="1" dirty="0">
                <a:solidFill>
                  <a:srgbClr val="C00000"/>
                </a:solidFill>
                <a:latin typeface="Algerian" panose="04020705040A02060702" pitchFamily="82" charset="0"/>
              </a:rPr>
              <a:t>4. </a:t>
            </a:r>
            <a:r>
              <a:rPr lang="en-US" sz="2400" dirty="0">
                <a:solidFill>
                  <a:srgbClr val="000000"/>
                </a:solidFill>
                <a:latin typeface="Algerian" panose="04020705040A02060702" pitchFamily="82" charset="0"/>
              </a:rPr>
              <a:t>The result will be shown either as </a:t>
            </a:r>
            <a:r>
              <a:rPr lang="en-US" sz="2400" b="1" dirty="0">
                <a:solidFill>
                  <a:srgbClr val="000000"/>
                </a:solidFill>
                <a:latin typeface="Algerian" panose="04020705040A02060702" pitchFamily="82" charset="0"/>
              </a:rPr>
              <a:t>New Primary </a:t>
            </a:r>
            <a:r>
              <a:rPr lang="en-US" sz="2400" dirty="0">
                <a:solidFill>
                  <a:srgbClr val="000000"/>
                </a:solidFill>
                <a:latin typeface="Algerian" panose="04020705040A02060702" pitchFamily="82" charset="0"/>
              </a:rPr>
              <a:t>or </a:t>
            </a:r>
            <a:r>
              <a:rPr lang="en-US" sz="2400" b="1" dirty="0">
                <a:solidFill>
                  <a:srgbClr val="000000"/>
                </a:solidFill>
                <a:latin typeface="Algerian" panose="04020705040A02060702" pitchFamily="82" charset="0"/>
              </a:rPr>
              <a:t>Same Primary</a:t>
            </a:r>
            <a:r>
              <a:rPr lang="en-US" sz="2400" dirty="0">
                <a:solidFill>
                  <a:srgbClr val="000000"/>
                </a:solidFill>
                <a:latin typeface="Algerian" panose="04020705040A02060702" pitchFamily="82" charset="0"/>
              </a:rPr>
              <a:t>. </a:t>
            </a:r>
          </a:p>
        </p:txBody>
      </p:sp>
    </p:spTree>
    <p:extLst>
      <p:ext uri="{BB962C8B-B14F-4D97-AF65-F5344CB8AC3E}">
        <p14:creationId xmlns:p14="http://schemas.microsoft.com/office/powerpoint/2010/main" val="2387185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8012" y="1981200"/>
            <a:ext cx="11353800" cy="4274041"/>
          </a:xfrm>
          <a:prstGeom prst="rect">
            <a:avLst/>
          </a:prstGeom>
        </p:spPr>
      </p:pic>
      <p:sp>
        <p:nvSpPr>
          <p:cNvPr id="3" name="Title 2"/>
          <p:cNvSpPr>
            <a:spLocks noGrp="1"/>
          </p:cNvSpPr>
          <p:nvPr>
            <p:ph type="title"/>
          </p:nvPr>
        </p:nvSpPr>
        <p:spPr>
          <a:xfrm>
            <a:off x="1903412" y="838200"/>
            <a:ext cx="8608358" cy="912027"/>
          </a:xfrm>
        </p:spPr>
        <p:txBody>
          <a:bodyPr/>
          <a:lstStyle/>
          <a:p>
            <a:r>
              <a:rPr lang="en-US" b="1" dirty="0">
                <a:latin typeface="Algerian" panose="04020705040A02060702" pitchFamily="82" charset="0"/>
              </a:rPr>
              <a:t>Using the ICD Code Lists </a:t>
            </a:r>
            <a:endParaRPr lang="en-US" dirty="0">
              <a:latin typeface="Algerian" panose="04020705040A02060702" pitchFamily="82" charset="0"/>
            </a:endParaRPr>
          </a:p>
        </p:txBody>
      </p:sp>
      <p:sp>
        <p:nvSpPr>
          <p:cNvPr id="4" name="Content Placeholder 3"/>
          <p:cNvSpPr>
            <a:spLocks noGrp="1"/>
          </p:cNvSpPr>
          <p:nvPr>
            <p:ph idx="1"/>
          </p:nvPr>
        </p:nvSpPr>
        <p:spPr>
          <a:xfrm>
            <a:off x="685622" y="2194561"/>
            <a:ext cx="10817582" cy="4434839"/>
          </a:xfrm>
        </p:spPr>
        <p:txBody>
          <a:bodyPr/>
          <a:lstStyle/>
          <a:p>
            <a:endParaRPr lang="en-US" dirty="0"/>
          </a:p>
        </p:txBody>
      </p:sp>
    </p:spTree>
    <p:extLst>
      <p:ext uri="{BB962C8B-B14F-4D97-AF65-F5344CB8AC3E}">
        <p14:creationId xmlns:p14="http://schemas.microsoft.com/office/powerpoint/2010/main" val="259050665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012" y="1905000"/>
            <a:ext cx="11734800" cy="4893647"/>
          </a:xfrm>
          <a:prstGeom prst="rect">
            <a:avLst/>
          </a:prstGeom>
        </p:spPr>
        <p:txBody>
          <a:bodyPr wrap="square">
            <a:spAutoFit/>
          </a:bodyPr>
          <a:lstStyle/>
          <a:p>
            <a:endParaRPr lang="en-US" sz="2400" dirty="0">
              <a:solidFill>
                <a:srgbClr val="000000"/>
              </a:solidFill>
              <a:latin typeface="Algerian" panose="04020705040A02060702" pitchFamily="82" charset="0"/>
            </a:endParaRPr>
          </a:p>
          <a:p>
            <a:pPr algn="ctr"/>
            <a:r>
              <a:rPr lang="en-US" sz="2400" b="1" dirty="0">
                <a:solidFill>
                  <a:srgbClr val="C00000"/>
                </a:solidFill>
                <a:latin typeface="Algerian" panose="04020705040A02060702" pitchFamily="82" charset="0"/>
              </a:rPr>
              <a:t>1. </a:t>
            </a:r>
            <a:r>
              <a:rPr lang="en-US" sz="2400" dirty="0">
                <a:solidFill>
                  <a:srgbClr val="000000"/>
                </a:solidFill>
                <a:latin typeface="Algerian" panose="04020705040A02060702" pitchFamily="82" charset="0"/>
              </a:rPr>
              <a:t>Click the </a:t>
            </a:r>
            <a:r>
              <a:rPr lang="en-US" sz="2400" b="1" dirty="0">
                <a:solidFill>
                  <a:srgbClr val="000000"/>
                </a:solidFill>
                <a:latin typeface="Algerian" panose="04020705040A02060702" pitchFamily="82" charset="0"/>
              </a:rPr>
              <a:t>ICD-O-3 Code Lists </a:t>
            </a:r>
            <a:r>
              <a:rPr lang="en-US" sz="2400" dirty="0">
                <a:solidFill>
                  <a:srgbClr val="000000"/>
                </a:solidFill>
                <a:latin typeface="Algerian" panose="04020705040A02060702" pitchFamily="82" charset="0"/>
              </a:rPr>
              <a:t>link (#1 on Figure 1) at the top right of the web page. The ICD-O-3 code list opens with the ICD-O-3. </a:t>
            </a:r>
          </a:p>
          <a:p>
            <a:pPr algn="ctr"/>
            <a:r>
              <a:rPr lang="en-US" sz="2400" b="1" dirty="0">
                <a:solidFill>
                  <a:srgbClr val="C00000"/>
                </a:solidFill>
                <a:latin typeface="Algerian" panose="04020705040A02060702" pitchFamily="82" charset="0"/>
              </a:rPr>
              <a:t>2. </a:t>
            </a:r>
            <a:r>
              <a:rPr lang="en-US" sz="2400" dirty="0">
                <a:solidFill>
                  <a:srgbClr val="000000"/>
                </a:solidFill>
                <a:latin typeface="Algerian" panose="04020705040A02060702" pitchFamily="82" charset="0"/>
              </a:rPr>
              <a:t>A dropdown menu (#1 on Figure 4) allows you to select different configurations that include ICD-9 and ICD-10 code lists. </a:t>
            </a:r>
          </a:p>
          <a:p>
            <a:pPr algn="ctr"/>
            <a:r>
              <a:rPr lang="en-US" sz="2400" b="1" dirty="0">
                <a:solidFill>
                  <a:srgbClr val="C00000"/>
                </a:solidFill>
                <a:latin typeface="Algerian" panose="04020705040A02060702" pitchFamily="82" charset="0"/>
              </a:rPr>
              <a:t>3. </a:t>
            </a:r>
            <a:r>
              <a:rPr lang="en-US" sz="2400" dirty="0">
                <a:solidFill>
                  <a:srgbClr val="000000"/>
                </a:solidFill>
                <a:latin typeface="Algerian" panose="04020705040A02060702" pitchFamily="82" charset="0"/>
              </a:rPr>
              <a:t>On all of the ICD code list configurations, the ICD codes link to the information about them in the </a:t>
            </a:r>
            <a:r>
              <a:rPr lang="en-US" sz="2400" b="1" dirty="0">
                <a:solidFill>
                  <a:srgbClr val="000000"/>
                </a:solidFill>
                <a:latin typeface="Algerian" panose="04020705040A02060702" pitchFamily="82" charset="0"/>
              </a:rPr>
              <a:t>Hematopoietic and Lymphoid Database</a:t>
            </a:r>
            <a:r>
              <a:rPr lang="en-US" sz="2400" dirty="0">
                <a:solidFill>
                  <a:srgbClr val="000000"/>
                </a:solidFill>
                <a:latin typeface="Algerian" panose="04020705040A02060702" pitchFamily="82" charset="0"/>
              </a:rPr>
              <a:t>. </a:t>
            </a:r>
          </a:p>
          <a:p>
            <a:pPr algn="ctr"/>
            <a:r>
              <a:rPr lang="en-US" sz="2400" b="1" dirty="0">
                <a:solidFill>
                  <a:srgbClr val="C00000"/>
                </a:solidFill>
                <a:latin typeface="Algerian" panose="04020705040A02060702" pitchFamily="82" charset="0"/>
              </a:rPr>
              <a:t>4. </a:t>
            </a:r>
            <a:r>
              <a:rPr lang="en-US" sz="2400" dirty="0">
                <a:solidFill>
                  <a:srgbClr val="000000"/>
                </a:solidFill>
                <a:latin typeface="Algerian" panose="04020705040A02060702" pitchFamily="82" charset="0"/>
              </a:rPr>
              <a:t>The </a:t>
            </a:r>
            <a:r>
              <a:rPr lang="en-US" sz="2400" b="1" dirty="0">
                <a:solidFill>
                  <a:srgbClr val="000000"/>
                </a:solidFill>
                <a:latin typeface="Algerian" panose="04020705040A02060702" pitchFamily="82" charset="0"/>
              </a:rPr>
              <a:t>Print </a:t>
            </a:r>
            <a:r>
              <a:rPr lang="en-US" sz="2400" dirty="0">
                <a:solidFill>
                  <a:srgbClr val="000000"/>
                </a:solidFill>
                <a:latin typeface="Algerian" panose="04020705040A02060702" pitchFamily="82" charset="0"/>
              </a:rPr>
              <a:t>button (#2 on Figure 4) on the top right opens a print dialog allowing you to print the open code list. </a:t>
            </a:r>
          </a:p>
          <a:p>
            <a:pPr algn="ctr"/>
            <a:r>
              <a:rPr lang="en-US" sz="2400" b="1" dirty="0">
                <a:solidFill>
                  <a:srgbClr val="C00000"/>
                </a:solidFill>
                <a:latin typeface="Algerian" panose="04020705040A02060702" pitchFamily="82" charset="0"/>
              </a:rPr>
              <a:t>5. </a:t>
            </a:r>
            <a:r>
              <a:rPr lang="en-US" sz="2400" dirty="0">
                <a:solidFill>
                  <a:srgbClr val="000000"/>
                </a:solidFill>
                <a:latin typeface="Algerian" panose="04020705040A02060702" pitchFamily="82" charset="0"/>
              </a:rPr>
              <a:t>The </a:t>
            </a:r>
            <a:r>
              <a:rPr lang="en-US" sz="2400" b="1" dirty="0">
                <a:solidFill>
                  <a:srgbClr val="000000"/>
                </a:solidFill>
                <a:latin typeface="Algerian" panose="04020705040A02060702" pitchFamily="82" charset="0"/>
              </a:rPr>
              <a:t>Export </a:t>
            </a:r>
            <a:r>
              <a:rPr lang="en-US" sz="2400" dirty="0">
                <a:solidFill>
                  <a:srgbClr val="000000"/>
                </a:solidFill>
                <a:latin typeface="Algerian" panose="04020705040A02060702" pitchFamily="82" charset="0"/>
              </a:rPr>
              <a:t>button (#3 on Figure 4) on the top right opens an export dialog that allows you to export the list in a .</a:t>
            </a:r>
            <a:r>
              <a:rPr lang="en-US" sz="2400" dirty="0" err="1">
                <a:solidFill>
                  <a:srgbClr val="000000"/>
                </a:solidFill>
                <a:latin typeface="Algerian" panose="04020705040A02060702" pitchFamily="82" charset="0"/>
              </a:rPr>
              <a:t>csv</a:t>
            </a:r>
            <a:r>
              <a:rPr lang="en-US" sz="2400" dirty="0">
                <a:solidFill>
                  <a:srgbClr val="000000"/>
                </a:solidFill>
                <a:latin typeface="Algerian" panose="04020705040A02060702" pitchFamily="82" charset="0"/>
              </a:rPr>
              <a:t> file. The file can be saved or opened in Microsoft Excel and other applications where .</a:t>
            </a:r>
            <a:r>
              <a:rPr lang="en-US" sz="2400" dirty="0" err="1">
                <a:solidFill>
                  <a:srgbClr val="000000"/>
                </a:solidFill>
                <a:latin typeface="Algerian" panose="04020705040A02060702" pitchFamily="82" charset="0"/>
              </a:rPr>
              <a:t>csv</a:t>
            </a:r>
            <a:r>
              <a:rPr lang="en-US" sz="2400" dirty="0">
                <a:solidFill>
                  <a:srgbClr val="000000"/>
                </a:solidFill>
                <a:latin typeface="Algerian" panose="04020705040A02060702" pitchFamily="82" charset="0"/>
              </a:rPr>
              <a:t> files can be viewed. </a:t>
            </a:r>
          </a:p>
        </p:txBody>
      </p:sp>
    </p:spTree>
    <p:extLst>
      <p:ext uri="{BB962C8B-B14F-4D97-AF65-F5344CB8AC3E}">
        <p14:creationId xmlns:p14="http://schemas.microsoft.com/office/powerpoint/2010/main" val="12533333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47637" y="2057400"/>
            <a:ext cx="12039600" cy="4267200"/>
          </a:xfrm>
          <a:prstGeom prst="rect">
            <a:avLst/>
          </a:prstGeom>
        </p:spPr>
      </p:pic>
    </p:spTree>
    <p:extLst>
      <p:ext uri="{BB962C8B-B14F-4D97-AF65-F5344CB8AC3E}">
        <p14:creationId xmlns:p14="http://schemas.microsoft.com/office/powerpoint/2010/main" val="19052518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pPr algn="ctr"/>
            <a:r>
              <a:rPr lang="en-US" sz="6000" dirty="0" smtClean="0">
                <a:latin typeface="Algerian" panose="04020705040A02060702" pitchFamily="82" charset="0"/>
              </a:rPr>
              <a:t>TRANSFORMATIONS</a:t>
            </a:r>
            <a:endParaRPr lang="en-US" sz="6000" dirty="0">
              <a:latin typeface="Algerian" panose="04020705040A02060702" pitchFamily="82" charset="0"/>
            </a:endParaRPr>
          </a:p>
        </p:txBody>
      </p:sp>
      <p:sp>
        <p:nvSpPr>
          <p:cNvPr id="6" name="Text Placeholder 5"/>
          <p:cNvSpPr>
            <a:spLocks noGrp="1"/>
          </p:cNvSpPr>
          <p:nvPr>
            <p:ph type="body" idx="1"/>
          </p:nvPr>
        </p:nvSpPr>
        <p:spPr/>
        <p:txBody>
          <a:bodyPr/>
          <a:lstStyle/>
          <a:p>
            <a:r>
              <a:rPr lang="en-US" dirty="0" smtClean="0">
                <a:latin typeface="Algerian" panose="04020705040A02060702" pitchFamily="82" charset="0"/>
              </a:rPr>
              <a:t>STEP 1</a:t>
            </a:r>
            <a:endParaRPr lang="en-US" dirty="0">
              <a:latin typeface="Algerian" panose="04020705040A02060702" pitchFamily="82" charset="0"/>
            </a:endParaRPr>
          </a:p>
        </p:txBody>
      </p:sp>
      <p:sp>
        <p:nvSpPr>
          <p:cNvPr id="12" name="Text Placeholder 11"/>
          <p:cNvSpPr>
            <a:spLocks noGrp="1"/>
          </p:cNvSpPr>
          <p:nvPr>
            <p:ph type="body" sz="half" idx="15"/>
          </p:nvPr>
        </p:nvSpPr>
        <p:spPr/>
        <p:txBody>
          <a:bodyPr/>
          <a:lstStyle/>
          <a:p>
            <a:r>
              <a:rPr lang="en-US" sz="2400" dirty="0">
                <a:latin typeface="Algerian" panose="04020705040A02060702" pitchFamily="82" charset="0"/>
              </a:rPr>
              <a:t>IF YOUR PT ALREADY HAS A HEMATO PRIMARY CHECK THE HDB FOR THE 1</a:t>
            </a:r>
            <a:r>
              <a:rPr lang="en-US" sz="2400" baseline="30000" dirty="0">
                <a:latin typeface="Algerian" panose="04020705040A02060702" pitchFamily="82" charset="0"/>
              </a:rPr>
              <a:t>ST</a:t>
            </a:r>
            <a:r>
              <a:rPr lang="en-US" sz="2400" dirty="0">
                <a:latin typeface="Algerian" panose="04020705040A02060702" pitchFamily="82" charset="0"/>
              </a:rPr>
              <a:t> HISTOLOGY/M/CODE </a:t>
            </a:r>
          </a:p>
          <a:p>
            <a:endParaRPr lang="en-US" dirty="0"/>
          </a:p>
        </p:txBody>
      </p:sp>
      <p:sp>
        <p:nvSpPr>
          <p:cNvPr id="7" name="Text Placeholder 6"/>
          <p:cNvSpPr>
            <a:spLocks noGrp="1"/>
          </p:cNvSpPr>
          <p:nvPr>
            <p:ph type="body" sz="quarter" idx="3"/>
          </p:nvPr>
        </p:nvSpPr>
        <p:spPr/>
        <p:txBody>
          <a:bodyPr/>
          <a:lstStyle/>
          <a:p>
            <a:r>
              <a:rPr lang="en-US" dirty="0" smtClean="0"/>
              <a:t> </a:t>
            </a:r>
            <a:endParaRPr lang="en-US" dirty="0"/>
          </a:p>
          <a:p>
            <a:r>
              <a:rPr lang="en-US" dirty="0" smtClean="0">
                <a:latin typeface="Algerian" panose="04020705040A02060702" pitchFamily="82" charset="0"/>
              </a:rPr>
              <a:t>STEP 2	</a:t>
            </a:r>
            <a:endParaRPr lang="en-US" dirty="0">
              <a:latin typeface="Algerian" panose="04020705040A02060702" pitchFamily="82" charset="0"/>
            </a:endParaRPr>
          </a:p>
        </p:txBody>
      </p:sp>
      <p:sp>
        <p:nvSpPr>
          <p:cNvPr id="13" name="Text Placeholder 12"/>
          <p:cNvSpPr>
            <a:spLocks noGrp="1"/>
          </p:cNvSpPr>
          <p:nvPr>
            <p:ph type="body" sz="half" idx="16"/>
          </p:nvPr>
        </p:nvSpPr>
        <p:spPr/>
        <p:txBody>
          <a:bodyPr/>
          <a:lstStyle/>
          <a:p>
            <a:r>
              <a:rPr lang="en-US" sz="2400" dirty="0" smtClean="0">
                <a:latin typeface="Algerian" panose="04020705040A02060702" pitchFamily="82" charset="0"/>
              </a:rPr>
              <a:t>SCROLL DOWN TO :</a:t>
            </a:r>
          </a:p>
          <a:p>
            <a:r>
              <a:rPr lang="en-US" sz="2400" dirty="0" smtClean="0">
                <a:latin typeface="Algerian" panose="04020705040A02060702" pitchFamily="82" charset="0"/>
              </a:rPr>
              <a:t>TRANSFORMATIONS TO </a:t>
            </a:r>
          </a:p>
          <a:p>
            <a:r>
              <a:rPr lang="en-US" sz="2400" dirty="0" smtClean="0">
                <a:latin typeface="Algerian" panose="04020705040A02060702" pitchFamily="82" charset="0"/>
              </a:rPr>
              <a:t>TRANSFORMATIONS FROM </a:t>
            </a:r>
          </a:p>
          <a:p>
            <a:r>
              <a:rPr lang="en-US" sz="2400" dirty="0" smtClean="0">
                <a:latin typeface="Algerian" panose="04020705040A02060702" pitchFamily="82" charset="0"/>
              </a:rPr>
              <a:t>SAME PRIMARIES </a:t>
            </a:r>
          </a:p>
          <a:p>
            <a:endParaRPr lang="en-US" dirty="0"/>
          </a:p>
        </p:txBody>
      </p:sp>
      <p:sp>
        <p:nvSpPr>
          <p:cNvPr id="11" name="Text Placeholder 10"/>
          <p:cNvSpPr>
            <a:spLocks noGrp="1"/>
          </p:cNvSpPr>
          <p:nvPr>
            <p:ph type="body" sz="quarter" idx="13"/>
          </p:nvPr>
        </p:nvSpPr>
        <p:spPr/>
        <p:txBody>
          <a:bodyPr/>
          <a:lstStyle/>
          <a:p>
            <a:r>
              <a:rPr lang="en-US" dirty="0" smtClean="0">
                <a:latin typeface="Algerian" panose="04020705040A02060702" pitchFamily="82" charset="0"/>
              </a:rPr>
              <a:t>STEP 3</a:t>
            </a:r>
            <a:endParaRPr lang="en-US" dirty="0">
              <a:latin typeface="Algerian" panose="04020705040A02060702" pitchFamily="82" charset="0"/>
            </a:endParaRPr>
          </a:p>
        </p:txBody>
      </p:sp>
      <p:sp>
        <p:nvSpPr>
          <p:cNvPr id="14" name="Text Placeholder 13"/>
          <p:cNvSpPr>
            <a:spLocks noGrp="1"/>
          </p:cNvSpPr>
          <p:nvPr>
            <p:ph type="body" sz="half" idx="17"/>
          </p:nvPr>
        </p:nvSpPr>
        <p:spPr/>
        <p:txBody>
          <a:bodyPr>
            <a:normAutofit/>
          </a:bodyPr>
          <a:lstStyle/>
          <a:p>
            <a:r>
              <a:rPr lang="en-US" sz="2400" dirty="0" smtClean="0">
                <a:latin typeface="Algerian" panose="04020705040A02060702" pitchFamily="82" charset="0"/>
              </a:rPr>
              <a:t>READ ALL INFO TO SEE IF THIS IS TRULY A NEW PRIMARY.</a:t>
            </a:r>
          </a:p>
          <a:p>
            <a:r>
              <a:rPr lang="en-US" sz="2400" dirty="0" smtClean="0">
                <a:latin typeface="Algerian" panose="04020705040A02060702" pitchFamily="82" charset="0"/>
              </a:rPr>
              <a:t>HDB WILL ALSO GIVE YOU A LIST OF “SAME PRIMARY” M/CODES AND HISTOLOGY</a:t>
            </a:r>
            <a:endParaRPr lang="en-US" sz="2400" dirty="0">
              <a:latin typeface="Algerian" panose="04020705040A02060702" pitchFamily="82" charset="0"/>
            </a:endParaRPr>
          </a:p>
        </p:txBody>
      </p:sp>
    </p:spTree>
    <p:extLst>
      <p:ext uri="{BB962C8B-B14F-4D97-AF65-F5344CB8AC3E}">
        <p14:creationId xmlns:p14="http://schemas.microsoft.com/office/powerpoint/2010/main" val="355179689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pPr algn="ctr"/>
            <a:r>
              <a:rPr lang="en-US" sz="6000" dirty="0" smtClean="0">
                <a:latin typeface="Algerian" panose="04020705040A02060702" pitchFamily="82" charset="0"/>
              </a:rPr>
              <a:t>Questions?</a:t>
            </a:r>
            <a:endParaRPr lang="en-US" sz="6000" dirty="0">
              <a:latin typeface="Algerian" panose="04020705040A02060702" pitchFamily="82" charset="0"/>
            </a:endParaRPr>
          </a:p>
        </p:txBody>
      </p:sp>
      <p:pic>
        <p:nvPicPr>
          <p:cNvPr id="11" name="Picture 2" descr="http://i288.photobucket.com/albums/ll198/kissmekillme524/Maxine%20Cartoons/Maxine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5412" y="2057401"/>
            <a:ext cx="7315200" cy="4617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5209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1.bp.blogspot.com/-RaZzTca47tM/Ue7UfHZEy1I/AAAAAAABhuY/fVqcwQ6RBS8/s1600/Maxine+00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2612" y="1600200"/>
            <a:ext cx="5943600" cy="484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13711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3412" y="1888870"/>
            <a:ext cx="9144000" cy="4816730"/>
          </a:xfrm>
          <a:prstGeom prst="rect">
            <a:avLst/>
          </a:prstGeom>
        </p:spPr>
      </p:pic>
    </p:spTree>
    <p:extLst>
      <p:ext uri="{BB962C8B-B14F-4D97-AF65-F5344CB8AC3E}">
        <p14:creationId xmlns:p14="http://schemas.microsoft.com/office/powerpoint/2010/main" val="1108506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4846" y="764373"/>
            <a:ext cx="8608358" cy="73827"/>
          </a:xfrm>
        </p:spPr>
        <p:txBody>
          <a:bodyPr>
            <a:normAutofit fontScale="90000"/>
          </a:bodyPr>
          <a:lstStyle/>
          <a:p>
            <a:endParaRPr lang="en-US" dirty="0"/>
          </a:p>
        </p:txBody>
      </p:sp>
      <p:sp>
        <p:nvSpPr>
          <p:cNvPr id="3" name="Content Placeholder 2"/>
          <p:cNvSpPr>
            <a:spLocks noGrp="1"/>
          </p:cNvSpPr>
          <p:nvPr>
            <p:ph idx="1"/>
          </p:nvPr>
        </p:nvSpPr>
        <p:spPr/>
        <p:txBody>
          <a:bodyPr/>
          <a:lstStyle/>
          <a:p>
            <a:r>
              <a:rPr lang="en-US" sz="2800" dirty="0">
                <a:latin typeface="Algerian" panose="04020705040A02060702" pitchFamily="82" charset="0"/>
              </a:rPr>
              <a:t>Both leukemia and lymphoma patients may have splenomegaly (enlargement of the spleen). Patients with leukemia may have leukemic infiltrate of the spleen. Splenomegaly does not mean that the leukemia originated in the spleen or that this neoplasm is lymphoma. The spleen filters and stores blood cells. The spleen involvement is usually secondary, much like metastases in solid tumors. The rare </a:t>
            </a:r>
            <a:r>
              <a:rPr lang="en-US" sz="2800" dirty="0" err="1">
                <a:latin typeface="Algerian" panose="04020705040A02060702" pitchFamily="82" charset="0"/>
              </a:rPr>
              <a:t>histologies</a:t>
            </a:r>
            <a:r>
              <a:rPr lang="en-US" sz="2800" dirty="0">
                <a:latin typeface="Algerian" panose="04020705040A02060702" pitchFamily="82" charset="0"/>
              </a:rPr>
              <a:t> that are primary in the spleen are identified in the </a:t>
            </a:r>
            <a:r>
              <a:rPr lang="en-US" sz="2800" dirty="0" err="1">
                <a:latin typeface="Algerian" panose="04020705040A02060702" pitchFamily="82" charset="0"/>
              </a:rPr>
              <a:t>Heme</a:t>
            </a:r>
            <a:r>
              <a:rPr lang="en-US" sz="2800" dirty="0">
                <a:latin typeface="Algerian" panose="04020705040A02060702" pitchFamily="82" charset="0"/>
              </a:rPr>
              <a:t> DB. The Primary Site will be listed as </a:t>
            </a:r>
            <a:r>
              <a:rPr lang="en-US" sz="2800" dirty="0" smtClean="0">
                <a:latin typeface="Algerian" panose="04020705040A02060702" pitchFamily="82" charset="0"/>
              </a:rPr>
              <a:t>C42.2 </a:t>
            </a:r>
            <a:endParaRPr lang="en-US" sz="2800" dirty="0">
              <a:latin typeface="Algerian" panose="04020705040A02060702" pitchFamily="82" charset="0"/>
            </a:endParaRPr>
          </a:p>
          <a:p>
            <a:pPr marL="0" indent="0">
              <a:buNone/>
            </a:pPr>
            <a:endParaRPr lang="en-US" dirty="0"/>
          </a:p>
        </p:txBody>
      </p:sp>
    </p:spTree>
    <p:extLst>
      <p:ext uri="{BB962C8B-B14F-4D97-AF65-F5344CB8AC3E}">
        <p14:creationId xmlns:p14="http://schemas.microsoft.com/office/powerpoint/2010/main" val="280804330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012" y="1905000"/>
            <a:ext cx="11811000" cy="4524315"/>
          </a:xfrm>
          <a:prstGeom prst="rect">
            <a:avLst/>
          </a:prstGeom>
        </p:spPr>
        <p:txBody>
          <a:bodyPr wrap="square">
            <a:spAutoFit/>
          </a:bodyPr>
          <a:lstStyle/>
          <a:p>
            <a:r>
              <a:rPr lang="en-US" b="1" dirty="0">
                <a:solidFill>
                  <a:srgbClr val="000000"/>
                </a:solidFill>
                <a:latin typeface="Algerian" panose="04020705040A02060702" pitchFamily="82" charset="0"/>
                <a:ea typeface="Calibri" panose="020F0502020204030204" pitchFamily="34" charset="0"/>
              </a:rPr>
              <a:t>Diagnostic Process for Leukemia </a:t>
            </a:r>
            <a:endParaRPr lang="en-US" sz="2000" dirty="0">
              <a:solidFill>
                <a:srgbClr val="000000"/>
              </a:solidFill>
              <a:latin typeface="Algerian" panose="04020705040A02060702" pitchFamily="82" charset="0"/>
              <a:ea typeface="Calibri" panose="020F0502020204030204" pitchFamily="34" charset="0"/>
            </a:endParaRPr>
          </a:p>
          <a:p>
            <a:r>
              <a:rPr lang="en-US" dirty="0">
                <a:solidFill>
                  <a:srgbClr val="000000"/>
                </a:solidFill>
                <a:latin typeface="Algerian" panose="04020705040A02060702" pitchFamily="82" charset="0"/>
                <a:ea typeface="Calibri" panose="020F0502020204030204" pitchFamily="34" charset="0"/>
              </a:rPr>
              <a:t>For most patients, the first suspicion or presentation of a hematopoietic neoplasm will be symptoms such as unexplained weight loss, weakness, chronic fatigue, easy bruising, etc. When the physician suspects leukemia, he/she usually orders a complete blood count (CBC) and/or a peripheral blood smear. The CBC will identify abnormalities of the platelets, hemoglobin, white blood cells or red blood cells. When an abnormality is identified in the blood cell analysis, a bone marrow (BM) biopsy is usually the next procedure. The CBC or bone marrow alone seldom provide a definitive diagnosis; however, the results usually provide provisional diagnoses such as: </a:t>
            </a:r>
            <a:r>
              <a:rPr lang="en-US" dirty="0" err="1">
                <a:solidFill>
                  <a:srgbClr val="000000"/>
                </a:solidFill>
                <a:latin typeface="Algerian" panose="04020705040A02060702" pitchFamily="82" charset="0"/>
                <a:ea typeface="Calibri" panose="020F0502020204030204" pitchFamily="34" charset="0"/>
              </a:rPr>
              <a:t>myeloproliferative</a:t>
            </a:r>
            <a:r>
              <a:rPr lang="en-US" dirty="0">
                <a:solidFill>
                  <a:srgbClr val="000000"/>
                </a:solidFill>
                <a:latin typeface="Algerian" panose="04020705040A02060702" pitchFamily="82" charset="0"/>
                <a:ea typeface="Calibri" panose="020F0502020204030204" pitchFamily="34" charset="0"/>
              </a:rPr>
              <a:t> neoplasms, myeloid neoplasms, </a:t>
            </a:r>
            <a:r>
              <a:rPr lang="en-US" dirty="0" err="1">
                <a:solidFill>
                  <a:srgbClr val="000000"/>
                </a:solidFill>
                <a:latin typeface="Algerian" panose="04020705040A02060702" pitchFamily="82" charset="0"/>
                <a:ea typeface="Calibri" panose="020F0502020204030204" pitchFamily="34" charset="0"/>
              </a:rPr>
              <a:t>myelodysplastic</a:t>
            </a:r>
            <a:r>
              <a:rPr lang="en-US" dirty="0">
                <a:solidFill>
                  <a:srgbClr val="000000"/>
                </a:solidFill>
                <a:latin typeface="Algerian" panose="04020705040A02060702" pitchFamily="82" charset="0"/>
                <a:ea typeface="Calibri" panose="020F0502020204030204" pitchFamily="34" charset="0"/>
              </a:rPr>
              <a:t>/</a:t>
            </a:r>
            <a:r>
              <a:rPr lang="en-US" dirty="0" err="1">
                <a:solidFill>
                  <a:srgbClr val="000000"/>
                </a:solidFill>
                <a:latin typeface="Algerian" panose="04020705040A02060702" pitchFamily="82" charset="0"/>
                <a:ea typeface="Calibri" panose="020F0502020204030204" pitchFamily="34" charset="0"/>
              </a:rPr>
              <a:t>myeloproliferative</a:t>
            </a:r>
            <a:r>
              <a:rPr lang="en-US" dirty="0">
                <a:solidFill>
                  <a:srgbClr val="000000"/>
                </a:solidFill>
                <a:latin typeface="Algerian" panose="04020705040A02060702" pitchFamily="82" charset="0"/>
                <a:ea typeface="Calibri" panose="020F0502020204030204" pitchFamily="34" charset="0"/>
              </a:rPr>
              <a:t> neoplasms, </a:t>
            </a:r>
            <a:r>
              <a:rPr lang="en-US" dirty="0" err="1">
                <a:solidFill>
                  <a:srgbClr val="000000"/>
                </a:solidFill>
                <a:latin typeface="Algerian" panose="04020705040A02060702" pitchFamily="82" charset="0"/>
                <a:ea typeface="Calibri" panose="020F0502020204030204" pitchFamily="34" charset="0"/>
              </a:rPr>
              <a:t>myelodysplastic</a:t>
            </a:r>
            <a:r>
              <a:rPr lang="en-US" dirty="0">
                <a:solidFill>
                  <a:srgbClr val="000000"/>
                </a:solidFill>
                <a:latin typeface="Algerian" panose="04020705040A02060702" pitchFamily="82" charset="0"/>
                <a:ea typeface="Calibri" panose="020F0502020204030204" pitchFamily="34" charset="0"/>
              </a:rPr>
              <a:t> syndromes, or leukemia. These non-specific diagnoses are differential or provisional. More testing is needed to identify the specific hematopoietic or lymphoid neoplasm. Many of the neoplasms in the 2008 WHO Classification require </a:t>
            </a:r>
            <a:r>
              <a:rPr lang="en-US" dirty="0" err="1">
                <a:solidFill>
                  <a:srgbClr val="000000"/>
                </a:solidFill>
                <a:latin typeface="Algerian" panose="04020705040A02060702" pitchFamily="82" charset="0"/>
                <a:ea typeface="Calibri" panose="020F0502020204030204" pitchFamily="34" charset="0"/>
              </a:rPr>
              <a:t>immunophenotyping</a:t>
            </a:r>
            <a:r>
              <a:rPr lang="en-US" dirty="0">
                <a:solidFill>
                  <a:srgbClr val="000000"/>
                </a:solidFill>
                <a:latin typeface="Algerian" panose="04020705040A02060702" pitchFamily="82" charset="0"/>
                <a:ea typeface="Calibri" panose="020F0502020204030204" pitchFamily="34" charset="0"/>
              </a:rPr>
              <a:t> or genetic information to identify the specific histology. The </a:t>
            </a:r>
            <a:r>
              <a:rPr lang="en-US" dirty="0" err="1">
                <a:solidFill>
                  <a:srgbClr val="000000"/>
                </a:solidFill>
                <a:latin typeface="Algerian" panose="04020705040A02060702" pitchFamily="82" charset="0"/>
                <a:ea typeface="Calibri" panose="020F0502020204030204" pitchFamily="34" charset="0"/>
              </a:rPr>
              <a:t>Heme</a:t>
            </a:r>
            <a:r>
              <a:rPr lang="en-US" dirty="0">
                <a:solidFill>
                  <a:srgbClr val="000000"/>
                </a:solidFill>
                <a:latin typeface="Algerian" panose="04020705040A02060702" pitchFamily="82" charset="0"/>
                <a:ea typeface="Calibri" panose="020F0502020204030204" pitchFamily="34" charset="0"/>
              </a:rPr>
              <a:t> DB contains information on the types of diagnostic tests that are used to identify the specific histology for the hematopoietic or lymphoid neoplasm being abstracted. See the “Definitive Diagnostic Method” section in the </a:t>
            </a:r>
            <a:r>
              <a:rPr lang="en-US" dirty="0" err="1">
                <a:solidFill>
                  <a:srgbClr val="000000"/>
                </a:solidFill>
                <a:latin typeface="Algerian" panose="04020705040A02060702" pitchFamily="82" charset="0"/>
                <a:ea typeface="Calibri" panose="020F0502020204030204" pitchFamily="34" charset="0"/>
              </a:rPr>
              <a:t>Heme</a:t>
            </a:r>
            <a:r>
              <a:rPr lang="en-US" dirty="0">
                <a:solidFill>
                  <a:srgbClr val="000000"/>
                </a:solidFill>
                <a:latin typeface="Algerian" panose="04020705040A02060702" pitchFamily="82" charset="0"/>
                <a:ea typeface="Calibri" panose="020F0502020204030204" pitchFamily="34" charset="0"/>
              </a:rPr>
              <a:t> DB.</a:t>
            </a:r>
            <a:endParaRPr lang="en-US" sz="2000" dirty="0">
              <a:solidFill>
                <a:srgbClr val="000000"/>
              </a:solidFill>
              <a:effectLst/>
              <a:latin typeface="Algerian" panose="04020705040A02060702" pitchFamily="82" charset="0"/>
              <a:ea typeface="Calibri" panose="020F0502020204030204" pitchFamily="34" charset="0"/>
            </a:endParaRPr>
          </a:p>
        </p:txBody>
      </p:sp>
    </p:spTree>
    <p:extLst>
      <p:ext uri="{BB962C8B-B14F-4D97-AF65-F5344CB8AC3E}">
        <p14:creationId xmlns:p14="http://schemas.microsoft.com/office/powerpoint/2010/main" val="173572234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012" y="1676400"/>
            <a:ext cx="11887200" cy="4093428"/>
          </a:xfrm>
          <a:prstGeom prst="rect">
            <a:avLst/>
          </a:prstGeom>
        </p:spPr>
        <p:txBody>
          <a:bodyPr wrap="square">
            <a:spAutoFit/>
          </a:bodyPr>
          <a:lstStyle/>
          <a:p>
            <a:r>
              <a:rPr lang="en-US" sz="2000" b="1" dirty="0">
                <a:latin typeface="Algerian" panose="04020705040A02060702" pitchFamily="82" charset="0"/>
              </a:rPr>
              <a:t>Leukemia: </a:t>
            </a:r>
          </a:p>
          <a:p>
            <a:r>
              <a:rPr lang="en-US" sz="2000" dirty="0">
                <a:latin typeface="Algerian" panose="04020705040A02060702" pitchFamily="82" charset="0"/>
              </a:rPr>
              <a:t>Blood consists of three types of cells and cell fragments floating in a liquid called plasma. These cellular components are:</a:t>
            </a:r>
          </a:p>
          <a:p>
            <a:pPr>
              <a:buFont typeface="Arial" panose="020B0604020202020204" pitchFamily="34" charset="0"/>
              <a:buChar char="•"/>
            </a:pPr>
            <a:r>
              <a:rPr lang="en-US" sz="2000" b="1" dirty="0">
                <a:latin typeface="Algerian" panose="04020705040A02060702" pitchFamily="82" charset="0"/>
              </a:rPr>
              <a:t>Red Blood Cells</a:t>
            </a:r>
            <a:r>
              <a:rPr lang="en-US" sz="2000" dirty="0">
                <a:latin typeface="Algerian" panose="04020705040A02060702" pitchFamily="82" charset="0"/>
              </a:rPr>
              <a:t> ("erythrocytes," "RBCs") - oxygen-carrying cells</a:t>
            </a:r>
          </a:p>
          <a:p>
            <a:pPr>
              <a:buFont typeface="Arial" panose="020B0604020202020204" pitchFamily="34" charset="0"/>
              <a:buChar char="•"/>
            </a:pPr>
            <a:r>
              <a:rPr lang="en-US" sz="2000" b="1" dirty="0">
                <a:latin typeface="Algerian" panose="04020705040A02060702" pitchFamily="82" charset="0"/>
              </a:rPr>
              <a:t>White Blood Cells</a:t>
            </a:r>
            <a:r>
              <a:rPr lang="en-US" sz="2000" dirty="0">
                <a:latin typeface="Algerian" panose="04020705040A02060702" pitchFamily="82" charset="0"/>
              </a:rPr>
              <a:t> ("leukocytes," "WBCs") - cells that help make up the body's immune system</a:t>
            </a:r>
          </a:p>
          <a:p>
            <a:pPr>
              <a:buFont typeface="Arial" panose="020B0604020202020204" pitchFamily="34" charset="0"/>
              <a:buChar char="•"/>
            </a:pPr>
            <a:r>
              <a:rPr lang="en-US" sz="2000" b="1" dirty="0">
                <a:latin typeface="Algerian" panose="04020705040A02060702" pitchFamily="82" charset="0"/>
              </a:rPr>
              <a:t>Platelets</a:t>
            </a:r>
            <a:r>
              <a:rPr lang="en-US" sz="2000" dirty="0">
                <a:latin typeface="Algerian" panose="04020705040A02060702" pitchFamily="82" charset="0"/>
              </a:rPr>
              <a:t> ("thrombocytes") - fragments of cells that play an important role in formation of blood clots</a:t>
            </a:r>
          </a:p>
          <a:p>
            <a:r>
              <a:rPr lang="en-US" sz="2000" dirty="0">
                <a:latin typeface="Algerian" panose="04020705040A02060702" pitchFamily="82" charset="0"/>
              </a:rPr>
              <a:t>The total number of white blood cells normally ranges from 4 million to 11 million cells per milliliter of </a:t>
            </a:r>
            <a:r>
              <a:rPr lang="en-US" sz="2000" dirty="0" smtClean="0">
                <a:latin typeface="Algerian" panose="04020705040A02060702" pitchFamily="82" charset="0"/>
              </a:rPr>
              <a:t>blood.</a:t>
            </a:r>
            <a:r>
              <a:rPr lang="en-US" sz="2000" baseline="30000" dirty="0">
                <a:solidFill>
                  <a:srgbClr val="FF0000"/>
                </a:solidFill>
                <a:latin typeface="Algerian" panose="04020705040A02060702" pitchFamily="82" charset="0"/>
              </a:rPr>
              <a:t> </a:t>
            </a:r>
            <a:r>
              <a:rPr lang="en-US" sz="2000" dirty="0" err="1" smtClean="0">
                <a:latin typeface="Algerian" panose="04020705040A02060702" pitchFamily="82" charset="0"/>
              </a:rPr>
              <a:t>Leukemias</a:t>
            </a:r>
            <a:r>
              <a:rPr lang="en-US" sz="2000" dirty="0" smtClean="0">
                <a:latin typeface="Algerian" panose="04020705040A02060702" pitchFamily="82" charset="0"/>
              </a:rPr>
              <a:t> </a:t>
            </a:r>
            <a:r>
              <a:rPr lang="en-US" sz="2000" dirty="0">
                <a:latin typeface="Algerian" panose="04020705040A02060702" pitchFamily="82" charset="0"/>
              </a:rPr>
              <a:t>are a group of diseases characterized by </a:t>
            </a:r>
            <a:r>
              <a:rPr lang="en-US" sz="2000" i="1" dirty="0">
                <a:latin typeface="Algerian" panose="04020705040A02060702" pitchFamily="82" charset="0"/>
              </a:rPr>
              <a:t>increased numbers of white cells</a:t>
            </a:r>
            <a:r>
              <a:rPr lang="en-US" sz="2000" dirty="0">
                <a:latin typeface="Algerian" panose="04020705040A02060702" pitchFamily="82" charset="0"/>
              </a:rPr>
              <a:t> in the blood and bone marrow</a:t>
            </a:r>
            <a:r>
              <a:rPr lang="en-US" sz="2000" dirty="0" smtClean="0">
                <a:latin typeface="Algerian" panose="04020705040A02060702" pitchFamily="82" charset="0"/>
              </a:rPr>
              <a:t>.</a:t>
            </a:r>
            <a:endParaRPr lang="en-US" sz="2000" dirty="0">
              <a:latin typeface="Algerian" panose="04020705040A02060702" pitchFamily="82" charset="0"/>
            </a:endParaRPr>
          </a:p>
          <a:p>
            <a:r>
              <a:rPr lang="en-US" sz="2000" dirty="0">
                <a:latin typeface="Algerian" panose="04020705040A02060702" pitchFamily="82" charset="0"/>
              </a:rPr>
              <a:t>In 2013, the American Cancer Society estimates that 48,610 new leukemia cases will be diagnosed and 23,720 people will die from the disease in the United States</a:t>
            </a:r>
            <a:r>
              <a:rPr lang="en-US" sz="2000" dirty="0" smtClean="0">
                <a:latin typeface="Algerian" panose="04020705040A02060702" pitchFamily="82" charset="0"/>
              </a:rPr>
              <a:t>.</a:t>
            </a:r>
            <a:endParaRPr lang="en-US" sz="2000" dirty="0">
              <a:latin typeface="Algerian" panose="04020705040A02060702" pitchFamily="82" charset="0"/>
            </a:endParaRPr>
          </a:p>
        </p:txBody>
      </p:sp>
    </p:spTree>
    <p:extLst>
      <p:ext uri="{BB962C8B-B14F-4D97-AF65-F5344CB8AC3E}">
        <p14:creationId xmlns:p14="http://schemas.microsoft.com/office/powerpoint/2010/main" val="6076481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219200"/>
            <a:ext cx="11887200" cy="5201424"/>
          </a:xfrm>
          <a:prstGeom prst="rect">
            <a:avLst/>
          </a:prstGeom>
        </p:spPr>
        <p:txBody>
          <a:bodyPr wrap="square">
            <a:spAutoFit/>
          </a:bodyPr>
          <a:lstStyle/>
          <a:p>
            <a:endParaRPr lang="en-US" sz="2000" dirty="0">
              <a:solidFill>
                <a:srgbClr val="000000"/>
              </a:solidFill>
              <a:latin typeface="Times New Roman" panose="02020603050405020304" pitchFamily="18" charset="0"/>
            </a:endParaRPr>
          </a:p>
          <a:p>
            <a:pPr algn="ctr"/>
            <a:r>
              <a:rPr lang="en-US" sz="3200" b="1" dirty="0">
                <a:latin typeface="Algerian" panose="04020705040A02060702" pitchFamily="82" charset="0"/>
              </a:rPr>
              <a:t>Information for </a:t>
            </a:r>
            <a:r>
              <a:rPr lang="en-US" sz="3200" b="1" dirty="0" err="1">
                <a:latin typeface="Algerian" panose="04020705040A02060702" pitchFamily="82" charset="0"/>
              </a:rPr>
              <a:t>Myeloproliferative</a:t>
            </a:r>
            <a:r>
              <a:rPr lang="en-US" sz="3200" b="1" dirty="0">
                <a:latin typeface="Algerian" panose="04020705040A02060702" pitchFamily="82" charset="0"/>
              </a:rPr>
              <a:t> Disorders only </a:t>
            </a:r>
            <a:endParaRPr lang="en-US" sz="3200" dirty="0">
              <a:latin typeface="Algerian" panose="04020705040A02060702" pitchFamily="82" charset="0"/>
            </a:endParaRPr>
          </a:p>
          <a:p>
            <a:r>
              <a:rPr lang="en-US" sz="2000" dirty="0" err="1">
                <a:latin typeface="Algerian" panose="04020705040A02060702" pitchFamily="82" charset="0"/>
              </a:rPr>
              <a:t>Myeloproliferative</a:t>
            </a:r>
            <a:r>
              <a:rPr lang="en-US" sz="2000" dirty="0">
                <a:latin typeface="Algerian" panose="04020705040A02060702" pitchFamily="82" charset="0"/>
              </a:rPr>
              <a:t> disorders are a group of hematopoietic stem cell diseases which include: </a:t>
            </a:r>
          </a:p>
          <a:p>
            <a:r>
              <a:rPr lang="en-US" sz="2000" dirty="0">
                <a:latin typeface="Algerian" panose="04020705040A02060702" pitchFamily="82" charset="0"/>
              </a:rPr>
              <a:t>• Acute </a:t>
            </a:r>
            <a:r>
              <a:rPr lang="en-US" sz="2000" dirty="0" err="1">
                <a:latin typeface="Algerian" panose="04020705040A02060702" pitchFamily="82" charset="0"/>
              </a:rPr>
              <a:t>myeloproliferative</a:t>
            </a:r>
            <a:r>
              <a:rPr lang="en-US" sz="2000" dirty="0">
                <a:latin typeface="Algerian" panose="04020705040A02060702" pitchFamily="82" charset="0"/>
              </a:rPr>
              <a:t> disorders (MPD) </a:t>
            </a:r>
          </a:p>
          <a:p>
            <a:r>
              <a:rPr lang="en-US" sz="2000" dirty="0">
                <a:latin typeface="Algerian" panose="04020705040A02060702" pitchFamily="82" charset="0"/>
              </a:rPr>
              <a:t>• Acute </a:t>
            </a:r>
            <a:r>
              <a:rPr lang="en-US" sz="2000" dirty="0" err="1">
                <a:latin typeface="Algerian" panose="04020705040A02060702" pitchFamily="82" charset="0"/>
              </a:rPr>
              <a:t>myelogenous</a:t>
            </a:r>
            <a:r>
              <a:rPr lang="en-US" sz="2000" dirty="0">
                <a:latin typeface="Algerian" panose="04020705040A02060702" pitchFamily="82" charset="0"/>
              </a:rPr>
              <a:t> leukemia, </a:t>
            </a:r>
            <a:r>
              <a:rPr lang="en-US" sz="2000" dirty="0" err="1">
                <a:latin typeface="Algerian" panose="04020705040A02060702" pitchFamily="82" charset="0"/>
              </a:rPr>
              <a:t>myeloblastic</a:t>
            </a:r>
            <a:r>
              <a:rPr lang="en-US" sz="2000" dirty="0">
                <a:latin typeface="Algerian" panose="04020705040A02060702" pitchFamily="82" charset="0"/>
              </a:rPr>
              <a:t> leukemia, </a:t>
            </a:r>
            <a:r>
              <a:rPr lang="en-US" sz="2000" dirty="0" err="1">
                <a:latin typeface="Algerian" panose="04020705040A02060702" pitchFamily="82" charset="0"/>
              </a:rPr>
              <a:t>promyelocytic</a:t>
            </a:r>
            <a:r>
              <a:rPr lang="en-US" sz="2000" dirty="0">
                <a:latin typeface="Algerian" panose="04020705040A02060702" pitchFamily="82" charset="0"/>
              </a:rPr>
              <a:t> leukemia, </a:t>
            </a:r>
            <a:r>
              <a:rPr lang="en-US" sz="2000" dirty="0" err="1">
                <a:latin typeface="Algerian" panose="04020705040A02060702" pitchFamily="82" charset="0"/>
              </a:rPr>
              <a:t>myelomonocytic</a:t>
            </a:r>
            <a:r>
              <a:rPr lang="en-US" sz="2000" dirty="0">
                <a:latin typeface="Algerian" panose="04020705040A02060702" pitchFamily="82" charset="0"/>
              </a:rPr>
              <a:t> leukemia, </a:t>
            </a:r>
            <a:r>
              <a:rPr lang="en-US" sz="2000" dirty="0" err="1">
                <a:latin typeface="Algerian" panose="04020705040A02060702" pitchFamily="82" charset="0"/>
              </a:rPr>
              <a:t>monocytic</a:t>
            </a:r>
            <a:r>
              <a:rPr lang="en-US" sz="2000" dirty="0">
                <a:latin typeface="Algerian" panose="04020705040A02060702" pitchFamily="82" charset="0"/>
              </a:rPr>
              <a:t> leukemia, </a:t>
            </a:r>
            <a:r>
              <a:rPr lang="en-US" sz="2000" dirty="0" err="1">
                <a:latin typeface="Algerian" panose="04020705040A02060702" pitchFamily="82" charset="0"/>
              </a:rPr>
              <a:t>erythroid</a:t>
            </a:r>
            <a:r>
              <a:rPr lang="en-US" sz="2000" dirty="0">
                <a:latin typeface="Algerian" panose="04020705040A02060702" pitchFamily="82" charset="0"/>
              </a:rPr>
              <a:t> leukemia, megakaryocytic leukemia, </a:t>
            </a:r>
            <a:r>
              <a:rPr lang="en-US" sz="2000" dirty="0" err="1">
                <a:latin typeface="Algerian" panose="04020705040A02060702" pitchFamily="82" charset="0"/>
              </a:rPr>
              <a:t>eosinophilic</a:t>
            </a:r>
            <a:r>
              <a:rPr lang="en-US" sz="2000" dirty="0">
                <a:latin typeface="Algerian" panose="04020705040A02060702" pitchFamily="82" charset="0"/>
              </a:rPr>
              <a:t> leukemia, basophilic leukemia, acute </a:t>
            </a:r>
            <a:r>
              <a:rPr lang="en-US" sz="2000" dirty="0" err="1">
                <a:latin typeface="Algerian" panose="04020705040A02060702" pitchFamily="82" charset="0"/>
              </a:rPr>
              <a:t>biphenotypic</a:t>
            </a:r>
            <a:r>
              <a:rPr lang="en-US" sz="2000" dirty="0">
                <a:latin typeface="Algerian" panose="04020705040A02060702" pitchFamily="82" charset="0"/>
              </a:rPr>
              <a:t> leukemia with myeloid and lymphoid markers, leukemia, and acute leukemia with lymphoid markers evolving from a prior clonal </a:t>
            </a:r>
            <a:r>
              <a:rPr lang="en-US" sz="2000" dirty="0" err="1">
                <a:latin typeface="Algerian" panose="04020705040A02060702" pitchFamily="82" charset="0"/>
              </a:rPr>
              <a:t>hemopathy</a:t>
            </a:r>
            <a:r>
              <a:rPr lang="en-US" sz="2000" dirty="0">
                <a:latin typeface="Algerian" panose="04020705040A02060702" pitchFamily="82" charset="0"/>
              </a:rPr>
              <a:t> </a:t>
            </a:r>
          </a:p>
          <a:p>
            <a:r>
              <a:rPr lang="en-US" sz="2000" dirty="0">
                <a:latin typeface="Algerian" panose="04020705040A02060702" pitchFamily="82" charset="0"/>
              </a:rPr>
              <a:t>• </a:t>
            </a:r>
            <a:r>
              <a:rPr lang="en-US" sz="2000" dirty="0" err="1">
                <a:latin typeface="Algerian" panose="04020705040A02060702" pitchFamily="82" charset="0"/>
              </a:rPr>
              <a:t>Subacute</a:t>
            </a:r>
            <a:r>
              <a:rPr lang="en-US" sz="2000" dirty="0">
                <a:latin typeface="Algerian" panose="04020705040A02060702" pitchFamily="82" charset="0"/>
              </a:rPr>
              <a:t> MPD </a:t>
            </a:r>
          </a:p>
          <a:p>
            <a:r>
              <a:rPr lang="en-US" sz="2000" dirty="0">
                <a:latin typeface="Algerian" panose="04020705040A02060702" pitchFamily="82" charset="0"/>
              </a:rPr>
              <a:t>• </a:t>
            </a:r>
            <a:r>
              <a:rPr lang="en-US" sz="2000" dirty="0" err="1">
                <a:latin typeface="Algerian" panose="04020705040A02060702" pitchFamily="82" charset="0"/>
              </a:rPr>
              <a:t>Oligoblastic</a:t>
            </a:r>
            <a:r>
              <a:rPr lang="en-US" sz="2000" dirty="0">
                <a:latin typeface="Algerian" panose="04020705040A02060702" pitchFamily="82" charset="0"/>
              </a:rPr>
              <a:t> smoldering leukemia, refractory anemia with excess blasts (RAEB, </a:t>
            </a:r>
            <a:r>
              <a:rPr lang="en-US" sz="2000" dirty="0" err="1">
                <a:latin typeface="Algerian" panose="04020705040A02060702" pitchFamily="82" charset="0"/>
              </a:rPr>
              <a:t>myelomonocytic</a:t>
            </a:r>
            <a:r>
              <a:rPr lang="en-US" sz="2000" dirty="0">
                <a:latin typeface="Algerian" panose="04020705040A02060702" pitchFamily="82" charset="0"/>
              </a:rPr>
              <a:t> leukemia) Chronic MPD </a:t>
            </a:r>
          </a:p>
          <a:p>
            <a:r>
              <a:rPr lang="en-US" sz="2000" dirty="0">
                <a:latin typeface="Algerian" panose="04020705040A02060702" pitchFamily="82" charset="0"/>
              </a:rPr>
              <a:t>• Polycythemia </a:t>
            </a:r>
            <a:r>
              <a:rPr lang="en-US" sz="2000" dirty="0" err="1">
                <a:latin typeface="Algerian" panose="04020705040A02060702" pitchFamily="82" charset="0"/>
              </a:rPr>
              <a:t>vera</a:t>
            </a:r>
            <a:r>
              <a:rPr lang="en-US" sz="2000" dirty="0">
                <a:latin typeface="Algerian" panose="04020705040A02060702" pitchFamily="82" charset="0"/>
              </a:rPr>
              <a:t>, </a:t>
            </a:r>
            <a:r>
              <a:rPr lang="en-US" sz="2000" dirty="0" err="1">
                <a:latin typeface="Algerian" panose="04020705040A02060702" pitchFamily="82" charset="0"/>
              </a:rPr>
              <a:t>agnogenic</a:t>
            </a:r>
            <a:r>
              <a:rPr lang="en-US" sz="2000" dirty="0">
                <a:latin typeface="Algerian" panose="04020705040A02060702" pitchFamily="82" charset="0"/>
              </a:rPr>
              <a:t> myeloid metaplasia, primary </a:t>
            </a:r>
            <a:r>
              <a:rPr lang="en-US" sz="2000" dirty="0" err="1">
                <a:latin typeface="Algerian" panose="04020705040A02060702" pitchFamily="82" charset="0"/>
              </a:rPr>
              <a:t>thrombocythemia</a:t>
            </a:r>
            <a:r>
              <a:rPr lang="en-US" sz="2000" dirty="0">
                <a:latin typeface="Algerian" panose="04020705040A02060702" pitchFamily="82" charset="0"/>
              </a:rPr>
              <a:t>, chronic </a:t>
            </a:r>
            <a:r>
              <a:rPr lang="en-US" sz="2000" dirty="0" err="1">
                <a:latin typeface="Algerian" panose="04020705040A02060702" pitchFamily="82" charset="0"/>
              </a:rPr>
              <a:t>myelogenous</a:t>
            </a:r>
            <a:r>
              <a:rPr lang="en-US" sz="2000" dirty="0">
                <a:latin typeface="Algerian" panose="04020705040A02060702" pitchFamily="82" charset="0"/>
              </a:rPr>
              <a:t> leukemia, chronic </a:t>
            </a:r>
            <a:r>
              <a:rPr lang="en-US" sz="2000" dirty="0" err="1">
                <a:latin typeface="Algerian" panose="04020705040A02060702" pitchFamily="82" charset="0"/>
              </a:rPr>
              <a:t>monocytic</a:t>
            </a:r>
            <a:r>
              <a:rPr lang="en-US" sz="2000" dirty="0">
                <a:latin typeface="Algerian" panose="04020705040A02060702" pitchFamily="82" charset="0"/>
              </a:rPr>
              <a:t> leukemia, and chronic </a:t>
            </a:r>
            <a:r>
              <a:rPr lang="en-US" sz="2000" dirty="0" err="1">
                <a:latin typeface="Algerian" panose="04020705040A02060702" pitchFamily="82" charset="0"/>
              </a:rPr>
              <a:t>neutrophilic</a:t>
            </a:r>
            <a:r>
              <a:rPr lang="en-US" sz="2000" dirty="0">
                <a:latin typeface="Algerian" panose="04020705040A02060702" pitchFamily="82" charset="0"/>
              </a:rPr>
              <a:t> leukemia </a:t>
            </a:r>
          </a:p>
        </p:txBody>
      </p:sp>
    </p:spTree>
    <p:extLst>
      <p:ext uri="{BB962C8B-B14F-4D97-AF65-F5344CB8AC3E}">
        <p14:creationId xmlns:p14="http://schemas.microsoft.com/office/powerpoint/2010/main" val="117336383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79412" y="1828800"/>
            <a:ext cx="11265195"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sz="2000" b="1" dirty="0">
                <a:latin typeface="Algerian" panose="04020705040A02060702" pitchFamily="82" charset="0"/>
              </a:rPr>
              <a:t>Multiple Myeloma: </a:t>
            </a:r>
            <a:endParaRPr lang="en-US" sz="2000" dirty="0">
              <a:latin typeface="Algerian" panose="04020705040A02060702" pitchFamily="82" charset="0"/>
            </a:endParaRPr>
          </a:p>
          <a:p>
            <a:pPr lvl="0"/>
            <a:r>
              <a:rPr lang="en-US" sz="2000" dirty="0">
                <a:latin typeface="Algerian" panose="04020705040A02060702" pitchFamily="82" charset="0"/>
              </a:rPr>
              <a:t>Myeloma is a cancer that affects B cells, the immune cells responsible for the production of antibodies. Normal B cells develop in bone marrow. Myeloma therefore affects bones. Multiple myeloma arises when the cancer cells travel through the body and form tumors in several different bones. Affected bones may become brittle as the malignant cells proliferate and alter the chemical equilibrium in the marrow.</a:t>
            </a:r>
          </a:p>
          <a:p>
            <a:pPr lvl="0"/>
            <a:r>
              <a:rPr lang="en-US" sz="2000" dirty="0">
                <a:latin typeface="Algerian" panose="04020705040A02060702" pitchFamily="82" charset="0"/>
              </a:rPr>
              <a:t>In 2013, the American Cancer Society estimates that 22,350 new multiple myeloma cases will be diagnosed and 10,710 cancer deaths due to multiple myeloma would occur. There are approximately 55,000 people affected in the United States. Multiple myeloma is the second most common hematologic malignancy in the United States, but it accounts for only about 1% of all cancers. Multiple myeloma is rarely diagnosed in individuals under the age of 45.</a:t>
            </a:r>
          </a:p>
        </p:txBody>
      </p:sp>
    </p:spTree>
    <p:extLst>
      <p:ext uri="{BB962C8B-B14F-4D97-AF65-F5344CB8AC3E}">
        <p14:creationId xmlns:p14="http://schemas.microsoft.com/office/powerpoint/2010/main" val="5264766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764186"/>
            <a:ext cx="11887200" cy="4524315"/>
          </a:xfrm>
          <a:prstGeom prst="rect">
            <a:avLst/>
          </a:prstGeom>
        </p:spPr>
        <p:txBody>
          <a:bodyPr wrap="square">
            <a:spAutoFit/>
          </a:bodyPr>
          <a:lstStyle/>
          <a:p>
            <a:r>
              <a:rPr lang="en-US" sz="3600" b="1" dirty="0">
                <a:latin typeface="Algerian" panose="04020705040A02060702" pitchFamily="82" charset="0"/>
              </a:rPr>
              <a:t>Multiple Myeloma: Treatment</a:t>
            </a:r>
          </a:p>
          <a:p>
            <a:r>
              <a:rPr lang="en-US" sz="3600" dirty="0">
                <a:latin typeface="Algerian" panose="04020705040A02060702" pitchFamily="82" charset="0"/>
              </a:rPr>
              <a:t>The National Comprehensive Cancer Network (NCCN) lists the following treatments for multiple myeloma:</a:t>
            </a:r>
          </a:p>
          <a:p>
            <a:pPr lvl="0"/>
            <a:r>
              <a:rPr lang="en-US" sz="3600" dirty="0">
                <a:latin typeface="Algerian" panose="04020705040A02060702" pitchFamily="82" charset="0"/>
              </a:rPr>
              <a:t>Chemotherapy: included the proteasome inhibitor </a:t>
            </a:r>
            <a:r>
              <a:rPr lang="en-US" sz="3600" dirty="0" err="1">
                <a:latin typeface="Algerian" panose="04020705040A02060702" pitchFamily="82" charset="0"/>
              </a:rPr>
              <a:t>bortezomib</a:t>
            </a:r>
            <a:r>
              <a:rPr lang="en-US" sz="3600" dirty="0">
                <a:latin typeface="Algerian" panose="04020705040A02060702" pitchFamily="82" charset="0"/>
              </a:rPr>
              <a:t> (</a:t>
            </a:r>
            <a:r>
              <a:rPr lang="en-US" sz="3600" dirty="0" err="1">
                <a:latin typeface="Algerian" panose="04020705040A02060702" pitchFamily="82" charset="0"/>
              </a:rPr>
              <a:t>Velcade</a:t>
            </a:r>
            <a:r>
              <a:rPr lang="en-US" sz="3600" dirty="0">
                <a:latin typeface="Algerian" panose="04020705040A02060702" pitchFamily="82" charset="0"/>
              </a:rPr>
              <a:t>®)</a:t>
            </a:r>
          </a:p>
          <a:p>
            <a:pPr lvl="0"/>
            <a:r>
              <a:rPr lang="en-US" sz="3600" dirty="0">
                <a:latin typeface="Algerian" panose="04020705040A02060702" pitchFamily="82" charset="0"/>
              </a:rPr>
              <a:t>Combination chemotherapy</a:t>
            </a:r>
          </a:p>
          <a:p>
            <a:pPr lvl="0"/>
            <a:r>
              <a:rPr lang="en-US" sz="3600" dirty="0">
                <a:latin typeface="Algerian" panose="04020705040A02060702" pitchFamily="82" charset="0"/>
              </a:rPr>
              <a:t>Autologous Stem Cell Transplantation</a:t>
            </a:r>
          </a:p>
        </p:txBody>
      </p:sp>
    </p:spTree>
    <p:extLst>
      <p:ext uri="{BB962C8B-B14F-4D97-AF65-F5344CB8AC3E}">
        <p14:creationId xmlns:p14="http://schemas.microsoft.com/office/powerpoint/2010/main" val="3478982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4228E6B-D70C-44BB-A81F-A245495F61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2621</Words>
  <Application>Microsoft Office PowerPoint</Application>
  <PresentationFormat>Custom</PresentationFormat>
  <Paragraphs>162</Paragraphs>
  <Slides>37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Algerian</vt:lpstr>
      <vt:lpstr>Arial</vt:lpstr>
      <vt:lpstr>Calibri</vt:lpstr>
      <vt:lpstr>Century Gothic</vt:lpstr>
      <vt:lpstr>Corbel</vt:lpstr>
      <vt:lpstr>Georgia</vt:lpstr>
      <vt:lpstr>Symbol</vt:lpstr>
      <vt:lpstr>Times New Roman</vt:lpstr>
      <vt:lpstr>Vapor Trail</vt:lpstr>
      <vt:lpstr>LYMPHOMA &amp; LEUKEMIA</vt:lpstr>
      <vt:lpstr>SEER HEMATOPOIETIC DATABASE</vt:lpstr>
      <vt:lpstr>Leukemia vs. Lymphoma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Don’t forget to look for the proper terms!</vt:lpstr>
      <vt:lpstr>PowerPoint Presentation</vt:lpstr>
      <vt:lpstr>Information for Lymphoma Only Biopsies  </vt:lpstr>
      <vt:lpstr>PowerPoint Presentation</vt:lpstr>
      <vt:lpstr>PowerPoint Presentation</vt:lpstr>
      <vt:lpstr>Enlarged Neck lymphnode</vt:lpstr>
      <vt:lpstr>Lymphnode Excisional or Incisional Biopsy </vt:lpstr>
      <vt:lpstr>Lymphnode fna</vt:lpstr>
      <vt:lpstr>KNOW YOUR PRIMAY SITE</vt:lpstr>
      <vt:lpstr>NHL PRESENTATION</vt:lpstr>
      <vt:lpstr>Module 7:  Coding Primary Site for Lymphomas Only </vt:lpstr>
      <vt:lpstr>CLL/sll</vt:lpstr>
      <vt:lpstr>Navigation of the Hematopoietic and Lymphoid Neoplasm Database </vt:lpstr>
      <vt:lpstr>PowerPoint Presentation</vt:lpstr>
      <vt:lpstr>PowerPoint Presentation</vt:lpstr>
      <vt:lpstr>New primary? Multiple Primaries Calculator </vt:lpstr>
      <vt:lpstr>PowerPoint Presentation</vt:lpstr>
      <vt:lpstr>Using the ICD Code Lists </vt:lpstr>
      <vt:lpstr>PowerPoint Presentation</vt:lpstr>
      <vt:lpstr>PowerPoint Presentation</vt:lpstr>
      <vt:lpstr>TRANSFORMATIONS</vt:lpstr>
      <vt:lpstr>Questions?</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2014-06-10T18:26:47Z</dcterms:created>
  <dcterms:modified xsi:type="dcterms:W3CDTF">2014-09-09T13:20:39Z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TC028952619991</vt:lpwstr>
  </property>
</Properties>
</file>