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9" r:id="rId5"/>
    <p:sldId id="275" r:id="rId6"/>
    <p:sldId id="270" r:id="rId7"/>
    <p:sldId id="258" r:id="rId8"/>
    <p:sldId id="266" r:id="rId9"/>
    <p:sldId id="259" r:id="rId10"/>
    <p:sldId id="260" r:id="rId11"/>
    <p:sldId id="272" r:id="rId12"/>
    <p:sldId id="294" r:id="rId13"/>
    <p:sldId id="261" r:id="rId14"/>
    <p:sldId id="273" r:id="rId15"/>
    <p:sldId id="295" r:id="rId16"/>
    <p:sldId id="262" r:id="rId17"/>
    <p:sldId id="263" r:id="rId18"/>
    <p:sldId id="276" r:id="rId19"/>
    <p:sldId id="267" r:id="rId20"/>
    <p:sldId id="264" r:id="rId21"/>
    <p:sldId id="282" r:id="rId22"/>
    <p:sldId id="277" r:id="rId23"/>
    <p:sldId id="278" r:id="rId24"/>
    <p:sldId id="284" r:id="rId25"/>
    <p:sldId id="290" r:id="rId26"/>
    <p:sldId id="283" r:id="rId27"/>
    <p:sldId id="285" r:id="rId28"/>
    <p:sldId id="286" r:id="rId29"/>
    <p:sldId id="287" r:id="rId30"/>
    <p:sldId id="288" r:id="rId31"/>
    <p:sldId id="289" r:id="rId32"/>
    <p:sldId id="296" r:id="rId33"/>
    <p:sldId id="274" r:id="rId34"/>
    <p:sldId id="279" r:id="rId35"/>
    <p:sldId id="291" r:id="rId36"/>
    <p:sldId id="292" r:id="rId37"/>
    <p:sldId id="293" r:id="rId38"/>
    <p:sldId id="268" r:id="rId39"/>
    <p:sldId id="27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1155E-AF03-4F64-818E-04859C6A7CF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7115B-A087-4C6C-9290-416C8DF78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yroid.org/thyroid-guidelines/revised/taskforce/" TargetMode="External"/><Relationship Id="rId2" Type="http://schemas.openxmlformats.org/officeDocument/2006/relationships/hyperlink" Target="http://www.uptodat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Kentucky Cancer Registry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Thyroid Cancer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 Wendell </a:t>
            </a:r>
            <a:r>
              <a:rPr lang="en-US" dirty="0" err="1" smtClean="0">
                <a:solidFill>
                  <a:srgbClr val="FFFF00"/>
                </a:solidFill>
              </a:rPr>
              <a:t>Miers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Kentucky Diabetes Endocrinology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Lexington, KY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September 11, 2014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PAPILLARY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Most common type of thyroid </a:t>
            </a:r>
            <a:r>
              <a:rPr lang="en-US" dirty="0" smtClean="0">
                <a:solidFill>
                  <a:srgbClr val="FFFF00"/>
                </a:solidFill>
              </a:rPr>
              <a:t>cancer – 75 to 80% of thyroid cancers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Excellent prognosis – most patients don’t die from this – mortality rate in 1 series was 6% at 16 years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Incidence increasing – has tripled since 1975 – from 4.9 to 14.3 per 100,000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 likely due to increase in diagnosis (? </a:t>
            </a:r>
            <a:r>
              <a:rPr lang="en-US" dirty="0" err="1" smtClean="0">
                <a:solidFill>
                  <a:srgbClr val="FFFF00"/>
                </a:solidFill>
              </a:rPr>
              <a:t>overdiagnosis</a:t>
            </a:r>
            <a:r>
              <a:rPr lang="en-US" dirty="0" smtClean="0">
                <a:solidFill>
                  <a:srgbClr val="FFFF00"/>
                </a:solidFill>
              </a:rPr>
              <a:t>) as mortality rate has remained stable – 0.5 deaths per 100,000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PAPILLARY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Subtype:  follicular variant of papillary thyroid cancer – accounts for 10% of papillary cancers – same prognosis as papillary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Subtype: tall cell variant – accounts for 1% of papillary cancers – more aggressive variant – larger tumors and often invasive – higher risk for distant metastases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PAPILLARY THYROID CANCER HISTOLOGY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apillary thyroid cancer hist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486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FOLLICULAR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Second most common type – accounts for about 10% of thyroid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Diagnosed on histopathology by invasion of tumor capsule or vascular invasion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May contain RAS </a:t>
            </a:r>
            <a:r>
              <a:rPr lang="en-US" dirty="0" err="1" smtClean="0">
                <a:solidFill>
                  <a:srgbClr val="FFFF00"/>
                </a:solidFill>
              </a:rPr>
              <a:t>oncogene</a:t>
            </a:r>
            <a:r>
              <a:rPr lang="en-US" dirty="0" smtClean="0">
                <a:solidFill>
                  <a:srgbClr val="FFFF00"/>
                </a:solidFill>
              </a:rPr>
              <a:t> (40%)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Less common lymph node involvement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Distant metastases can occur in lung or bone – </a:t>
            </a:r>
            <a:r>
              <a:rPr lang="en-US" dirty="0" err="1" smtClean="0">
                <a:solidFill>
                  <a:srgbClr val="FFFF00"/>
                </a:solidFill>
              </a:rPr>
              <a:t>hematogenous</a:t>
            </a:r>
            <a:r>
              <a:rPr lang="en-US" dirty="0" smtClean="0">
                <a:solidFill>
                  <a:srgbClr val="FFFF00"/>
                </a:solidFill>
              </a:rPr>
              <a:t> spread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FOLLICULAR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Prognosis for differentiated thyroid cancer – 10 year survival rate over 95% if age &lt;40; 80% age 40 to 59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 prognostic factors for follicular cancer:  minimally invasive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widely invasive on pathology; vascular invasion; distant metastases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Subtype: </a:t>
            </a:r>
            <a:r>
              <a:rPr lang="en-US" dirty="0" err="1" smtClean="0">
                <a:solidFill>
                  <a:srgbClr val="FFFF00"/>
                </a:solidFill>
              </a:rPr>
              <a:t>Hurthle</a:t>
            </a:r>
            <a:r>
              <a:rPr lang="en-US" dirty="0" smtClean="0">
                <a:solidFill>
                  <a:srgbClr val="FFFF00"/>
                </a:solidFill>
              </a:rPr>
              <a:t> cell cancer – worse prognosis – less responsive to radioactive iodine – 10 year disease free interval 41% </a:t>
            </a:r>
            <a:r>
              <a:rPr lang="en-US" dirty="0" err="1" smtClean="0">
                <a:solidFill>
                  <a:srgbClr val="FFFF00"/>
                </a:solidFill>
              </a:rPr>
              <a:t>vs</a:t>
            </a:r>
            <a:r>
              <a:rPr lang="en-US" dirty="0" smtClean="0">
                <a:solidFill>
                  <a:srgbClr val="FFFF00"/>
                </a:solidFill>
              </a:rPr>
              <a:t> 75% for follicular cancer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FOLLICULAR THYROID CANCER HISTOLOGY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ollicular thyroid cancer hist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930749"/>
            <a:ext cx="4876800" cy="3864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ANAPLASTIC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Uncommon type of cancer – annual incidence 1 to 2 per million persons – mean age at diagnosis 65 years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Undifferentiated tumor of follicular epithelium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Rapidly growing and extremely aggressive – disease specific mortality of almost 100%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Very poor prognosis – initial management includes end of life issues and plan for comfort care measures; median survival 3 to 7 months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Treatment options include surgery, external beam radiation and 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MEDULLARY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Tumor of C-cells (</a:t>
            </a:r>
            <a:r>
              <a:rPr lang="en-US" dirty="0" err="1" smtClean="0">
                <a:solidFill>
                  <a:srgbClr val="FFFF00"/>
                </a:solidFill>
              </a:rPr>
              <a:t>parafollicular</a:t>
            </a:r>
            <a:r>
              <a:rPr lang="en-US" dirty="0" smtClean="0">
                <a:solidFill>
                  <a:srgbClr val="FFFF00"/>
                </a:solidFill>
              </a:rPr>
              <a:t> cells) – </a:t>
            </a:r>
            <a:r>
              <a:rPr lang="en-US" dirty="0" err="1" smtClean="0">
                <a:solidFill>
                  <a:srgbClr val="FFFF00"/>
                </a:solidFill>
              </a:rPr>
              <a:t>neuroendocrine</a:t>
            </a:r>
            <a:r>
              <a:rPr lang="en-US" dirty="0" smtClean="0">
                <a:solidFill>
                  <a:srgbClr val="FFFF00"/>
                </a:solidFill>
              </a:rPr>
              <a:t> tumor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Accounts for about 4% of thyroid cancers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May be part of Multiple Endocrine </a:t>
            </a:r>
            <a:r>
              <a:rPr lang="en-US" dirty="0" err="1" smtClean="0">
                <a:solidFill>
                  <a:srgbClr val="FFFF00"/>
                </a:solidFill>
              </a:rPr>
              <a:t>Neoplasia</a:t>
            </a:r>
            <a:r>
              <a:rPr lang="en-US" dirty="0" smtClean="0">
                <a:solidFill>
                  <a:srgbClr val="FFFF00"/>
                </a:solidFill>
              </a:rPr>
              <a:t> syndrome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Calcitonin</a:t>
            </a:r>
            <a:r>
              <a:rPr lang="en-US" dirty="0" smtClean="0">
                <a:solidFill>
                  <a:srgbClr val="FFFF00"/>
                </a:solidFill>
              </a:rPr>
              <a:t> can be used as tumor marker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Therapy is total </a:t>
            </a:r>
            <a:r>
              <a:rPr lang="en-US" dirty="0" err="1" smtClean="0">
                <a:solidFill>
                  <a:srgbClr val="FFFF00"/>
                </a:solidFill>
              </a:rPr>
              <a:t>thyroidectomy</a:t>
            </a:r>
            <a:r>
              <a:rPr lang="en-US" dirty="0" smtClean="0">
                <a:solidFill>
                  <a:srgbClr val="FFFF00"/>
                </a:solidFill>
              </a:rPr>
              <a:t> with central neck lymph node dissection; XRT for residual disease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 year survival with biochemical cure post-op is 98%; without biochemical cure 70%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CANCERS INVOLVING THE THYROID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Thyroid lymphoma – uncommon cause of thyroid enlargement – &lt;2 % of thyroid malignancies - may be presenting symptom of lymphoma though – typically presents as rapidly enlarging goiter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Typically NHL – B-cell lineage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Treated with chemotherapy and/or external beam radiation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 cancers metastatic to the thyroid gland – very rare; treatment is specific to the type of cancer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STAGING FOR DIFFERENTIATED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staging can estimate disease-specific mortality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Can help tailor treatments – need for I131 and degree of TSH suppression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Can help determine intensity of follow up based on risk for recurrence or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STAGING PREDICTS MORTALITY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348800"/>
            <a:ext cx="746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At the University of Chicago, the 20-year survival rate was nearly 100 percent among the 82 percent of patients who were classified as stage I versus a five-year survival of only 25 percent among the 5 percent of patients classified as stage IV . The results were similar when this system was applied at the Mayo Clinic.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However, staging can’t predict risk of recurrence in an individual patient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90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TREATMENT OF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SURGERY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RADIOACTIVE IODINE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SUPPRESSION WITH LEVOTHYROXINE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EXTERNAL BEAM RADIOTHERAPY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FOR THYROID CANCER: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SURGERY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treatment is total </a:t>
            </a:r>
            <a:r>
              <a:rPr lang="en-US" dirty="0" err="1" smtClean="0">
                <a:solidFill>
                  <a:srgbClr val="FFFF00"/>
                </a:solidFill>
              </a:rPr>
              <a:t>thyroidectomy</a:t>
            </a:r>
            <a:r>
              <a:rPr lang="en-US" dirty="0" smtClean="0">
                <a:solidFill>
                  <a:srgbClr val="FFFF00"/>
                </a:solidFill>
              </a:rPr>
              <a:t> +/- central neck lymph node dissection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May consider </a:t>
            </a:r>
            <a:r>
              <a:rPr lang="en-US" dirty="0" err="1" smtClean="0">
                <a:solidFill>
                  <a:srgbClr val="FFFF00"/>
                </a:solidFill>
              </a:rPr>
              <a:t>hemithyroidectomy</a:t>
            </a:r>
            <a:r>
              <a:rPr lang="en-US" dirty="0" smtClean="0">
                <a:solidFill>
                  <a:srgbClr val="FFFF00"/>
                </a:solidFill>
              </a:rPr>
              <a:t> if single focus of papillary cancer &lt; 1cm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More extensive resection for patients with evidence of invasion of neck structures</a:t>
            </a: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Surgical risks include </a:t>
            </a:r>
            <a:r>
              <a:rPr lang="en-US" dirty="0" err="1" smtClean="0">
                <a:solidFill>
                  <a:srgbClr val="FFFF00"/>
                </a:solidFill>
              </a:rPr>
              <a:t>hypoparathyroidism</a:t>
            </a:r>
            <a:r>
              <a:rPr lang="en-US" dirty="0" smtClean="0">
                <a:solidFill>
                  <a:srgbClr val="FFFF00"/>
                </a:solidFill>
              </a:rPr>
              <a:t> and recurrent laryngeal nerve damage; usually overnight stay after surgery to monitor 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FOR THYROID CANCER: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RADIOACTIVE IODINE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I131 treatment has several uses:  ablation of residual thyroid tissue and any microscopic residual cancer; imaging for possible metastatic disease; and treatment of known residual or metastatic disease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Should be considered in patients with known residual disease or at intermediate or high risk for recurrence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FOR THYROID CANCER: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RADIOACTIVE IODINE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Iodine is taken up by thyroid (and differentiated thyroid cancer) cells – I131 emits short length beta radiation and thereby kills cells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Iodine uptake is facilitated by low iodine diet and by increased TSH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options to increase TSH – withdrawal from thyroid hormone or synthetic TSH injections (</a:t>
            </a:r>
            <a:r>
              <a:rPr lang="en-US" dirty="0" err="1" smtClean="0">
                <a:solidFill>
                  <a:srgbClr val="FFFF00"/>
                </a:solidFill>
              </a:rPr>
              <a:t>Thyrogen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FOR THYROID CANCER: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RADIOACTIVE IODINE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Concerns with I131 treatment: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Isolation of patients after high dose I131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Shouldn’t be given to pregnant or nursing women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Risk for </a:t>
            </a:r>
            <a:r>
              <a:rPr lang="en-US" dirty="0" err="1" smtClean="0">
                <a:solidFill>
                  <a:srgbClr val="FFFF00"/>
                </a:solidFill>
              </a:rPr>
              <a:t>sialadenitis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Women shouldn’t attempt pregnancy for at least 6 months after I131 treatment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Small absolute increase in risk of second malignancy after I131 (leukemia or salivary gland cancer)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Thyroid gland/Nodules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Diagnosis of Thyroid Cancer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Types of Thyroid Cancer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Staging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Treatment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Surveillance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FOR THYROID CANCER: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THYROID HORMONE SUPPRESSION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After </a:t>
            </a:r>
            <a:r>
              <a:rPr lang="en-US" dirty="0" err="1" smtClean="0">
                <a:solidFill>
                  <a:srgbClr val="FFFF00"/>
                </a:solidFill>
              </a:rPr>
              <a:t>thyroidectomy</a:t>
            </a:r>
            <a:r>
              <a:rPr lang="en-US" dirty="0" smtClean="0">
                <a:solidFill>
                  <a:srgbClr val="FFFF00"/>
                </a:solidFill>
              </a:rPr>
              <a:t>, all patients will require </a:t>
            </a:r>
            <a:r>
              <a:rPr lang="en-US" dirty="0" err="1" smtClean="0">
                <a:solidFill>
                  <a:srgbClr val="FFFF00"/>
                </a:solidFill>
              </a:rPr>
              <a:t>levothyroxine</a:t>
            </a:r>
            <a:r>
              <a:rPr lang="en-US" dirty="0" smtClean="0">
                <a:solidFill>
                  <a:srgbClr val="FFFF00"/>
                </a:solidFill>
              </a:rPr>
              <a:t> therapy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Using doses of </a:t>
            </a:r>
            <a:r>
              <a:rPr lang="en-US" dirty="0" err="1" smtClean="0">
                <a:solidFill>
                  <a:srgbClr val="FFFF00"/>
                </a:solidFill>
              </a:rPr>
              <a:t>levothyroxine</a:t>
            </a:r>
            <a:r>
              <a:rPr lang="en-US" dirty="0" smtClean="0">
                <a:solidFill>
                  <a:srgbClr val="FFFF00"/>
                </a:solidFill>
              </a:rPr>
              <a:t> to suppress TSH may minimize potential thyroid cancer growth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 patients at low risk of recurrence, attempt to maintain TSH between 0.1 and 0.5mU/L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  patients at higher risk, attempt to maintain TSH &lt;0.1mU/L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 OF THYROID CANCER: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EXTERNAL BEAM RADIOTHERAPY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Used for metastatic disease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May be used for disease that isn’t radioiodine avid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SURVEILLANCE FOR RECURRENCE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DYNAMIC STAGING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Excellent response: no clinical, biochemical or structural evidence of disease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Biochemical incomplete response: abnormal </a:t>
            </a:r>
            <a:r>
              <a:rPr lang="en-US" dirty="0" err="1" smtClean="0">
                <a:solidFill>
                  <a:schemeClr val="bg1"/>
                </a:solidFill>
              </a:rPr>
              <a:t>thyroglobulin</a:t>
            </a:r>
            <a:r>
              <a:rPr lang="en-US" dirty="0" smtClean="0">
                <a:solidFill>
                  <a:schemeClr val="bg1"/>
                </a:solidFill>
              </a:rPr>
              <a:t> values in the absence of localizable disease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Structural incomplete response: persistent or newly identified </a:t>
            </a:r>
            <a:r>
              <a:rPr lang="en-US" dirty="0" err="1" smtClean="0">
                <a:solidFill>
                  <a:schemeClr val="bg1"/>
                </a:solidFill>
              </a:rPr>
              <a:t>locoregional</a:t>
            </a:r>
            <a:r>
              <a:rPr lang="en-US" dirty="0" smtClean="0">
                <a:solidFill>
                  <a:schemeClr val="bg1"/>
                </a:solidFill>
              </a:rPr>
              <a:t> or distant metastases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Indeterminate response: non-specific biochemical or structural findings that cannot be confidently classified as either benign or malignant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SURVEILLANCE FOR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BIOCHEMICAL SURVEILLANCE:  serum </a:t>
            </a:r>
            <a:r>
              <a:rPr lang="en-US" dirty="0" err="1" smtClean="0">
                <a:solidFill>
                  <a:srgbClr val="FFFF00"/>
                </a:solidFill>
              </a:rPr>
              <a:t>thyroglobulin</a:t>
            </a:r>
            <a:r>
              <a:rPr lang="en-US" dirty="0" smtClean="0">
                <a:solidFill>
                  <a:srgbClr val="FFFF00"/>
                </a:solidFill>
              </a:rPr>
              <a:t> – stimulated vs. </a:t>
            </a:r>
            <a:r>
              <a:rPr lang="en-US" dirty="0" err="1" smtClean="0">
                <a:solidFill>
                  <a:srgbClr val="FFFF00"/>
                </a:solidFill>
              </a:rPr>
              <a:t>unstimulated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IMAGING MODALITIES: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Neck ultrasound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Radioactive iodine whole body scanning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PET/CT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IMAGING FOR SURVEILLANCE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NECK U/S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Advantages: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less expensive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looks at area at highest risk for recurrence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Disadvantages: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higher false positive rate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not able to identify metastatic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IMAGING FOR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RADIOACTIVE IODINE WHOLE BODY SCANNING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Advantages: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Specific for thyroid cancer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Able to identify distant metastases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Disadvantages: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Expensive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Prep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Non-iodine avid disease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IMAGING FOR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PET/CT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Advantage: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Can be used for non-iodine avid disease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Disadvantages: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Expensive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Not specific for thyroid cancer/false positive rate</a:t>
            </a: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www.uptodate.com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Current Thyroid Cancer Trends in the United States; Davies, Louise and Welch, Gilbert, JAMA Otolaryngology-Head &amp; Neck Surgery; April 2014; Volume 140, Number 4, pp 317-322</a:t>
            </a:r>
          </a:p>
          <a:p>
            <a:r>
              <a:rPr lang="en-US" b="1" dirty="0" smtClean="0">
                <a:solidFill>
                  <a:srgbClr val="FFFF00"/>
                </a:solidFill>
                <a:hlinkClick r:id="rId3" tooltip="Revised American Thyroid Association Management Guidelines for Patients with Thyroid Nodules and Differentiated Thyroid Cancer, November 2009"/>
              </a:rPr>
              <a:t>Revised American Thyroid Association Management Guidelines for Patients with Thyroid Nodules and Differentiated Thyroid Cancer (2009)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American Thyroid Association (ATA) Guidelines Taskforce on Thyroid Nodules and Differentiated Thyroid Cancer D.S. Cooper, (Chair), G.M. Doherty, B.R. Haugen, R.T. </a:t>
            </a:r>
            <a:r>
              <a:rPr lang="en-US" dirty="0" err="1" smtClean="0">
                <a:solidFill>
                  <a:srgbClr val="FFFF00"/>
                </a:solidFill>
              </a:rPr>
              <a:t>Kloos</a:t>
            </a:r>
            <a:r>
              <a:rPr lang="en-US" dirty="0" smtClean="0">
                <a:solidFill>
                  <a:srgbClr val="FFFF00"/>
                </a:solidFill>
              </a:rPr>
              <a:t>, S.L. Lee, S.J. Mandel, E.L. </a:t>
            </a:r>
            <a:r>
              <a:rPr lang="en-US" dirty="0" err="1" smtClean="0">
                <a:solidFill>
                  <a:srgbClr val="FFFF00"/>
                </a:solidFill>
              </a:rPr>
              <a:t>Mazzaferri</a:t>
            </a:r>
            <a:r>
              <a:rPr lang="en-US" dirty="0" smtClean="0">
                <a:solidFill>
                  <a:srgbClr val="FFFF00"/>
                </a:solidFill>
              </a:rPr>
              <a:t>, B. McIver, F. </a:t>
            </a:r>
            <a:r>
              <a:rPr lang="en-US" dirty="0" err="1" smtClean="0">
                <a:solidFill>
                  <a:srgbClr val="FFFF00"/>
                </a:solidFill>
              </a:rPr>
              <a:t>Pacini</a:t>
            </a:r>
            <a:r>
              <a:rPr lang="en-US" dirty="0" smtClean="0">
                <a:solidFill>
                  <a:srgbClr val="FFFF00"/>
                </a:solidFill>
              </a:rPr>
              <a:t>, M. Schlumberger, S.I. Sherman, D.L. Steward, and R.M. Tuttle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THYROID ANATOMY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llu_thyroid_parathy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057400"/>
            <a:ext cx="46482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THYROID HISTOLOGY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olli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590800"/>
            <a:ext cx="45720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THYROID NODULES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Thyroid nodules are fairly common -  upwards of 20% of the population will have thyroid nodules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Incidence of nodules increases with age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Risk of cancer in a thyroid nodule ~5%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Larger size of nodule (&gt;2cm) increases risk of thyroid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History of head and neck radiation increases risk of cancer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DIAGNOSIS OF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Typically presents as painless thyroid nodule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Discovered by patient, health care provider on routine exam, or as incidental finding on imaging study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Can occur at any age but risk of cancer in a nodule is higher in children and adults age &lt;30 or &gt;60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Fine needle aspiration usually next step in diagnosis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Thyroid Cancer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DIFFERENTIATED THYROID CANCER</a:t>
            </a: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Papillary thyroid cancer</a:t>
            </a: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Follicular thyroid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ANAPLASTIC THYROID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MEDULLARY THYROID CANCER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LYMPHOMA INVOLVING THE THYROID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METASTATIC CANCER TO THE THYROID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1222</Words>
  <Application>Microsoft Office PowerPoint</Application>
  <PresentationFormat>On-screen Show (4:3)</PresentationFormat>
  <Paragraphs>152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Kentucky Cancer Registry Thyroid Cancer Overview</vt:lpstr>
      <vt:lpstr>Slide 2</vt:lpstr>
      <vt:lpstr>OVERVIEW</vt:lpstr>
      <vt:lpstr>THYROID ANATOMY</vt:lpstr>
      <vt:lpstr>THYROID HISTOLOGY</vt:lpstr>
      <vt:lpstr>THYROID NODULES</vt:lpstr>
      <vt:lpstr>DIAGNOSIS OF THYROID CANCER</vt:lpstr>
      <vt:lpstr>Slide 8</vt:lpstr>
      <vt:lpstr>Types of Thyroid Cancer</vt:lpstr>
      <vt:lpstr>PAPILLARY THYROID CANCER</vt:lpstr>
      <vt:lpstr>PAPILLARY THYROID CANCER</vt:lpstr>
      <vt:lpstr>PAPILLARY THYROID CANCER HISTOLOGY</vt:lpstr>
      <vt:lpstr>FOLLICULAR THYROID CANCER</vt:lpstr>
      <vt:lpstr>FOLLICULAR THYROID CANCER</vt:lpstr>
      <vt:lpstr>FOLLICULAR THYROID CANCER HISTOLOGY</vt:lpstr>
      <vt:lpstr>ANAPLASTIC THYROID CANCER</vt:lpstr>
      <vt:lpstr>MEDULLARY THYROID CANCER</vt:lpstr>
      <vt:lpstr>OTHER CANCERS INVOLVING THE THYROID</vt:lpstr>
      <vt:lpstr>Slide 19</vt:lpstr>
      <vt:lpstr>STAGING FOR DIFFERENTIATED THYROID CANCER</vt:lpstr>
      <vt:lpstr>STAGING PREDICTS MORTALITY</vt:lpstr>
      <vt:lpstr>Slide 22</vt:lpstr>
      <vt:lpstr>Slide 23</vt:lpstr>
      <vt:lpstr>Slide 24</vt:lpstr>
      <vt:lpstr>TREATMENT OF THYROID CANCER</vt:lpstr>
      <vt:lpstr>TREATMENT FOR THYROID CANCER: SURGERY</vt:lpstr>
      <vt:lpstr>TREATMENT FOR THYROID CANCER: RADIOACTIVE IODINE</vt:lpstr>
      <vt:lpstr>TREATMENT FOR THYROID CANCER: RADIOACTIVE IODINE</vt:lpstr>
      <vt:lpstr>TREATMENT FOR THYROID CANCER: RADIOACTIVE IODINE</vt:lpstr>
      <vt:lpstr>TREATMENT FOR THYROID CANCER: THYROID HORMONE SUPPRESSION</vt:lpstr>
      <vt:lpstr>TREATMENT OF THYROID CANCER: EXTERNAL BEAM RADIOTHERAPY</vt:lpstr>
      <vt:lpstr>Slide 32</vt:lpstr>
      <vt:lpstr>SURVEILLANCE FOR RECURRENCE</vt:lpstr>
      <vt:lpstr>SURVEILLANCE FOR RECURRENCE</vt:lpstr>
      <vt:lpstr>IMAGING FOR SURVEILLANCE</vt:lpstr>
      <vt:lpstr>IMAGING FOR SURVEILLANCE</vt:lpstr>
      <vt:lpstr>IMAGING FOR SURVEILLANCE</vt:lpstr>
      <vt:lpstr>Slide 38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Cancer Registry Thyroid Cancer Overview</dc:title>
  <dc:creator>Wendell Miers</dc:creator>
  <cp:lastModifiedBy>Wendell Miers</cp:lastModifiedBy>
  <cp:revision>60</cp:revision>
  <dcterms:created xsi:type="dcterms:W3CDTF">2014-09-01T19:43:53Z</dcterms:created>
  <dcterms:modified xsi:type="dcterms:W3CDTF">2014-09-08T12:17:40Z</dcterms:modified>
</cp:coreProperties>
</file>