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sldIdLst>
    <p:sldId id="256" r:id="rId3"/>
    <p:sldId id="275" r:id="rId4"/>
    <p:sldId id="268" r:id="rId5"/>
    <p:sldId id="319" r:id="rId6"/>
    <p:sldId id="426" r:id="rId7"/>
    <p:sldId id="320" r:id="rId8"/>
    <p:sldId id="427" r:id="rId9"/>
    <p:sldId id="326" r:id="rId10"/>
    <p:sldId id="428" r:id="rId11"/>
    <p:sldId id="331" r:id="rId12"/>
    <p:sldId id="429" r:id="rId13"/>
    <p:sldId id="456" r:id="rId14"/>
    <p:sldId id="430" r:id="rId15"/>
    <p:sldId id="431" r:id="rId16"/>
    <p:sldId id="432" r:id="rId17"/>
    <p:sldId id="457" r:id="rId18"/>
    <p:sldId id="433" r:id="rId19"/>
    <p:sldId id="434" r:id="rId20"/>
    <p:sldId id="435" r:id="rId21"/>
    <p:sldId id="436" r:id="rId22"/>
    <p:sldId id="458" r:id="rId23"/>
    <p:sldId id="437" r:id="rId24"/>
    <p:sldId id="438" r:id="rId25"/>
    <p:sldId id="451" r:id="rId26"/>
    <p:sldId id="439" r:id="rId27"/>
    <p:sldId id="452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61" r:id="rId38"/>
    <p:sldId id="462" r:id="rId39"/>
    <p:sldId id="449" r:id="rId40"/>
    <p:sldId id="454" r:id="rId41"/>
    <p:sldId id="455" r:id="rId42"/>
    <p:sldId id="459" r:id="rId43"/>
    <p:sldId id="460" r:id="rId44"/>
    <p:sldId id="45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0" autoAdjust="0"/>
  </p:normalViewPr>
  <p:slideViewPr>
    <p:cSldViewPr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edrag01\Desktop\BCC-AHFRT-10\Early%20Analysis\ORAL%20PRESENTATION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edrag01\Desktop\BCC-AHFRT-10\Early%20Analysis\ORAL%20PRESENTATION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Observed Acute Toxicities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Sheet2!$L$9</c:f>
              <c:strCache>
                <c:ptCount val="1"/>
                <c:pt idx="0">
                  <c:v>Grade 1</c:v>
                </c:pt>
              </c:strCache>
            </c:strRef>
          </c:tx>
          <c:invertIfNegative val="0"/>
          <c:cat>
            <c:strRef>
              <c:f>Sheet2!$K$10:$K$13</c:f>
              <c:strCache>
                <c:ptCount val="4"/>
                <c:pt idx="0">
                  <c:v>Dermatitis </c:v>
                </c:pt>
                <c:pt idx="1">
                  <c:v>Breast pain</c:v>
                </c:pt>
                <c:pt idx="2">
                  <c:v>Fatigue</c:v>
                </c:pt>
                <c:pt idx="3">
                  <c:v>Other*</c:v>
                </c:pt>
              </c:strCache>
            </c:strRef>
          </c:cat>
          <c:val>
            <c:numRef>
              <c:f>Sheet2!$L$10:$L$13</c:f>
              <c:numCache>
                <c:formatCode>General</c:formatCode>
                <c:ptCount val="4"/>
                <c:pt idx="0">
                  <c:v>34</c:v>
                </c:pt>
                <c:pt idx="1">
                  <c:v>13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Sheet2!$M$9</c:f>
              <c:strCache>
                <c:ptCount val="1"/>
                <c:pt idx="0">
                  <c:v>Grade 2</c:v>
                </c:pt>
              </c:strCache>
            </c:strRef>
          </c:tx>
          <c:invertIfNegative val="0"/>
          <c:cat>
            <c:strRef>
              <c:f>Sheet2!$K$10:$K$13</c:f>
              <c:strCache>
                <c:ptCount val="4"/>
                <c:pt idx="0">
                  <c:v>Dermatitis </c:v>
                </c:pt>
                <c:pt idx="1">
                  <c:v>Breast pain</c:v>
                </c:pt>
                <c:pt idx="2">
                  <c:v>Fatigue</c:v>
                </c:pt>
                <c:pt idx="3">
                  <c:v>Other*</c:v>
                </c:pt>
              </c:strCache>
            </c:strRef>
          </c:cat>
          <c:val>
            <c:numRef>
              <c:f>Sheet2!$M$10:$M$13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Sheet2!$N$9</c:f>
              <c:strCache>
                <c:ptCount val="1"/>
                <c:pt idx="0">
                  <c:v>Grade 3</c:v>
                </c:pt>
              </c:strCache>
            </c:strRef>
          </c:tx>
          <c:invertIfNegative val="0"/>
          <c:cat>
            <c:strRef>
              <c:f>Sheet2!$K$10:$K$13</c:f>
              <c:strCache>
                <c:ptCount val="4"/>
                <c:pt idx="0">
                  <c:v>Dermatitis </c:v>
                </c:pt>
                <c:pt idx="1">
                  <c:v>Breast pain</c:v>
                </c:pt>
                <c:pt idx="2">
                  <c:v>Fatigue</c:v>
                </c:pt>
                <c:pt idx="3">
                  <c:v>Other*</c:v>
                </c:pt>
              </c:strCache>
            </c:strRef>
          </c:cat>
          <c:val>
            <c:numRef>
              <c:f>Sheet2!$N$10:$N$13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436608"/>
        <c:axId val="138437000"/>
      </c:barChart>
      <c:catAx>
        <c:axId val="13843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437000"/>
        <c:crosses val="autoZero"/>
        <c:auto val="1"/>
        <c:lblAlgn val="ctr"/>
        <c:lblOffset val="100"/>
        <c:noMultiLvlLbl val="0"/>
      </c:catAx>
      <c:valAx>
        <c:axId val="138437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84366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i="0" u="none" strike="noStrike" baseline="0" dirty="0"/>
              <a:t>Patient-reported symptoms </a:t>
            </a:r>
            <a:endParaRPr lang="en-US" sz="2400" b="1" i="0" u="none" strike="noStrike" baseline="0" dirty="0" smtClean="0"/>
          </a:p>
          <a:p>
            <a:pPr>
              <a:defRPr sz="2400"/>
            </a:pPr>
            <a:r>
              <a:rPr lang="en-US" sz="2400" b="1" i="0" u="none" strike="noStrike" baseline="0" dirty="0" smtClean="0"/>
              <a:t>(</a:t>
            </a:r>
            <a:r>
              <a:rPr lang="en-US" sz="2400" b="1" i="0" u="none" strike="noStrike" baseline="0" dirty="0"/>
              <a:t>EORTC QLQ-BR23)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'[2]50-53'!$C$18</c:f>
              <c:strCache>
                <c:ptCount val="1"/>
                <c:pt idx="0">
                  <c:v>Breast Pain</c:v>
                </c:pt>
              </c:strCache>
            </c:strRef>
          </c:tx>
          <c:marker>
            <c:symbol val="none"/>
          </c:marker>
          <c:cat>
            <c:strRef>
              <c:f>'[2]50-53'!$D$17:$F$17</c:f>
              <c:strCache>
                <c:ptCount val="3"/>
                <c:pt idx="0">
                  <c:v>Baseline</c:v>
                </c:pt>
                <c:pt idx="1">
                  <c:v>Completion</c:v>
                </c:pt>
                <c:pt idx="2">
                  <c:v>One Month</c:v>
                </c:pt>
              </c:strCache>
            </c:strRef>
          </c:cat>
          <c:val>
            <c:numRef>
              <c:f>'[2]50-53'!$D$18:$F$18</c:f>
              <c:numCache>
                <c:formatCode>General</c:formatCode>
                <c:ptCount val="3"/>
                <c:pt idx="0">
                  <c:v>0.16700000000000001</c:v>
                </c:pt>
                <c:pt idx="1">
                  <c:v>0.17500000000000004</c:v>
                </c:pt>
                <c:pt idx="2">
                  <c:v>0.15400000000000016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'[2]50-53'!$C$19</c:f>
              <c:strCache>
                <c:ptCount val="1"/>
                <c:pt idx="0">
                  <c:v>Breast Swelling</c:v>
                </c:pt>
              </c:strCache>
            </c:strRef>
          </c:tx>
          <c:marker>
            <c:symbol val="none"/>
          </c:marker>
          <c:cat>
            <c:strRef>
              <c:f>'[2]50-53'!$D$17:$F$17</c:f>
              <c:strCache>
                <c:ptCount val="3"/>
                <c:pt idx="0">
                  <c:v>Baseline</c:v>
                </c:pt>
                <c:pt idx="1">
                  <c:v>Completion</c:v>
                </c:pt>
                <c:pt idx="2">
                  <c:v>One Month</c:v>
                </c:pt>
              </c:strCache>
            </c:strRef>
          </c:cat>
          <c:val>
            <c:numRef>
              <c:f>'[2]50-53'!$D$19:$F$19</c:f>
              <c:numCache>
                <c:formatCode>General</c:formatCode>
                <c:ptCount val="3"/>
                <c:pt idx="0">
                  <c:v>0.14300000000000004</c:v>
                </c:pt>
                <c:pt idx="1">
                  <c:v>2.5000000000000001E-2</c:v>
                </c:pt>
                <c:pt idx="2">
                  <c:v>7.6999999999999999E-2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'[2]50-53'!$C$20</c:f>
              <c:strCache>
                <c:ptCount val="1"/>
                <c:pt idx="0">
                  <c:v>Breast Sensitivity</c:v>
                </c:pt>
              </c:strCache>
            </c:strRef>
          </c:tx>
          <c:marker>
            <c:symbol val="none"/>
          </c:marker>
          <c:cat>
            <c:strRef>
              <c:f>'[2]50-53'!$D$17:$F$17</c:f>
              <c:strCache>
                <c:ptCount val="3"/>
                <c:pt idx="0">
                  <c:v>Baseline</c:v>
                </c:pt>
                <c:pt idx="1">
                  <c:v>Completion</c:v>
                </c:pt>
                <c:pt idx="2">
                  <c:v>One Month</c:v>
                </c:pt>
              </c:strCache>
            </c:strRef>
          </c:cat>
          <c:val>
            <c:numRef>
              <c:f>'[2]50-53'!$D$20:$F$20</c:f>
              <c:numCache>
                <c:formatCode>General</c:formatCode>
                <c:ptCount val="3"/>
                <c:pt idx="0">
                  <c:v>0.12200000000000008</c:v>
                </c:pt>
                <c:pt idx="1">
                  <c:v>0.128</c:v>
                </c:pt>
                <c:pt idx="2">
                  <c:v>0.128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'[2]50-53'!$C$21</c:f>
              <c:strCache>
                <c:ptCount val="1"/>
                <c:pt idx="0">
                  <c:v>Skin Problems</c:v>
                </c:pt>
              </c:strCache>
            </c:strRef>
          </c:tx>
          <c:marker>
            <c:symbol val="none"/>
          </c:marker>
          <c:cat>
            <c:strRef>
              <c:f>'[2]50-53'!$D$17:$F$17</c:f>
              <c:strCache>
                <c:ptCount val="3"/>
                <c:pt idx="0">
                  <c:v>Baseline</c:v>
                </c:pt>
                <c:pt idx="1">
                  <c:v>Completion</c:v>
                </c:pt>
                <c:pt idx="2">
                  <c:v>One Month</c:v>
                </c:pt>
              </c:strCache>
            </c:strRef>
          </c:cat>
          <c:val>
            <c:numRef>
              <c:f>'[2]50-53'!$D$21:$F$21</c:f>
              <c:numCache>
                <c:formatCode>General</c:formatCode>
                <c:ptCount val="3"/>
                <c:pt idx="0">
                  <c:v>0.14300000000000004</c:v>
                </c:pt>
                <c:pt idx="1">
                  <c:v>0.17500000000000004</c:v>
                </c:pt>
                <c:pt idx="2">
                  <c:v>0.128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438176"/>
        <c:axId val="138438568"/>
      </c:lineChart>
      <c:catAx>
        <c:axId val="13843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438568"/>
        <c:crosses val="autoZero"/>
        <c:auto val="1"/>
        <c:lblAlgn val="ctr"/>
        <c:lblOffset val="100"/>
        <c:noMultiLvlLbl val="0"/>
      </c:catAx>
      <c:valAx>
        <c:axId val="138438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% "Very Much/Quite</a:t>
                </a:r>
                <a:r>
                  <a:rPr lang="en-US" sz="1200" b="0" baseline="0"/>
                  <a:t> a Bit"</a:t>
                </a:r>
                <a:endParaRPr lang="en-US" sz="1200" b="0"/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38438176"/>
        <c:crosses val="autoZero"/>
        <c:crossBetween val="between"/>
      </c:valAx>
      <c:spPr>
        <a:ln w="57150"/>
      </c:spPr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3D8C-242B-42FC-9326-D3C0E28B2FD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3917-8DB5-4CA9-B8A6-9C6A2E01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EF68-F27F-48C7-BD11-29FDFC7DF7D7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8BD3-D1ED-488B-9DDE-F2DEB7DFE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6699-7391-478C-95D2-D3B66D4E46A0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DD3D-D43E-4F0B-A833-25D56F4F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louisville.edu/medschool/mdphd/images/pic3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43600"/>
            <a:ext cx="11620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E95D4C-698E-4EFC-B40B-DA772CD41D5D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2A9E69-F709-4A92-BD3B-712FFE206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31FA-B34D-4073-B242-ED438FE1D441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64D0-872D-4347-B8F4-F8514F14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C28BB-7C42-42C3-997A-AA6DB5F8F5F8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AF4F3A-0B63-4320-A268-07F909446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927B54-4313-4262-A2D9-724EA48193FB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89798-F88D-4FBC-BD6E-81620E43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C4F32-BEC5-4825-B191-1FB196F740D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26169-8405-4546-B733-2CFF6BB1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19ABF-61C1-45F0-96A6-73FEE17BAC3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C82029-7CA5-4A0D-B9EF-342DB7F2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206A-E7DA-44A3-8474-6D10F557D820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9355-5A4A-459C-9DD4-500DF86BD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C9D24A-78BA-4F76-AA4B-EAE2A622A71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E83822-0616-431E-AE94-EF26F4D0F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5269-91D0-4895-A322-2CFCE440E486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5F6E-D517-43EE-8A5C-51CFD9850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733A1E-4ACC-4A69-9209-245E0F7A0A8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C63649-CC5C-4885-9957-4CCC1AF34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DAC9-A9F8-454A-B6F8-1A109B397B2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B12-C11D-4B50-B58B-960AF159F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D23F-1852-4327-97FC-D422FBA0E756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EE2F-DDF8-4A38-A658-7337A95D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0940-C017-4B2F-813F-E94FA1F42FFE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1311-C4EA-4F51-9042-3B553F0B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6E54-7C63-48B1-AF6D-D8DEDCD58F29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593D-50E3-409C-ACF2-2E6C425A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EB69-6522-438B-9925-FD0D85DF061D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A77F-0C9B-424F-988E-0EFD90058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8048-E270-4450-A04C-674D392A2BAA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7B8B-345E-49C8-B08A-BF291A500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8C97-E77B-4D68-9E10-A8966185ED07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222A-6534-48E9-9EC0-6C5F20D50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53BA-C21C-4144-B78D-097BA7D85CCE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D014-C29E-4C88-91A7-BA374BF2D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5180-EA82-49FC-9D51-6F1C897C2D2F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A00C-F06E-4ED1-A006-4D327841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708754-7EE6-4C93-A49C-8073F650029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4357C8-F8C6-440E-9D1F-1F241912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05E05B-5602-412D-AAF1-8C2270AADB7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FA31B9A-2532-4760-BFDF-285C17C7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3048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z="2200" b="1" dirty="0" smtClean="0"/>
              <a:t>Anthony E. Dragun, M.D.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200" b="1" dirty="0" smtClean="0"/>
              <a:t>Associate Professor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200" b="1" dirty="0" smtClean="0"/>
              <a:t>Vice Chair and Residency Program Director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200" dirty="0" smtClean="0"/>
              <a:t>U of L SOM, Dept. of Radiation Oncology</a:t>
            </a:r>
          </a:p>
          <a:p>
            <a:pPr marR="0" eaLnBrk="1" hangingPunct="1">
              <a:lnSpc>
                <a:spcPct val="90000"/>
              </a:lnSpc>
            </a:pPr>
            <a:endParaRPr lang="en-US" sz="2200" dirty="0" smtClean="0"/>
          </a:p>
          <a:p>
            <a:pPr marR="0" eaLnBrk="1" hangingPunct="1">
              <a:lnSpc>
                <a:spcPct val="90000"/>
              </a:lnSpc>
            </a:pPr>
            <a:endParaRPr lang="en-US" sz="2200" dirty="0" smtClean="0"/>
          </a:p>
          <a:p>
            <a:pPr marR="0" eaLnBrk="1" hangingPunct="1">
              <a:lnSpc>
                <a:spcPct val="9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KCR 29</a:t>
            </a:r>
            <a:r>
              <a:rPr lang="en-US" sz="1800" b="1" baseline="30000" smtClean="0">
                <a:solidFill>
                  <a:schemeClr val="bg1"/>
                </a:solidFill>
              </a:rPr>
              <a:t>th</a:t>
            </a:r>
            <a:r>
              <a:rPr lang="en-US" sz="1800" b="1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Annual Advanced Cancer Registrars</a:t>
            </a:r>
            <a:r>
              <a:rPr lang="en-US" sz="1800" b="1" smtClean="0">
                <a:solidFill>
                  <a:schemeClr val="bg1"/>
                </a:solidFill>
              </a:rPr>
              <a:t>’ Workshop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10 September 2015</a:t>
            </a: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81000" y="14478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700" dirty="0">
                <a:effectLst/>
              </a:rPr>
              <a:t>Breast Radiotherapy and Fractionation and Zombies.</a:t>
            </a:r>
            <a:endParaRPr lang="en-US" sz="37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47244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Royal Marsden (RMH)/START A</a:t>
            </a:r>
          </a:p>
          <a:p>
            <a:pPr lvl="1" eaLnBrk="1" hangingPunct="1"/>
            <a:r>
              <a:rPr lang="en-US" sz="2000" dirty="0" smtClean="0"/>
              <a:t>Two dose levels of 13 Fractions over </a:t>
            </a:r>
            <a:r>
              <a:rPr lang="en-US" sz="2000" b="1" i="1" u="sng" dirty="0" smtClean="0"/>
              <a:t>5 weeks</a:t>
            </a:r>
            <a:r>
              <a:rPr lang="en-US" sz="2000" dirty="0" smtClean="0"/>
              <a:t>  to 50Gy/25</a:t>
            </a:r>
            <a:endParaRPr lang="en-US" sz="2000" b="1" i="1" u="sng" dirty="0" smtClean="0"/>
          </a:p>
          <a:p>
            <a:pPr lvl="1" eaLnBrk="1" hangingPunct="1"/>
            <a:r>
              <a:rPr lang="en-US" sz="2000" dirty="0" smtClean="0"/>
              <a:t>Combined 278 LR failures</a:t>
            </a:r>
          </a:p>
          <a:p>
            <a:pPr lvl="2" eaLnBrk="1" hangingPunct="1"/>
            <a:r>
              <a:rPr lang="en-US" sz="2000" dirty="0" smtClean="0"/>
              <a:t>α/</a:t>
            </a:r>
            <a:r>
              <a:rPr lang="el-GR" sz="2000" dirty="0" smtClean="0"/>
              <a:t>β</a:t>
            </a:r>
            <a:r>
              <a:rPr lang="en-US" sz="2000" dirty="0" smtClean="0"/>
              <a:t> value for tumor control = 4.6Gy (95% CI: 1.1-8.1)</a:t>
            </a:r>
          </a:p>
          <a:p>
            <a:pPr lvl="2" eaLnBrk="1" hangingPunct="1"/>
            <a:r>
              <a:rPr lang="en-US" sz="2000" dirty="0"/>
              <a:t>α/</a:t>
            </a:r>
            <a:r>
              <a:rPr lang="el-GR" sz="2000" dirty="0" smtClean="0"/>
              <a:t>β</a:t>
            </a:r>
            <a:r>
              <a:rPr lang="en-US" sz="2000" dirty="0" smtClean="0"/>
              <a:t> value for changes in late breast photographic appearance (</a:t>
            </a:r>
            <a:r>
              <a:rPr lang="en-US" sz="2000" dirty="0" err="1" smtClean="0"/>
              <a:t>cosmesis</a:t>
            </a:r>
            <a:r>
              <a:rPr lang="en-US" sz="2000" dirty="0" smtClean="0"/>
              <a:t>) = 3.4Gy (95% CI: 2.3-4.5)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229600" cy="1143000"/>
          </a:xfrm>
        </p:spPr>
        <p:txBody>
          <a:bodyPr rtlCol="0"/>
          <a:lstStyle/>
          <a:p>
            <a:pPr eaLnBrk="1" hangingPunct="1">
              <a:defRPr/>
            </a:pPr>
            <a:r>
              <a:rPr lang="en-US" dirty="0" smtClean="0"/>
              <a:t>HF: “Data Drilldown”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8" t="57875" r="30160" b="3478"/>
          <a:stretch/>
        </p:blipFill>
        <p:spPr bwMode="auto">
          <a:xfrm>
            <a:off x="5181600" y="1905000"/>
            <a:ext cx="3641035" cy="377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61722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Yarnold</a:t>
            </a:r>
            <a:r>
              <a:rPr lang="en-US" sz="1100" dirty="0" smtClean="0"/>
              <a:t>, et al IJROBP (2011) 79:1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HF: “Data Drilldown”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/>
              <a:t>Canada/START B</a:t>
            </a:r>
          </a:p>
          <a:p>
            <a:pPr lvl="1"/>
            <a:r>
              <a:rPr lang="en-US" sz="2000" dirty="0" smtClean="0"/>
              <a:t>Two dose levels of 15 or 16 fractions over </a:t>
            </a:r>
            <a:r>
              <a:rPr lang="en-US" sz="2000" b="1" u="sng" dirty="0" smtClean="0"/>
              <a:t>~3 weeks </a:t>
            </a:r>
            <a:r>
              <a:rPr lang="en-US" sz="2000" dirty="0" smtClean="0"/>
              <a:t>to 50Gy/25</a:t>
            </a:r>
          </a:p>
          <a:p>
            <a:pPr lvl="2"/>
            <a:r>
              <a:rPr lang="en-US" sz="2000" dirty="0" smtClean="0"/>
              <a:t>Assumes an </a:t>
            </a:r>
            <a:r>
              <a:rPr lang="el-GR" sz="2000" dirty="0" smtClean="0"/>
              <a:t>α</a:t>
            </a:r>
            <a:r>
              <a:rPr lang="en-US" sz="2000" dirty="0" smtClean="0"/>
              <a:t>/</a:t>
            </a:r>
            <a:r>
              <a:rPr lang="el-GR" sz="2000" dirty="0" smtClean="0"/>
              <a:t>β</a:t>
            </a:r>
            <a:r>
              <a:rPr lang="en-US" sz="2000" dirty="0" smtClean="0"/>
              <a:t> ratio of 3.0Gy for </a:t>
            </a:r>
            <a:r>
              <a:rPr lang="en-US" sz="2000" dirty="0" err="1" smtClean="0"/>
              <a:t>equivilant</a:t>
            </a:r>
            <a:r>
              <a:rPr lang="en-US" sz="2000" dirty="0" smtClean="0"/>
              <a:t> tumor control and no influence of shortening treatment time</a:t>
            </a:r>
          </a:p>
          <a:p>
            <a:pPr lvl="2"/>
            <a:r>
              <a:rPr lang="en-US" sz="2000" dirty="0" smtClean="0"/>
              <a:t>Canada: identical rates of </a:t>
            </a:r>
            <a:r>
              <a:rPr lang="en-US" sz="2000" dirty="0" err="1" smtClean="0"/>
              <a:t>cosmesis</a:t>
            </a:r>
            <a:r>
              <a:rPr lang="en-US" sz="2000" dirty="0" smtClean="0"/>
              <a:t> @ &gt;11y </a:t>
            </a:r>
          </a:p>
          <a:p>
            <a:pPr lvl="2"/>
            <a:r>
              <a:rPr lang="en-US" sz="2000" dirty="0" smtClean="0"/>
              <a:t>START B: lower rate of cosmetic change in 15 fraction arm</a:t>
            </a:r>
          </a:p>
          <a:p>
            <a:pPr lvl="3"/>
            <a:r>
              <a:rPr lang="en-US" sz="1800" dirty="0" smtClean="0"/>
              <a:t>Unsurprising: 40Gy/2.67Gy </a:t>
            </a:r>
            <a:r>
              <a:rPr lang="en-US" sz="1800" dirty="0"/>
              <a:t>⇝ </a:t>
            </a:r>
            <a:r>
              <a:rPr lang="en-US" sz="1800" dirty="0" smtClean="0"/>
              <a:t>45.5Gy/2Gy (if </a:t>
            </a:r>
            <a:r>
              <a:rPr lang="el-GR" sz="1800" dirty="0"/>
              <a:t>α</a:t>
            </a:r>
            <a:r>
              <a:rPr lang="en-US" sz="1800" dirty="0"/>
              <a:t>/</a:t>
            </a:r>
            <a:r>
              <a:rPr lang="el-GR" sz="1800" dirty="0"/>
              <a:t>β</a:t>
            </a:r>
            <a:r>
              <a:rPr lang="en-US" sz="1800" dirty="0"/>
              <a:t> </a:t>
            </a:r>
            <a:r>
              <a:rPr lang="en-US" sz="1800" dirty="0" smtClean="0"/>
              <a:t>=3.0Gy) </a:t>
            </a:r>
          </a:p>
          <a:p>
            <a:pPr lvl="3"/>
            <a:r>
              <a:rPr lang="en-US" sz="1800" dirty="0" smtClean="0"/>
              <a:t>HF = “gentler” on late-reacting tissues</a:t>
            </a:r>
          </a:p>
          <a:p>
            <a:pPr lvl="3"/>
            <a:r>
              <a:rPr lang="en-US" sz="1800" dirty="0" smtClean="0"/>
              <a:t>“Gentler” on cancer? </a:t>
            </a:r>
            <a:endParaRPr lang="en-US" dirty="0" smtClean="0"/>
          </a:p>
          <a:p>
            <a:pPr lvl="4"/>
            <a:r>
              <a:rPr lang="en-US" sz="1800" dirty="0" smtClean="0"/>
              <a:t>No! only 65 LR failures with no differences in each arm. (3.3% CF vs. 2.2% HF)</a:t>
            </a:r>
          </a:p>
        </p:txBody>
      </p:sp>
    </p:spTree>
    <p:extLst>
      <p:ext uri="{BB962C8B-B14F-4D97-AF65-F5344CB8AC3E}">
        <p14:creationId xmlns:p14="http://schemas.microsoft.com/office/powerpoint/2010/main" val="234023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allpaperup.com/uploads/wallpapers/2013/08/25/138946/7a8c8863c305caa2d3dcd0780d9a60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8467" cy="4291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6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Criticisms of HF: Tumor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Canada: unplanned subgroup analysis</a:t>
            </a:r>
          </a:p>
          <a:p>
            <a:pPr lvl="1"/>
            <a:r>
              <a:rPr lang="en-US" dirty="0" smtClean="0"/>
              <a:t>Is HF bad for high tumor grade?</a:t>
            </a:r>
          </a:p>
          <a:p>
            <a:r>
              <a:rPr lang="en-US" dirty="0" smtClean="0"/>
              <a:t>Meta-analysis of RMH, START A, START B</a:t>
            </a:r>
          </a:p>
          <a:p>
            <a:pPr lvl="1"/>
            <a:r>
              <a:rPr lang="en-US" dirty="0" smtClean="0"/>
              <a:t>Hazard Ratios for LR by grade (p=0.12)</a:t>
            </a:r>
          </a:p>
          <a:p>
            <a:pPr lvl="2"/>
            <a:r>
              <a:rPr lang="en-US" dirty="0" smtClean="0"/>
              <a:t>GRADE 1-2: 1.28 (95% CI: 0.87-1.88)</a:t>
            </a:r>
          </a:p>
          <a:p>
            <a:pPr lvl="2"/>
            <a:r>
              <a:rPr lang="en-US" dirty="0" smtClean="0"/>
              <a:t>GRADE 3: 0.83 (95% CI: 0.56-1.23)</a:t>
            </a:r>
          </a:p>
          <a:p>
            <a:pPr lvl="1"/>
            <a:r>
              <a:rPr lang="en-US" dirty="0" smtClean="0"/>
              <a:t>Adjusted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r>
              <a:rPr lang="en-US" dirty="0" smtClean="0"/>
              <a:t> ratios: </a:t>
            </a:r>
          </a:p>
          <a:p>
            <a:pPr lvl="2"/>
            <a:r>
              <a:rPr lang="en-US" dirty="0" smtClean="0"/>
              <a:t>GRADE 1-2: 3.6Gy</a:t>
            </a:r>
          </a:p>
          <a:p>
            <a:pPr lvl="2"/>
            <a:r>
              <a:rPr lang="en-US" dirty="0" smtClean="0"/>
              <a:t>GRADE 3: 2.2Gy</a:t>
            </a:r>
          </a:p>
          <a:p>
            <a:pPr lvl="1"/>
            <a:r>
              <a:rPr lang="en-US" i="1" dirty="0" smtClean="0"/>
              <a:t>“results suggest that response to radiotherapy fraction size is not affected by tumor grade”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791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Yarnold</a:t>
            </a:r>
            <a:r>
              <a:rPr lang="en-US" sz="1200" dirty="0" smtClean="0"/>
              <a:t>, et al. NEJM 362:19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02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Criticisms of HF: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40Gy in 15 fractions/3 weeks is now recommended by the National Institute for Clinical Excellence (NICE) as standard of care for adjuvant breast radiotherapy in the UK</a:t>
            </a:r>
          </a:p>
          <a:p>
            <a:pPr lvl="1"/>
            <a:r>
              <a:rPr lang="en-US" dirty="0" smtClean="0"/>
              <a:t>No clinical rationale for excluding underrepresented subgroups </a:t>
            </a:r>
          </a:p>
          <a:p>
            <a:pPr lvl="1"/>
            <a:r>
              <a:rPr lang="en-US" dirty="0" smtClean="0"/>
              <a:t>Breast-conservation or Post-mastectomy</a:t>
            </a:r>
          </a:p>
          <a:p>
            <a:pPr lvl="1"/>
            <a:r>
              <a:rPr lang="en-US" dirty="0" smtClean="0"/>
              <a:t>DCIS, systemic chemotherapy or premenopausal</a:t>
            </a:r>
          </a:p>
          <a:p>
            <a:pPr lvl="1"/>
            <a:r>
              <a:rPr lang="en-US" dirty="0" smtClean="0"/>
              <a:t>Regional nodal irradiation or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Yarnold</a:t>
            </a:r>
            <a:r>
              <a:rPr lang="en-US" sz="1200" dirty="0" smtClean="0"/>
              <a:t>, IJROBP (2011)79:1; </a:t>
            </a:r>
            <a:r>
              <a:rPr lang="en-US" sz="1200" dirty="0" err="1" smtClean="0"/>
              <a:t>Yarnold</a:t>
            </a:r>
            <a:r>
              <a:rPr lang="en-US" sz="1200" dirty="0" smtClean="0"/>
              <a:t>, 2012 SABCS, Plenary Session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29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Criticisms of HF: Normal Tissue Complications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828800"/>
            <a:ext cx="8229600" cy="4525962"/>
          </a:xfrm>
        </p:spPr>
        <p:txBody>
          <a:bodyPr/>
          <a:lstStyle/>
          <a:p>
            <a:r>
              <a:rPr lang="en-US" dirty="0" smtClean="0"/>
              <a:t>Cosmetic outcome:</a:t>
            </a:r>
          </a:p>
          <a:p>
            <a:pPr lvl="1"/>
            <a:r>
              <a:rPr lang="en-US" dirty="0" smtClean="0"/>
              <a:t>Photographic change: most commonly atrophy (shrinkage)</a:t>
            </a:r>
          </a:p>
          <a:p>
            <a:pPr lvl="2"/>
            <a:r>
              <a:rPr lang="en-US" dirty="0" smtClean="0"/>
              <a:t>Edema, retraction, </a:t>
            </a:r>
            <a:r>
              <a:rPr lang="en-US" dirty="0" err="1" smtClean="0"/>
              <a:t>telangectasia</a:t>
            </a:r>
            <a:r>
              <a:rPr lang="en-US" dirty="0" smtClean="0"/>
              <a:t> also contribute</a:t>
            </a:r>
          </a:p>
          <a:p>
            <a:pPr lvl="1"/>
            <a:r>
              <a:rPr lang="en-US" dirty="0" smtClean="0"/>
              <a:t>Complex phenotype: pathogenesis?</a:t>
            </a:r>
          </a:p>
          <a:p>
            <a:pPr lvl="2"/>
            <a:r>
              <a:rPr lang="en-US" dirty="0" smtClean="0"/>
              <a:t>Early induration: fat necrosis</a:t>
            </a:r>
          </a:p>
          <a:p>
            <a:pPr lvl="2"/>
            <a:r>
              <a:rPr lang="en-US" dirty="0" smtClean="0"/>
              <a:t>Late induration: fibrosis</a:t>
            </a:r>
          </a:p>
          <a:p>
            <a:pPr lvl="2"/>
            <a:r>
              <a:rPr lang="en-US" dirty="0" smtClean="0"/>
              <a:t>Photographic appearance may not quantify injury to </a:t>
            </a:r>
            <a:r>
              <a:rPr lang="en-US" dirty="0" err="1" smtClean="0"/>
              <a:t>pectoralis</a:t>
            </a:r>
            <a:r>
              <a:rPr lang="en-US" dirty="0" smtClean="0"/>
              <a:t> muscle, chest wall</a:t>
            </a:r>
          </a:p>
          <a:p>
            <a:pPr lvl="3"/>
            <a:r>
              <a:rPr lang="en-US" dirty="0" smtClean="0"/>
              <a:t>Patient self-assessment must accompany photographic assessment to obtain whole picture</a:t>
            </a:r>
          </a:p>
        </p:txBody>
      </p:sp>
    </p:spTree>
    <p:extLst>
      <p:ext uri="{BB962C8B-B14F-4D97-AF65-F5344CB8AC3E}">
        <p14:creationId xmlns:p14="http://schemas.microsoft.com/office/powerpoint/2010/main" val="333155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hony\Desktop\MUSC PRESENTATIONS\20131028-20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896655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5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Criticisms of HF: Normal Tissue Complications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1828800"/>
            <a:ext cx="8229600" cy="4525962"/>
          </a:xfrm>
        </p:spPr>
        <p:txBody>
          <a:bodyPr/>
          <a:lstStyle/>
          <a:p>
            <a:r>
              <a:rPr lang="en-US" sz="2400" dirty="0" smtClean="0"/>
              <a:t>Lung</a:t>
            </a:r>
            <a:r>
              <a:rPr lang="en-US" sz="2400" baseline="0" dirty="0" smtClean="0"/>
              <a:t> injury?</a:t>
            </a:r>
          </a:p>
          <a:p>
            <a:pPr lvl="1"/>
            <a:r>
              <a:rPr lang="en-US" sz="2000" dirty="0" smtClean="0"/>
              <a:t>Lung dose delivered by tangential fields exceeds tolerance no matter the fractionation schedule</a:t>
            </a:r>
          </a:p>
          <a:p>
            <a:pPr lvl="2"/>
            <a:r>
              <a:rPr lang="en-US" sz="2000" dirty="0" smtClean="0"/>
              <a:t>Volume of lung irradiated in modern era makes pneumonitis rare</a:t>
            </a:r>
          </a:p>
          <a:p>
            <a:r>
              <a:rPr lang="en-US" sz="2400" dirty="0" smtClean="0"/>
              <a:t>Heart injury?</a:t>
            </a:r>
          </a:p>
          <a:p>
            <a:pPr lvl="1"/>
            <a:r>
              <a:rPr lang="en-US" sz="2000" dirty="0" smtClean="0"/>
              <a:t>Priority is to protect the organ </a:t>
            </a:r>
            <a:r>
              <a:rPr lang="en-US" sz="2000" dirty="0" err="1" smtClean="0"/>
              <a:t>irregardless</a:t>
            </a:r>
            <a:r>
              <a:rPr lang="en-US" sz="2000" dirty="0" smtClean="0"/>
              <a:t> of dose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here is no “safe” dose to the heart, no matter the fractionation</a:t>
            </a:r>
          </a:p>
          <a:p>
            <a:pPr lvl="1"/>
            <a:r>
              <a:rPr lang="en-US" sz="2000" dirty="0" smtClean="0"/>
              <a:t>Chan et al. (IJROBP 2014), (1990-98, British Columbia, Left sided RT)</a:t>
            </a:r>
          </a:p>
          <a:p>
            <a:pPr lvl="2"/>
            <a:r>
              <a:rPr lang="en-US" sz="2000" dirty="0" smtClean="0"/>
              <a:t>CF: N=485: 21% 15y cardiac morbidity (hospitalization)</a:t>
            </a:r>
          </a:p>
          <a:p>
            <a:pPr lvl="2"/>
            <a:r>
              <a:rPr lang="en-US" sz="2000" dirty="0" smtClean="0"/>
              <a:t>HF: N=2221: 21% 15y cardiac morbidity</a:t>
            </a:r>
          </a:p>
        </p:txBody>
      </p:sp>
    </p:spTree>
    <p:extLst>
      <p:ext uri="{BB962C8B-B14F-4D97-AF65-F5344CB8AC3E}">
        <p14:creationId xmlns:p14="http://schemas.microsoft.com/office/powerpoint/2010/main" val="90375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85800" y="1447800"/>
            <a:ext cx="8229600" cy="4525962"/>
          </a:xfrm>
        </p:spPr>
        <p:txBody>
          <a:bodyPr/>
          <a:lstStyle/>
          <a:p>
            <a:r>
              <a:rPr lang="en-US" sz="2000" dirty="0" smtClean="0"/>
              <a:t>Randomized trials limited breast size for inclusion (“separation”)</a:t>
            </a:r>
          </a:p>
          <a:p>
            <a:r>
              <a:rPr lang="en-US" sz="2000" dirty="0" smtClean="0"/>
              <a:t>Dorn et al. (2012 IJROBP) U. Chicago</a:t>
            </a:r>
          </a:p>
          <a:p>
            <a:pPr lvl="1"/>
            <a:r>
              <a:rPr lang="en-US" sz="1800" dirty="0" smtClean="0"/>
              <a:t>N=80, BMI 29.2, Median </a:t>
            </a:r>
            <a:r>
              <a:rPr lang="en-US" sz="1800" dirty="0" err="1" smtClean="0"/>
              <a:t>Vol</a:t>
            </a:r>
            <a:r>
              <a:rPr lang="en-US" sz="1800" dirty="0" smtClean="0"/>
              <a:t> (~1300cc)</a:t>
            </a:r>
          </a:p>
          <a:p>
            <a:pPr lvl="1"/>
            <a:r>
              <a:rPr lang="en-US" sz="1800" dirty="0" smtClean="0"/>
              <a:t>42.5Gy/16</a:t>
            </a:r>
          </a:p>
          <a:p>
            <a:pPr lvl="1"/>
            <a:r>
              <a:rPr lang="en-US" sz="1800" dirty="0" smtClean="0"/>
              <a:t>Sep &gt;25cm not significant</a:t>
            </a:r>
          </a:p>
          <a:p>
            <a:pPr lvl="1"/>
            <a:r>
              <a:rPr lang="en-US" sz="1800" dirty="0" err="1" smtClean="0"/>
              <a:t>Vol</a:t>
            </a:r>
            <a:r>
              <a:rPr lang="en-US" sz="1800" dirty="0" smtClean="0"/>
              <a:t> &gt;2500cc ↑ rate of acute skin toxicity (moist desquamation)-27.2% vs. 6.3%</a:t>
            </a:r>
          </a:p>
          <a:p>
            <a:r>
              <a:rPr lang="en-US" sz="2000" dirty="0" err="1" smtClean="0"/>
              <a:t>Hannan</a:t>
            </a:r>
            <a:r>
              <a:rPr lang="en-US" sz="2000" dirty="0" smtClean="0"/>
              <a:t> et al. (2012 IJROBP) UTSW/Columbia</a:t>
            </a:r>
          </a:p>
          <a:p>
            <a:pPr lvl="1"/>
            <a:r>
              <a:rPr lang="en-US" sz="1800" dirty="0" smtClean="0"/>
              <a:t>Sep &gt;25cm; </a:t>
            </a:r>
            <a:r>
              <a:rPr lang="en-US" sz="1800" dirty="0" err="1" smtClean="0"/>
              <a:t>Vol</a:t>
            </a:r>
            <a:r>
              <a:rPr lang="en-US" sz="1800" dirty="0" smtClean="0"/>
              <a:t> &gt;</a:t>
            </a:r>
            <a:r>
              <a:rPr lang="en-US" sz="1800" dirty="0"/>
              <a:t>1500cc ↑ rate of acute skin toxicity (moist desquamation)-</a:t>
            </a:r>
            <a:r>
              <a:rPr lang="en-US" sz="1800" dirty="0" smtClean="0"/>
              <a:t>28% </a:t>
            </a:r>
            <a:r>
              <a:rPr lang="en-US" sz="1800" dirty="0"/>
              <a:t>vs. </a:t>
            </a:r>
            <a:r>
              <a:rPr lang="en-US" sz="1800" dirty="0" smtClean="0"/>
              <a:t>12%</a:t>
            </a:r>
          </a:p>
          <a:p>
            <a:pPr lvl="1"/>
            <a:r>
              <a:rPr lang="en-US" sz="1800" dirty="0" smtClean="0"/>
              <a:t>Prone positioning may limit toxicity</a:t>
            </a:r>
          </a:p>
          <a:p>
            <a:r>
              <a:rPr lang="en-US" sz="2200" dirty="0" smtClean="0"/>
              <a:t>Goldsmith et al. (2011 </a:t>
            </a:r>
            <a:r>
              <a:rPr lang="en-US" sz="2200" dirty="0" err="1" smtClean="0"/>
              <a:t>RadOnc</a:t>
            </a:r>
            <a:r>
              <a:rPr lang="en-US" sz="2200" dirty="0" smtClean="0"/>
              <a:t>) UK</a:t>
            </a:r>
          </a:p>
          <a:p>
            <a:pPr lvl="1"/>
            <a:r>
              <a:rPr lang="en-US" sz="1800" dirty="0" smtClean="0"/>
              <a:t>Change in </a:t>
            </a:r>
            <a:r>
              <a:rPr lang="en-US" sz="1800" dirty="0" err="1" smtClean="0"/>
              <a:t>cosmesis</a:t>
            </a:r>
            <a:r>
              <a:rPr lang="en-US" sz="1800" dirty="0" smtClean="0"/>
              <a:t> in large breast patients can be related to dose inhomogeneity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Criticisms of HF: Breast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7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Criticisms of HF: </a:t>
            </a:r>
            <a:r>
              <a:rPr lang="en-US" dirty="0" err="1" smtClean="0"/>
              <a:t>Dosimetry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“Double Trouble” (Withers, 1992)</a:t>
            </a:r>
          </a:p>
          <a:p>
            <a:pPr lvl="1"/>
            <a:r>
              <a:rPr lang="en-US" dirty="0" smtClean="0"/>
              <a:t>Significance of a hot spot that not only receives a higher dose, but also a higher dose/fraction</a:t>
            </a:r>
          </a:p>
          <a:p>
            <a:pPr lvl="1"/>
            <a:r>
              <a:rPr lang="en-US" dirty="0" smtClean="0"/>
              <a:t>Hot spots will be penalized even more severely if using HF: “triple trouble” (</a:t>
            </a:r>
            <a:r>
              <a:rPr lang="en-US" dirty="0" err="1" smtClean="0"/>
              <a:t>Yarnold</a:t>
            </a:r>
            <a:r>
              <a:rPr lang="en-US" dirty="0" smtClean="0"/>
              <a:t>)</a:t>
            </a:r>
          </a:p>
          <a:p>
            <a:pPr marL="392113" lvl="1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491" r="30019" b="2868"/>
          <a:stretch/>
        </p:blipFill>
        <p:spPr bwMode="auto">
          <a:xfrm>
            <a:off x="2845904" y="3628814"/>
            <a:ext cx="3528391" cy="29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5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buFont typeface="Wingdings 3" pitchFamily="18" charset="2"/>
              <a:buAutoNum type="arabicPeriod"/>
            </a:pPr>
            <a:r>
              <a:rPr lang="en-US" dirty="0"/>
              <a:t>What are the causes and consequences of lack of access to radiation </a:t>
            </a:r>
            <a:r>
              <a:rPr lang="en-US" dirty="0" smtClean="0"/>
              <a:t>services?</a:t>
            </a:r>
          </a:p>
          <a:p>
            <a:pPr marL="603251" lvl="2" indent="0" eaLnBrk="1" hangingPunct="1">
              <a:buNone/>
            </a:pPr>
            <a:endParaRPr lang="en-US" dirty="0" smtClean="0"/>
          </a:p>
          <a:p>
            <a:pPr marL="623888" indent="-514350" eaLnBrk="1" hangingPunct="1">
              <a:buFont typeface="Wingdings 3" pitchFamily="18" charset="2"/>
              <a:buAutoNum type="arabicPeriod"/>
            </a:pPr>
            <a:r>
              <a:rPr lang="en-US" dirty="0"/>
              <a:t>What is the level of evidence for </a:t>
            </a:r>
            <a:r>
              <a:rPr lang="en-US" dirty="0" err="1"/>
              <a:t>hypofractionation</a:t>
            </a:r>
            <a:r>
              <a:rPr lang="en-US" dirty="0"/>
              <a:t> and who is a candidate</a:t>
            </a:r>
            <a:r>
              <a:rPr lang="en-US" dirty="0" smtClean="0"/>
              <a:t>?</a:t>
            </a:r>
          </a:p>
          <a:p>
            <a:pPr marL="623888" indent="-514350" eaLnBrk="1" hangingPunct="1">
              <a:buFont typeface="Wingdings 3" pitchFamily="18" charset="2"/>
              <a:buAutoNum type="arabicPeriod"/>
            </a:pPr>
            <a:endParaRPr lang="en-US" dirty="0" smtClean="0"/>
          </a:p>
          <a:p>
            <a:pPr marL="623888" indent="-514350" eaLnBrk="1" hangingPunct="1">
              <a:buFont typeface="Wingdings 3" pitchFamily="18" charset="2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future of breast radiotherapy in a changing healthcare environment?</a:t>
            </a:r>
            <a:endParaRPr lang="en-US" dirty="0" smtClean="0"/>
          </a:p>
          <a:p>
            <a:pPr marL="109538" indent="0" eaLnBrk="1" hangingPunct="1">
              <a:buNone/>
            </a:pPr>
            <a:endParaRPr lang="en-US" dirty="0" smtClean="0"/>
          </a:p>
          <a:p>
            <a:pPr marL="623888" indent="-514350"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HF: Past/Present </a:t>
            </a:r>
            <a:r>
              <a:rPr lang="en-US" dirty="0" err="1" smtClean="0"/>
              <a:t>Dosimetric</a:t>
            </a:r>
            <a:r>
              <a:rPr lang="en-US" dirty="0" smtClean="0"/>
              <a:t> Failures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Historical experience of HF:</a:t>
            </a:r>
          </a:p>
          <a:p>
            <a:pPr lvl="1"/>
            <a:r>
              <a:rPr lang="en-US" dirty="0" smtClean="0"/>
              <a:t>Inadequate downward adjustment of total dose</a:t>
            </a:r>
          </a:p>
          <a:p>
            <a:pPr lvl="1"/>
            <a:r>
              <a:rPr lang="en-US" dirty="0" smtClean="0"/>
              <a:t>Poor </a:t>
            </a:r>
            <a:r>
              <a:rPr lang="en-US" dirty="0" err="1" smtClean="0"/>
              <a:t>dosimetry</a:t>
            </a:r>
            <a:r>
              <a:rPr lang="en-US" dirty="0" smtClean="0"/>
              <a:t>/ high skin doses</a:t>
            </a:r>
          </a:p>
          <a:p>
            <a:pPr lvl="1"/>
            <a:r>
              <a:rPr lang="en-US" dirty="0" smtClean="0"/>
              <a:t>Low energy beams, non-standard reference points</a:t>
            </a:r>
          </a:p>
          <a:p>
            <a:pPr lvl="1"/>
            <a:r>
              <a:rPr lang="en-US" dirty="0" smtClean="0"/>
              <a:t>Delivery of medial/lateral tangents on alternate days</a:t>
            </a:r>
          </a:p>
          <a:p>
            <a:pPr lvl="1"/>
            <a:r>
              <a:rPr lang="en-US" dirty="0" smtClean="0"/>
              <a:t>Failure to detect gross off-axis dose </a:t>
            </a:r>
            <a:r>
              <a:rPr lang="en-US" dirty="0" err="1" smtClean="0"/>
              <a:t>inhomogeneities</a:t>
            </a:r>
            <a:endParaRPr lang="en-US" dirty="0" smtClean="0"/>
          </a:p>
          <a:p>
            <a:r>
              <a:rPr lang="en-US" dirty="0" smtClean="0"/>
              <a:t>Limiting hotspots, protecting homogeneity are vital. </a:t>
            </a:r>
          </a:p>
        </p:txBody>
      </p:sp>
    </p:spTree>
    <p:extLst>
      <p:ext uri="{BB962C8B-B14F-4D97-AF65-F5344CB8AC3E}">
        <p14:creationId xmlns:p14="http://schemas.microsoft.com/office/powerpoint/2010/main" val="102487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nthony\Desktop\MUSC PRESENTATIONS\rick-grimes-walking-dead-650x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04" y="1447800"/>
            <a:ext cx="674294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4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HF: Pushing the Limits…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/>
              <a:t>Once or twice-weekly</a:t>
            </a:r>
            <a:r>
              <a:rPr lang="en-US" sz="2400" baseline="0" dirty="0" smtClean="0"/>
              <a:t> large fractions</a:t>
            </a:r>
          </a:p>
          <a:p>
            <a:r>
              <a:rPr lang="en-US" sz="2400" dirty="0" err="1" smtClean="0"/>
              <a:t>Courdi</a:t>
            </a:r>
            <a:r>
              <a:rPr lang="en-US" sz="2400" dirty="0" smtClean="0"/>
              <a:t> et al. (2006, RO) France</a:t>
            </a:r>
          </a:p>
          <a:p>
            <a:pPr lvl="1"/>
            <a:r>
              <a:rPr lang="en-US" sz="2000" dirty="0" smtClean="0"/>
              <a:t>N=115 (1987-1999), Elderly (med 78y); NO SURGERY</a:t>
            </a:r>
          </a:p>
          <a:p>
            <a:pPr lvl="1"/>
            <a:r>
              <a:rPr lang="en-US" sz="2000" dirty="0" smtClean="0"/>
              <a:t>6.5Gy X5 fractions, once-weekly</a:t>
            </a:r>
          </a:p>
          <a:p>
            <a:pPr lvl="2"/>
            <a:r>
              <a:rPr lang="en-US" sz="2000" dirty="0" smtClean="0"/>
              <a:t>Boost (1, 2 or 3 fractions of 6.5Gy)</a:t>
            </a:r>
          </a:p>
          <a:p>
            <a:pPr lvl="1"/>
            <a:r>
              <a:rPr lang="en-US" sz="2000" dirty="0" smtClean="0"/>
              <a:t>5y PFS = 78%</a:t>
            </a:r>
          </a:p>
          <a:p>
            <a:pPr lvl="1"/>
            <a:r>
              <a:rPr lang="en-US" sz="2000" dirty="0" smtClean="0"/>
              <a:t>Late effects: G1 (24%); G2 (21%); G3 (6%)</a:t>
            </a:r>
          </a:p>
          <a:p>
            <a:r>
              <a:rPr lang="en-US" sz="2400" dirty="0" err="1" smtClean="0"/>
              <a:t>Kirova</a:t>
            </a:r>
            <a:r>
              <a:rPr lang="en-US" sz="2400" dirty="0" smtClean="0"/>
              <a:t> et al. (2009, IJROBP) France</a:t>
            </a:r>
          </a:p>
          <a:p>
            <a:pPr lvl="1"/>
            <a:r>
              <a:rPr lang="en-US" sz="2000" dirty="0" smtClean="0"/>
              <a:t>N=50, Elderly AFTER SURGERY</a:t>
            </a:r>
          </a:p>
          <a:p>
            <a:pPr lvl="1"/>
            <a:r>
              <a:rPr lang="en-US" sz="2000" dirty="0" smtClean="0"/>
              <a:t>6.5Gy X5, once weekly</a:t>
            </a:r>
          </a:p>
          <a:p>
            <a:pPr lvl="1"/>
            <a:r>
              <a:rPr lang="en-US" sz="2000" dirty="0" smtClean="0"/>
              <a:t>7y PFS: 91%; G1-2 induration=33%</a:t>
            </a:r>
          </a:p>
          <a:p>
            <a:r>
              <a:rPr lang="en-US" sz="2400" dirty="0" smtClean="0"/>
              <a:t>6.5Gy X 5 = 62Gy in 31 </a:t>
            </a:r>
            <a:r>
              <a:rPr lang="en-US" sz="2400" dirty="0" err="1" smtClean="0"/>
              <a:t>Fx</a:t>
            </a:r>
            <a:r>
              <a:rPr lang="en-US" sz="2400" dirty="0" smtClean="0"/>
              <a:t> (</a:t>
            </a:r>
            <a:r>
              <a:rPr lang="el-GR" sz="2400" dirty="0" smtClean="0"/>
              <a:t>α</a:t>
            </a:r>
            <a:r>
              <a:rPr lang="en-US" sz="2400" dirty="0" smtClean="0"/>
              <a:t>/</a:t>
            </a:r>
            <a:r>
              <a:rPr lang="el-GR" sz="2400" dirty="0" smtClean="0"/>
              <a:t>β</a:t>
            </a:r>
            <a:r>
              <a:rPr lang="en-US" sz="2400" dirty="0" smtClean="0"/>
              <a:t> = 3)</a:t>
            </a:r>
          </a:p>
        </p:txBody>
      </p:sp>
    </p:spTree>
    <p:extLst>
      <p:ext uri="{BB962C8B-B14F-4D97-AF65-F5344CB8AC3E}">
        <p14:creationId xmlns:p14="http://schemas.microsoft.com/office/powerpoint/2010/main" val="421987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HF: Pushing the Limits…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6400800" cy="4525962"/>
          </a:xfrm>
        </p:spPr>
        <p:txBody>
          <a:bodyPr/>
          <a:lstStyle/>
          <a:p>
            <a:r>
              <a:rPr lang="en-US" dirty="0" smtClean="0"/>
              <a:t>UK Pilot</a:t>
            </a:r>
            <a:r>
              <a:rPr lang="en-US" baseline="0" dirty="0" smtClean="0"/>
              <a:t> Study</a:t>
            </a:r>
          </a:p>
          <a:p>
            <a:pPr lvl="1"/>
            <a:r>
              <a:rPr lang="en-US" baseline="0" dirty="0" smtClean="0"/>
              <a:t>Martin et al. (2008, </a:t>
            </a:r>
            <a:r>
              <a:rPr lang="en-US" baseline="0" dirty="0" err="1" smtClean="0"/>
              <a:t>Clin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Onc</a:t>
            </a:r>
            <a:r>
              <a:rPr lang="en-US" baseline="0" dirty="0" smtClean="0"/>
              <a:t>.)</a:t>
            </a:r>
          </a:p>
          <a:p>
            <a:pPr lvl="2"/>
            <a:r>
              <a:rPr lang="en-US" dirty="0" smtClean="0"/>
              <a:t>N=30; &gt; 50y; pT1-2, N0, No Chemo</a:t>
            </a:r>
          </a:p>
          <a:p>
            <a:pPr lvl="2"/>
            <a:r>
              <a:rPr lang="en-US" dirty="0" smtClean="0"/>
              <a:t>30Gy/5fx, 15 days</a:t>
            </a:r>
          </a:p>
          <a:p>
            <a:pPr lvl="2"/>
            <a:r>
              <a:rPr lang="en-US" dirty="0" smtClean="0"/>
              <a:t>Acute </a:t>
            </a:r>
            <a:r>
              <a:rPr lang="en-US" dirty="0" err="1" smtClean="0"/>
              <a:t>Tox</a:t>
            </a:r>
            <a:r>
              <a:rPr lang="en-US" dirty="0" smtClean="0"/>
              <a:t>: 13% moist desquamation</a:t>
            </a:r>
          </a:p>
          <a:p>
            <a:pPr lvl="2"/>
            <a:r>
              <a:rPr lang="en-US" dirty="0" smtClean="0"/>
              <a:t>2y </a:t>
            </a:r>
            <a:r>
              <a:rPr lang="en-US" dirty="0" err="1" smtClean="0"/>
              <a:t>cosmesis</a:t>
            </a:r>
            <a:r>
              <a:rPr lang="en-US" dirty="0" smtClean="0"/>
              <a:t>: 77%=no change from baseline (photo)</a:t>
            </a:r>
          </a:p>
          <a:p>
            <a:pPr lvl="2"/>
            <a:r>
              <a:rPr lang="en-US" dirty="0" smtClean="0"/>
              <a:t>3y PFS: 100%</a:t>
            </a:r>
          </a:p>
          <a:p>
            <a:r>
              <a:rPr lang="en-US" dirty="0" smtClean="0"/>
              <a:t>UK FAST Trial (2011, RO)</a:t>
            </a:r>
          </a:p>
          <a:p>
            <a:pPr lvl="1"/>
            <a:r>
              <a:rPr lang="en-US" dirty="0" smtClean="0"/>
              <a:t>N=915; 2004-2007; &gt;50y, pT1-2, N0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2667000"/>
            <a:ext cx="2286000" cy="15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81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2"/>
            <a:endParaRPr lang="en-US" smtClean="0"/>
          </a:p>
          <a:p>
            <a:pPr lvl="2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UK FAST Trial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3468" r="29872" b="65450"/>
          <a:stretch/>
        </p:blipFill>
        <p:spPr bwMode="auto">
          <a:xfrm>
            <a:off x="669234" y="1066800"/>
            <a:ext cx="7160502" cy="11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t="7950" r="29880" b="51802"/>
          <a:stretch/>
        </p:blipFill>
        <p:spPr bwMode="auto">
          <a:xfrm>
            <a:off x="838200" y="2262808"/>
            <a:ext cx="7317363" cy="42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3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UK FAST Trial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t="7263" r="29823" b="17821"/>
          <a:stretch/>
        </p:blipFill>
        <p:spPr bwMode="auto">
          <a:xfrm>
            <a:off x="1828800" y="1105604"/>
            <a:ext cx="5486400" cy="57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49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0" t="27649" r="49235" b="50992"/>
          <a:stretch/>
        </p:blipFill>
        <p:spPr bwMode="auto">
          <a:xfrm>
            <a:off x="1447800" y="1752600"/>
            <a:ext cx="6002031" cy="3581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UK FAST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8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 Phase II trial of once-weekly </a:t>
            </a:r>
            <a:r>
              <a:rPr lang="en-US" sz="2800" dirty="0" err="1" smtClean="0"/>
              <a:t>hypofractionated</a:t>
            </a:r>
            <a:r>
              <a:rPr lang="en-US" sz="2800" dirty="0" smtClean="0"/>
              <a:t> breast irradiation (WHBI):  first report of acute toxicity, feasibility and patient satisfaction.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180930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u="sng" dirty="0" smtClean="0"/>
              <a:t>Anthony E. Dragun, M.D.</a:t>
            </a:r>
            <a:r>
              <a:rPr lang="en-US" b="1" u="sng" baseline="30000" dirty="0" smtClean="0"/>
              <a:t>1</a:t>
            </a:r>
            <a:r>
              <a:rPr lang="en-US" dirty="0" smtClean="0"/>
              <a:t>, Amy R. </a:t>
            </a:r>
            <a:r>
              <a:rPr lang="en-US" dirty="0" err="1" smtClean="0"/>
              <a:t>Quillo</a:t>
            </a:r>
            <a:r>
              <a:rPr lang="en-US" dirty="0" smtClean="0"/>
              <a:t>, M.D.</a:t>
            </a:r>
            <a:r>
              <a:rPr lang="en-US" baseline="30000" dirty="0" smtClean="0"/>
              <a:t> 2</a:t>
            </a:r>
            <a:r>
              <a:rPr lang="en-US" dirty="0" smtClean="0"/>
              <a:t>, Elizabeth C. Riley, M.D.</a:t>
            </a:r>
            <a:r>
              <a:rPr lang="en-US" baseline="30000" dirty="0" smtClean="0"/>
              <a:t> 3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Glenda G. </a:t>
            </a:r>
            <a:r>
              <a:rPr lang="en-US" dirty="0" err="1" smtClean="0"/>
              <a:t>Callender</a:t>
            </a:r>
            <a:r>
              <a:rPr lang="en-US" dirty="0" smtClean="0"/>
              <a:t>, M.D.</a:t>
            </a:r>
            <a:r>
              <a:rPr lang="en-US" baseline="30000" dirty="0" smtClean="0"/>
              <a:t> 2</a:t>
            </a:r>
            <a:r>
              <a:rPr lang="en-US" dirty="0" smtClean="0"/>
              <a:t>, Teresa L. Roberts, R.N.</a:t>
            </a:r>
            <a:r>
              <a:rPr lang="en-US" baseline="30000" dirty="0" smtClean="0"/>
              <a:t> 1</a:t>
            </a:r>
            <a:r>
              <a:rPr lang="en-US" dirty="0" smtClean="0"/>
              <a:t>, Barbara Kruse, O.C.N.</a:t>
            </a:r>
            <a:r>
              <a:rPr lang="en-US" baseline="30000" dirty="0" smtClean="0"/>
              <a:t> 3</a:t>
            </a:r>
            <a:r>
              <a:rPr lang="en-US" dirty="0" smtClean="0"/>
              <a:t>, </a:t>
            </a:r>
            <a:r>
              <a:rPr lang="en-US" dirty="0" err="1" smtClean="0"/>
              <a:t>Dharamvir</a:t>
            </a:r>
            <a:r>
              <a:rPr lang="en-US" dirty="0" smtClean="0"/>
              <a:t> Jain, M.D.</a:t>
            </a:r>
            <a:r>
              <a:rPr lang="en-US" baseline="30000" dirty="0" smtClean="0"/>
              <a:t> 3</a:t>
            </a:r>
            <a:r>
              <a:rPr lang="en-US" dirty="0" smtClean="0"/>
              <a:t>, </a:t>
            </a:r>
            <a:r>
              <a:rPr lang="en-US" dirty="0" err="1" smtClean="0"/>
              <a:t>Shesh</a:t>
            </a:r>
            <a:r>
              <a:rPr lang="en-US" dirty="0" smtClean="0"/>
              <a:t> N. </a:t>
            </a:r>
            <a:r>
              <a:rPr lang="en-US" dirty="0" err="1" smtClean="0"/>
              <a:t>Rai</a:t>
            </a:r>
            <a:r>
              <a:rPr lang="en-US" dirty="0" smtClean="0"/>
              <a:t>, Ph.D.</a:t>
            </a:r>
            <a:r>
              <a:rPr lang="en-US" baseline="30000" dirty="0" smtClean="0"/>
              <a:t> 4</a:t>
            </a:r>
            <a:r>
              <a:rPr lang="en-US" dirty="0" smtClean="0"/>
              <a:t>, Kelly M. McMasters, M.D., Ph.D.</a:t>
            </a:r>
            <a:r>
              <a:rPr lang="en-US" baseline="30000" dirty="0" smtClean="0"/>
              <a:t> 2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and William J. Spanos, M.D.</a:t>
            </a:r>
            <a:r>
              <a:rPr lang="en-US" baseline="30000" dirty="0" smtClean="0"/>
              <a:t> 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Departments of   </a:t>
            </a:r>
            <a:r>
              <a:rPr lang="en-US" baseline="30000" dirty="0" smtClean="0"/>
              <a:t>1</a:t>
            </a:r>
            <a:r>
              <a:rPr lang="en-US" dirty="0" smtClean="0"/>
              <a:t>Radiation Oncology, </a:t>
            </a:r>
            <a:r>
              <a:rPr lang="en-US" baseline="30000" dirty="0" smtClean="0"/>
              <a:t>2</a:t>
            </a:r>
            <a:r>
              <a:rPr lang="en-US" dirty="0" smtClean="0"/>
              <a:t>Surgical Oncology, </a:t>
            </a:r>
            <a:r>
              <a:rPr lang="en-US" baseline="30000" dirty="0" smtClean="0"/>
              <a:t>3</a:t>
            </a:r>
            <a:r>
              <a:rPr lang="en-US" dirty="0" smtClean="0"/>
              <a:t>Medical Oncology, and </a:t>
            </a:r>
            <a:r>
              <a:rPr lang="en-US" baseline="30000" dirty="0" smtClean="0"/>
              <a:t>4</a:t>
            </a:r>
            <a:r>
              <a:rPr lang="en-US" dirty="0" smtClean="0"/>
              <a:t>Biostatistics and Epidemiology, University of Louisville School of Medicine, James Graham Brown Cancer Center, Louisville, KY, USA. </a:t>
            </a:r>
            <a:endParaRPr lang="en-US" dirty="0"/>
          </a:p>
        </p:txBody>
      </p:sp>
      <p:pic>
        <p:nvPicPr>
          <p:cNvPr id="50178" name="Picture 2" descr="http://www.icgst.com/pics/Louisville_Uni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0"/>
            <a:ext cx="1460876" cy="1371600"/>
          </a:xfrm>
          <a:prstGeom prst="rect">
            <a:avLst/>
          </a:prstGeom>
          <a:noFill/>
        </p:spPr>
      </p:pic>
      <p:pic>
        <p:nvPicPr>
          <p:cNvPr id="5" name="Picture 2" descr="http://www.derbyfestivalmarathon.com/Assets/Kentucky+Derby+Festival+Marathon+Digital+Assets/images/Charity+Logos/Brown+Cancer+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562600"/>
            <a:ext cx="2863850" cy="8875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449580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Dragun et al. (2013) IJROBP 85:3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800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Kentucky is “underserved” with regard to breast cancer services</a:t>
            </a:r>
          </a:p>
          <a:p>
            <a:pPr lvl="1"/>
            <a:r>
              <a:rPr lang="en-US" dirty="0" smtClean="0"/>
              <a:t>High </a:t>
            </a:r>
            <a:r>
              <a:rPr lang="en-US" u="sng" dirty="0" smtClean="0"/>
              <a:t>mastectomy rate </a:t>
            </a:r>
            <a:r>
              <a:rPr lang="en-US" dirty="0" smtClean="0"/>
              <a:t>for BCS-eligible patients</a:t>
            </a:r>
            <a:r>
              <a:rPr lang="en-US" baseline="30000" dirty="0" smtClean="0"/>
              <a:t>1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45.5% </a:t>
            </a:r>
            <a:r>
              <a:rPr lang="en-US" dirty="0" smtClean="0"/>
              <a:t>(range: 38.8-53.1% from 1998-2007)</a:t>
            </a:r>
          </a:p>
          <a:p>
            <a:pPr lvl="1"/>
            <a:r>
              <a:rPr lang="en-US" dirty="0" smtClean="0"/>
              <a:t>Low proportion of BCS patients </a:t>
            </a:r>
            <a:r>
              <a:rPr lang="en-US" u="sng" dirty="0" smtClean="0"/>
              <a:t>receive XRT</a:t>
            </a:r>
            <a:r>
              <a:rPr lang="en-US" u="sng" baseline="30000" dirty="0" smtClean="0"/>
              <a:t>2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66.2% </a:t>
            </a:r>
            <a:r>
              <a:rPr lang="en-US" dirty="0" smtClean="0"/>
              <a:t>(range: 60.9-70.1% from 1998-2007)</a:t>
            </a:r>
          </a:p>
          <a:p>
            <a:r>
              <a:rPr lang="en-US" dirty="0" smtClean="0"/>
              <a:t>Favorable early experience (Europe/UK)</a:t>
            </a:r>
          </a:p>
          <a:p>
            <a:pPr lvl="2"/>
            <a:r>
              <a:rPr lang="en-US" dirty="0" smtClean="0"/>
              <a:t>30-32.5Gy in 5 fractions delivered 1-2 X weekly (mainly in elderly)</a:t>
            </a:r>
            <a:r>
              <a:rPr lang="en-US" baseline="30000" dirty="0" smtClean="0"/>
              <a:t>3-5</a:t>
            </a:r>
          </a:p>
          <a:p>
            <a:pPr lvl="2"/>
            <a:r>
              <a:rPr lang="en-US" dirty="0" smtClean="0"/>
              <a:t>UK “FAST” Trial (N=915, &gt;50y, Node -)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lvl="3"/>
            <a:r>
              <a:rPr lang="en-US" dirty="0" smtClean="0"/>
              <a:t>50Gy/25fx (daily) v. 30Gy/5fx (weekly) v. 28.5Gy/5fx (weekly)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2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Offer pragmatic once-weekly whole-breast regimen (post BCS)</a:t>
            </a:r>
          </a:p>
          <a:p>
            <a:pPr lvl="1"/>
            <a:r>
              <a:rPr lang="en-US" dirty="0" smtClean="0"/>
              <a:t>Add to existing literature/improve </a:t>
            </a:r>
            <a:r>
              <a:rPr lang="en-US" b="1" u="sng" dirty="0" smtClean="0"/>
              <a:t>access</a:t>
            </a:r>
          </a:p>
          <a:p>
            <a:pPr lvl="1"/>
            <a:r>
              <a:rPr lang="en-US" dirty="0" smtClean="0"/>
              <a:t>Avoid controversies regarding APBI</a:t>
            </a:r>
          </a:p>
          <a:p>
            <a:r>
              <a:rPr lang="en-US" dirty="0" smtClean="0"/>
              <a:t>Phase II Trial Design (Opened 12/2010)</a:t>
            </a:r>
          </a:p>
          <a:p>
            <a:pPr lvl="1"/>
            <a:r>
              <a:rPr lang="en-US" dirty="0" smtClean="0"/>
              <a:t>Age &gt;21y with 0, I or II breast cancer up to 3 + LN</a:t>
            </a:r>
          </a:p>
          <a:p>
            <a:pPr lvl="2"/>
            <a:r>
              <a:rPr lang="en-US" dirty="0" smtClean="0"/>
              <a:t>Partial mastectomy with – margins; ± SLNB</a:t>
            </a:r>
          </a:p>
          <a:p>
            <a:pPr lvl="1"/>
            <a:r>
              <a:rPr lang="en-US" dirty="0" smtClean="0"/>
              <a:t>Target definitions = standard arm of NSABP B39/RTOG 0413 </a:t>
            </a:r>
          </a:p>
          <a:p>
            <a:pPr lvl="1"/>
            <a:r>
              <a:rPr lang="en-US" dirty="0" smtClean="0"/>
              <a:t>30Gy/5 (80); 28.5Gy/5 once-weekly ± boost</a:t>
            </a:r>
          </a:p>
          <a:p>
            <a:pPr lvl="1"/>
            <a:r>
              <a:rPr lang="en-US" dirty="0" smtClean="0"/>
              <a:t>Accrual goal = </a:t>
            </a:r>
            <a:r>
              <a:rPr lang="en-US" dirty="0"/>
              <a:t>1</a:t>
            </a:r>
            <a:r>
              <a:rPr lang="en-US" dirty="0" smtClean="0"/>
              <a:t>60 (~4y); Currently at 110 (4/2012)</a:t>
            </a:r>
          </a:p>
          <a:p>
            <a:pPr lvl="1"/>
            <a:r>
              <a:rPr lang="en-US" dirty="0" smtClean="0"/>
              <a:t>No restrictions on breast size</a:t>
            </a:r>
          </a:p>
          <a:p>
            <a:pPr lvl="1"/>
            <a:r>
              <a:rPr lang="en-US" dirty="0" smtClean="0"/>
              <a:t>Planned interim analysis (N=42)</a:t>
            </a:r>
          </a:p>
          <a:p>
            <a:pPr lvl="2"/>
            <a:r>
              <a:rPr lang="en-US" b="1" i="1" u="sng" dirty="0" smtClean="0"/>
              <a:t>15% accrual (acute toxicity/feasibility/QOL)*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Purpose/Methods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6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hony\Desktop\MUSC PRESENTATIONS\Walking-Dead-No-End-In-Sigh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52856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33400"/>
            <a:ext cx="8229600" cy="1143000"/>
          </a:xfrm>
        </p:spPr>
        <p:txBody>
          <a:bodyPr/>
          <a:lstStyle/>
          <a:p>
            <a:r>
              <a:rPr lang="en-US" dirty="0" smtClean="0"/>
              <a:t>Disclosures: None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800600" y="228600"/>
          <a:ext cx="3657600" cy="6523168"/>
        </p:xfrm>
        <a:graphic>
          <a:graphicData uri="http://schemas.openxmlformats.org/drawingml/2006/table">
            <a:tbl>
              <a:tblPr/>
              <a:tblGrid>
                <a:gridCol w="2417522"/>
                <a:gridCol w="526093"/>
                <a:gridCol w="713985"/>
              </a:tblGrid>
              <a:tr h="1921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1: Patient Demographics (N = 42).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 at Diagnosis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31-80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Race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71.4%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Body Mass Index (BMI)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30.2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18.3-45.9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Chest Size (in)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34-44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Cup Size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42.9%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28.6%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DD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2.4%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Laterality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Left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42.9%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Right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57.1%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Smoking History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54.8%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45.2%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Diabetes History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28.6%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71.4%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Transportation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54.8%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35.7%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</a:t>
                      </a:r>
                    </a:p>
                  </a:txBody>
                  <a:tcPr marL="103128" marR="5729" marT="57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9.5%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 descr="DSCF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646"/>
            <a:ext cx="3724275" cy="279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5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Details of Disease/Therapy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762000" y="1066800"/>
          <a:ext cx="3298020" cy="5513520"/>
        </p:xfrm>
        <a:graphic>
          <a:graphicData uri="http://schemas.openxmlformats.org/drawingml/2006/table">
            <a:tbl>
              <a:tblPr/>
              <a:tblGrid>
                <a:gridCol w="1982922"/>
                <a:gridCol w="657549"/>
                <a:gridCol w="657549"/>
              </a:tblGrid>
              <a:tr h="4339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2: Disease characteristics and surgical details for all cases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= 42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Histology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DCIS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IDC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64.3%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ILC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T-Stage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Tis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47.6%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N-Stage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N0/NX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85.7%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N1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14.3%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Histologic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Grade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35.7%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ER/PR Status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ER+/PR+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ER+ or PR+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ER-/PR-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21.4%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HER2</a:t>
                      </a:r>
                    </a:p>
                  </a:txBody>
                  <a:tcPr marL="7480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69.0%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134633" marR="7480" marT="7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19.0%</a:t>
                      </a:r>
                    </a:p>
                  </a:txBody>
                  <a:tcPr marL="7480" marR="7480" marT="7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5029200" y="1066800"/>
          <a:ext cx="3774806" cy="5620790"/>
        </p:xfrm>
        <a:graphic>
          <a:graphicData uri="http://schemas.openxmlformats.org/drawingml/2006/table">
            <a:tbl>
              <a:tblPr/>
              <a:tblGrid>
                <a:gridCol w="1851792"/>
                <a:gridCol w="1139564"/>
                <a:gridCol w="783450"/>
              </a:tblGrid>
              <a:tr h="295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3: Details of therapy for all cases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= 42).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Lymph Node Surgery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SLNB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78.6%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Axillary Dissection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Re-excision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28.6%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71.4%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Cytotoxic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Chemotherapy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33.3%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66.7%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Hormonal Therapy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Radiation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Dosimetry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DMAX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107.0%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104.6-110.0%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V95%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98.5%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90.0-99.6%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V105%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5.30%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0.0-28.30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Tumor Bed Boost</a:t>
                      </a: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19.0%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20666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81.0%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06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Acute Toxicity (CTCAE v.3.0) 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6764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3246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 Grade 1 extremity pain (N=1); Grade 2 infection (N=1)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78710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Results: QOL</a:t>
            </a:r>
            <a:endParaRPr lang="en-US" sz="32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62000" y="990600"/>
          <a:ext cx="792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123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Results: Cost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KY/TN Regional Medicare Pricing</a:t>
            </a:r>
          </a:p>
          <a:p>
            <a:pPr lvl="1"/>
            <a:r>
              <a:rPr lang="en-US" dirty="0" smtClean="0"/>
              <a:t>Total Cost (Technical/Professional)</a:t>
            </a:r>
          </a:p>
          <a:p>
            <a:pPr lvl="1"/>
            <a:r>
              <a:rPr lang="en-US" dirty="0" smtClean="0"/>
              <a:t>No boost</a:t>
            </a:r>
          </a:p>
          <a:p>
            <a:pPr lvl="1"/>
            <a:r>
              <a:rPr lang="en-US" dirty="0" smtClean="0"/>
              <a:t>Omits cost of purchase/placement/removal of </a:t>
            </a:r>
            <a:r>
              <a:rPr lang="en-US" dirty="0" err="1" smtClean="0"/>
              <a:t>brachy</a:t>
            </a:r>
            <a:r>
              <a:rPr lang="en-US" dirty="0" smtClean="0"/>
              <a:t> catheters</a:t>
            </a:r>
          </a:p>
          <a:p>
            <a:pPr lvl="1"/>
            <a:r>
              <a:rPr lang="en-US" dirty="0" smtClean="0"/>
              <a:t>Approximations, extracted Aug, 2011</a:t>
            </a:r>
          </a:p>
          <a:p>
            <a:pPr lvl="1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4038600"/>
          <a:ext cx="8229600" cy="221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981200"/>
                <a:gridCol w="1981200"/>
                <a:gridCol w="1447800"/>
                <a:gridCol w="1371600"/>
              </a:tblGrid>
              <a:tr h="75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Conventional  XRT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ysClr val="windowText" lastClr="000000"/>
                          </a:solidFill>
                          <a:latin typeface="Calibri"/>
                        </a:rPr>
                        <a:t>HypoFractionated</a:t>
                      </a:r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 XRT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APBI (</a:t>
                      </a:r>
                      <a:r>
                        <a:rPr lang="en-US" sz="2000" b="1" i="0" u="none" strike="noStrike" dirty="0" err="1">
                          <a:solidFill>
                            <a:sysClr val="windowText" lastClr="000000"/>
                          </a:solidFill>
                          <a:latin typeface="Calibri"/>
                        </a:rPr>
                        <a:t>Multicatheter</a:t>
                      </a:r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 Balloon </a:t>
                      </a:r>
                      <a:r>
                        <a:rPr lang="en-US" sz="2000" b="1" i="0" u="none" strike="noStrike" dirty="0" err="1">
                          <a:solidFill>
                            <a:sysClr val="windowText" lastClr="000000"/>
                          </a:solidFill>
                          <a:latin typeface="Calibri"/>
                        </a:rPr>
                        <a:t>Brachytherapy</a:t>
                      </a:r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APBI </a:t>
                      </a:r>
                      <a:endParaRPr lang="en-US" sz="2000" b="1" i="0" u="none" strike="noStrike" dirty="0" smtClean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3D CRT)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WHBI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50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Gy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/25 FX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42.5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Gy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/16 FX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34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Gy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/10 FX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38.5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Gy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/10 FX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30 </a:t>
                      </a:r>
                      <a:r>
                        <a:rPr lang="en-US" sz="2000" b="1" i="1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Gy</a:t>
                      </a:r>
                      <a:r>
                        <a:rPr lang="en-US" sz="2000" b="1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/5 FX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$6,884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$3,937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$11,447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$3,952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$2,901</a:t>
                      </a:r>
                      <a:endParaRPr lang="en-US" sz="20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70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Next Report: </a:t>
            </a:r>
            <a:r>
              <a:rPr lang="en-US" sz="3200" b="0" dirty="0" err="1" smtClean="0"/>
              <a:t>Cosmesis</a:t>
            </a:r>
            <a:r>
              <a:rPr lang="en-US" sz="3200" b="0" dirty="0" smtClean="0"/>
              <a:t> (N=80 with &gt;12 </a:t>
            </a:r>
            <a:r>
              <a:rPr lang="en-US" sz="3200" b="0" dirty="0" err="1" smtClean="0"/>
              <a:t>mos</a:t>
            </a:r>
            <a:r>
              <a:rPr lang="en-US" sz="3200" b="0" dirty="0" smtClean="0"/>
              <a:t> f/u; ASTRO 2015)</a:t>
            </a:r>
            <a:endParaRPr lang="en-US" sz="3200" b="0" dirty="0"/>
          </a:p>
        </p:txBody>
      </p:sp>
      <p:pic>
        <p:nvPicPr>
          <p:cNvPr id="4" name="Picture 3" descr="Picture 004"/>
          <p:cNvPicPr>
            <a:picLocks noChangeAspect="1" noChangeArrowheads="1"/>
          </p:cNvPicPr>
          <p:nvPr/>
        </p:nvPicPr>
        <p:blipFill>
          <a:blip r:embed="rId2" cstate="print"/>
          <a:srcRect l="20056" t="23704" r="15320" b="28889"/>
          <a:stretch>
            <a:fillRect/>
          </a:stretch>
        </p:blipFill>
        <p:spPr bwMode="auto">
          <a:xfrm>
            <a:off x="1676400" y="19812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5776" r="11088" b="19134"/>
          <a:stretch>
            <a:fillRect/>
          </a:stretch>
        </p:blipFill>
        <p:spPr bwMode="auto">
          <a:xfrm>
            <a:off x="4876800" y="1981200"/>
            <a:ext cx="2209800" cy="140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001"/>
          <p:cNvPicPr>
            <a:picLocks noChangeAspect="1" noChangeArrowheads="1"/>
          </p:cNvPicPr>
          <p:nvPr/>
        </p:nvPicPr>
        <p:blipFill>
          <a:blip r:embed="rId4" cstate="print"/>
          <a:srcRect l="10638" t="17959" r="6383" b="22632"/>
          <a:stretch>
            <a:fillRect/>
          </a:stretch>
        </p:blipFill>
        <p:spPr bwMode="auto">
          <a:xfrm>
            <a:off x="1219200" y="34290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1993" t="15947" b="4319"/>
          <a:stretch>
            <a:fillRect/>
          </a:stretch>
        </p:blipFill>
        <p:spPr bwMode="auto">
          <a:xfrm>
            <a:off x="4724400" y="3429000"/>
            <a:ext cx="2622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 001"/>
          <p:cNvPicPr>
            <a:picLocks noChangeAspect="1" noChangeArrowheads="1"/>
          </p:cNvPicPr>
          <p:nvPr/>
        </p:nvPicPr>
        <p:blipFill>
          <a:blip r:embed="rId6" cstate="print"/>
          <a:srcRect l="11142" t="17778" r="4178" b="20000"/>
          <a:stretch>
            <a:fillRect/>
          </a:stretch>
        </p:blipFill>
        <p:spPr bwMode="auto">
          <a:xfrm>
            <a:off x="1295400" y="51054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 l="5417" t="21875" r="724" b="12500"/>
          <a:stretch>
            <a:fillRect/>
          </a:stretch>
        </p:blipFill>
        <p:spPr bwMode="auto">
          <a:xfrm>
            <a:off x="4648200" y="51054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191000" y="25146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43400" y="41148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56388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BASELINE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 MONTHS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7527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6620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04540"/>
            <a:ext cx="70104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10000"/>
          </a:bodyPr>
          <a:lstStyle/>
          <a:p>
            <a:pPr marL="624078" indent="-514350"/>
            <a:r>
              <a:rPr lang="en-US" dirty="0" smtClean="0"/>
              <a:t>Growing body of literature</a:t>
            </a:r>
            <a:r>
              <a:rPr lang="en-US" baseline="0" dirty="0" smtClean="0"/>
              <a:t> “Pushing </a:t>
            </a:r>
            <a:r>
              <a:rPr lang="en-US" dirty="0" smtClean="0"/>
              <a:t>L</a:t>
            </a:r>
            <a:r>
              <a:rPr lang="en-US" baseline="0" dirty="0" smtClean="0"/>
              <a:t>imits” of </a:t>
            </a:r>
            <a:r>
              <a:rPr lang="en-US" baseline="0" dirty="0" err="1" smtClean="0"/>
              <a:t>hypofractionation</a:t>
            </a:r>
            <a:r>
              <a:rPr lang="en-US" baseline="0" dirty="0" smtClean="0"/>
              <a:t> </a:t>
            </a:r>
            <a:r>
              <a:rPr lang="en-US" dirty="0" smtClean="0"/>
              <a:t>for breast radiotherapy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</a:p>
          <a:p>
            <a:pPr marL="624078" indent="-514350"/>
            <a:r>
              <a:rPr lang="en-US" dirty="0" smtClean="0"/>
              <a:t>WHBI is feasible, cost effective, widely applicable</a:t>
            </a:r>
          </a:p>
          <a:p>
            <a:pPr marL="880110" lvl="1" indent="-514350"/>
            <a:r>
              <a:rPr lang="en-US" dirty="0" smtClean="0"/>
              <a:t>Improves access to care, especially for underserved patients</a:t>
            </a:r>
          </a:p>
          <a:p>
            <a:pPr marL="880110" lvl="1" indent="-514350"/>
            <a:r>
              <a:rPr lang="en-US" dirty="0" smtClean="0"/>
              <a:t>Avoids controversies associated with partial breast techniques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	Small numbers, early data</a:t>
            </a:r>
          </a:p>
          <a:p>
            <a:r>
              <a:rPr lang="en-US" dirty="0" smtClean="0"/>
              <a:t>Future directions:</a:t>
            </a:r>
          </a:p>
          <a:p>
            <a:pPr lvl="1"/>
            <a:r>
              <a:rPr lang="en-US" dirty="0" smtClean="0"/>
              <a:t>Continued accrual/data maturation and reporting</a:t>
            </a:r>
          </a:p>
          <a:p>
            <a:pPr lvl="1"/>
            <a:r>
              <a:rPr lang="en-US" dirty="0" smtClean="0"/>
              <a:t>Applications for regional nodal irradiation and/or PMRT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5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33662"/>
          </a:xfrm>
        </p:spPr>
        <p:txBody>
          <a:bodyPr/>
          <a:lstStyle/>
          <a:p>
            <a:r>
              <a:rPr lang="en-US" sz="2400" dirty="0" smtClean="0"/>
              <a:t>Strengths</a:t>
            </a:r>
          </a:p>
          <a:p>
            <a:pPr lvl="1"/>
            <a:r>
              <a:rPr lang="en-US" sz="2000" dirty="0" smtClean="0"/>
              <a:t>Improving technology, less toxicity, shorter courses.</a:t>
            </a:r>
          </a:p>
          <a:p>
            <a:r>
              <a:rPr lang="en-US" sz="2400" dirty="0" smtClean="0"/>
              <a:t>Needs</a:t>
            </a:r>
          </a:p>
          <a:p>
            <a:pPr lvl="1"/>
            <a:r>
              <a:rPr lang="en-US" sz="2000" dirty="0" smtClean="0"/>
              <a:t>More progressive, flexible attitudes from Radiation Oncologists.</a:t>
            </a:r>
          </a:p>
          <a:p>
            <a:pPr lvl="1"/>
            <a:r>
              <a:rPr lang="en-US" sz="2000" dirty="0" smtClean="0"/>
              <a:t>Shorter Courses=Lower Cost=Improved Access=Quality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Radiotherapy for Breast Cancer: SNOT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0321" t="7600" r="2564" b="26800"/>
          <a:stretch>
            <a:fillRect/>
          </a:stretch>
        </p:blipFill>
        <p:spPr bwMode="auto">
          <a:xfrm>
            <a:off x="1143000" y="327660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78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90537" y="311150"/>
            <a:ext cx="8229601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8674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Relationship between Total Dose (TD) and Biological Effective Dose (BED) depends on </a:t>
            </a:r>
            <a:r>
              <a:rPr lang="en-US" sz="2400" i="1" u="sng" dirty="0" smtClean="0"/>
              <a:t>dose per fraction. </a:t>
            </a:r>
          </a:p>
          <a:p>
            <a:pPr lvl="1" eaLnBrk="1" hangingPunct="1"/>
            <a:r>
              <a:rPr lang="en-US" sz="2000" dirty="0" err="1" smtClean="0"/>
              <a:t>Concepual</a:t>
            </a:r>
            <a:r>
              <a:rPr lang="en-US" sz="2000" dirty="0" smtClean="0"/>
              <a:t> understanding for over 100 years.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 Fraction size ↑ total dose must ↓ to maintain equal…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Antitumoral</a:t>
            </a:r>
            <a:r>
              <a:rPr lang="en-US" sz="1800" dirty="0" smtClean="0"/>
              <a:t> effect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Normal tissue detriment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Ellis </a:t>
            </a:r>
            <a:r>
              <a:rPr lang="en-US" sz="2400" dirty="0" err="1" smtClean="0"/>
              <a:t>Isoeffect</a:t>
            </a:r>
            <a:r>
              <a:rPr lang="en-US" sz="2400" dirty="0" smtClean="0"/>
              <a:t> Formula (Hypothesis)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(Ellis F. </a:t>
            </a:r>
            <a:r>
              <a:rPr lang="en-US" sz="2000" dirty="0" err="1" smtClean="0"/>
              <a:t>Clin</a:t>
            </a:r>
            <a:r>
              <a:rPr lang="en-US" sz="2000" dirty="0" smtClean="0"/>
              <a:t> </a:t>
            </a:r>
            <a:r>
              <a:rPr lang="en-US" sz="2000" dirty="0" err="1" smtClean="0"/>
              <a:t>Radiol</a:t>
            </a:r>
            <a:r>
              <a:rPr lang="en-US" sz="2000" dirty="0" smtClean="0"/>
              <a:t> 1969; 20:1-7)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50Gy/25fx = 45Gy/15fx for skin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“skin epithelium reflects the condition of underlying </a:t>
            </a:r>
            <a:r>
              <a:rPr lang="en-US" sz="2000" dirty="0" err="1" smtClean="0"/>
              <a:t>stroma</a:t>
            </a:r>
            <a:r>
              <a:rPr lang="en-US" sz="2000" dirty="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“apart from bone and brain…the normal tissue tolerance could be based on skin tolerance”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61282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Yarnold</a:t>
            </a:r>
            <a:r>
              <a:rPr lang="en-US" sz="900" dirty="0"/>
              <a:t> </a:t>
            </a:r>
            <a:r>
              <a:rPr lang="en-US" sz="900" dirty="0" smtClean="0"/>
              <a:t>J. et al. Int</a:t>
            </a:r>
            <a:r>
              <a:rPr lang="en-US" sz="900" dirty="0"/>
              <a:t>. J. Radiation Oncology Biol. Phys., Vol. 79, No. 1, pp. 1–9, 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Opportunities</a:t>
            </a:r>
          </a:p>
          <a:p>
            <a:pPr lvl="1"/>
            <a:r>
              <a:rPr lang="en-US" sz="1800" dirty="0" smtClean="0"/>
              <a:t>Up to 1/3 patients are “falling through the cracks”</a:t>
            </a:r>
          </a:p>
          <a:p>
            <a:pPr lvl="2"/>
            <a:r>
              <a:rPr lang="en-US" sz="1800" dirty="0" smtClean="0"/>
              <a:t>Coordination of care, up-front consultations</a:t>
            </a:r>
          </a:p>
          <a:p>
            <a:pPr lvl="1"/>
            <a:r>
              <a:rPr lang="en-US" sz="1800" dirty="0" smtClean="0"/>
              <a:t>Shorter courses are marketable (competition)</a:t>
            </a:r>
          </a:p>
          <a:p>
            <a:pPr lvl="1"/>
            <a:r>
              <a:rPr lang="en-US" sz="1800" dirty="0" smtClean="0"/>
              <a:t>American College of Surgeons’ (ACS) Commission on Cancer (</a:t>
            </a:r>
            <a:r>
              <a:rPr lang="en-US" sz="1800" dirty="0" err="1" smtClean="0"/>
              <a:t>CoC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Quality metrics for breast conservation and receipt of radiotherapy</a:t>
            </a:r>
          </a:p>
          <a:p>
            <a:r>
              <a:rPr lang="en-US" sz="2000" b="1" dirty="0" smtClean="0"/>
              <a:t>Threats</a:t>
            </a:r>
          </a:p>
          <a:p>
            <a:pPr lvl="1"/>
            <a:r>
              <a:rPr lang="en-US" sz="1800" dirty="0" smtClean="0"/>
              <a:t>Push on multiple fronts to lessen the role of radiotherapy in up-front/</a:t>
            </a:r>
            <a:r>
              <a:rPr lang="en-US" sz="1800" dirty="0" err="1" smtClean="0"/>
              <a:t>adjuvent</a:t>
            </a:r>
            <a:r>
              <a:rPr lang="en-US" sz="1800" dirty="0" smtClean="0"/>
              <a:t> setting</a:t>
            </a:r>
          </a:p>
          <a:p>
            <a:pPr lvl="2"/>
            <a:r>
              <a:rPr lang="en-US" sz="1800" dirty="0" smtClean="0"/>
              <a:t>“Elderly” (&gt;70y) patients: Tam alone?</a:t>
            </a:r>
          </a:p>
          <a:p>
            <a:pPr lvl="2"/>
            <a:r>
              <a:rPr lang="en-US" sz="1800" dirty="0" smtClean="0"/>
              <a:t>DCIS: </a:t>
            </a:r>
            <a:r>
              <a:rPr lang="en-US" sz="1800" dirty="0" err="1" smtClean="0"/>
              <a:t>Oncotype</a:t>
            </a:r>
            <a:r>
              <a:rPr lang="en-US" sz="1800" dirty="0" smtClean="0"/>
              <a:t>?</a:t>
            </a:r>
          </a:p>
          <a:p>
            <a:pPr lvl="2"/>
            <a:r>
              <a:rPr lang="en-US" sz="1800" dirty="0" smtClean="0"/>
              <a:t>Increasing use of elective mastectomy with reconstruction (Jolie/Applegate Effect)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Radiotherapy for Breast Cancer: SNOT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9966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en-US" sz="2200" dirty="0" smtClean="0"/>
              <a:t> </a:t>
            </a:r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407" t="14043" r="1852" b="23735"/>
          <a:stretch>
            <a:fillRect/>
          </a:stretch>
        </p:blipFill>
        <p:spPr bwMode="auto">
          <a:xfrm>
            <a:off x="762000" y="710045"/>
            <a:ext cx="7772400" cy="40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DCIS: “Overtreatment”</a:t>
            </a:r>
          </a:p>
          <a:p>
            <a:pPr lvl="1"/>
            <a:r>
              <a:rPr lang="en-US" dirty="0" smtClean="0"/>
              <a:t>Less radiation is appropriate for all (HFRT)</a:t>
            </a:r>
          </a:p>
          <a:p>
            <a:pPr lvl="1"/>
            <a:r>
              <a:rPr lang="en-US" dirty="0" smtClean="0"/>
              <a:t>No radiation is appropriate for some</a:t>
            </a:r>
          </a:p>
          <a:p>
            <a:pPr lvl="2"/>
            <a:r>
              <a:rPr lang="en-US" dirty="0" smtClean="0"/>
              <a:t>WHO? </a:t>
            </a:r>
          </a:p>
          <a:p>
            <a:pPr lvl="3"/>
            <a:r>
              <a:rPr lang="en-US" dirty="0" smtClean="0"/>
              <a:t>Prognostic indices, </a:t>
            </a:r>
            <a:r>
              <a:rPr lang="en-US" dirty="0" err="1" smtClean="0"/>
              <a:t>nomograms</a:t>
            </a:r>
            <a:r>
              <a:rPr lang="en-US" dirty="0" smtClean="0"/>
              <a:t>, genomic testing</a:t>
            </a:r>
          </a:p>
          <a:p>
            <a:r>
              <a:rPr lang="en-US" dirty="0" smtClean="0"/>
              <a:t>LESS Radiation (HFRT) is new standard for MOST Early Stage Cancers</a:t>
            </a:r>
          </a:p>
          <a:p>
            <a:pPr lvl="1"/>
            <a:r>
              <a:rPr lang="en-US" dirty="0" smtClean="0"/>
              <a:t>Marker of QUALITY (ASTRO)</a:t>
            </a:r>
          </a:p>
          <a:p>
            <a:pPr lvl="1"/>
            <a:r>
              <a:rPr lang="en-US" dirty="0" smtClean="0"/>
              <a:t>Cost efficacy</a:t>
            </a:r>
          </a:p>
          <a:p>
            <a:pPr lvl="1"/>
            <a:r>
              <a:rPr lang="en-US" dirty="0" smtClean="0"/>
              <a:t>Implications for QUANTIFYING XRT </a:t>
            </a:r>
            <a:r>
              <a:rPr lang="en-US" smtClean="0"/>
              <a:t>in registries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CTRs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1219200"/>
            <a:ext cx="4117975" cy="3200400"/>
          </a:xfrm>
          <a:ln>
            <a:solidFill>
              <a:schemeClr val="bg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u="sng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1.</a:t>
            </a:r>
            <a:r>
              <a:rPr lang="en-US" sz="2000" dirty="0" smtClean="0"/>
              <a:t>	Dragun AE HB, Tucker TC, et al. . Increasing mastectomy rates among all age groups for early stage breast cancer: a ten-year study of surgical choice. </a:t>
            </a:r>
            <a:r>
              <a:rPr lang="en-US" sz="2000" i="1" dirty="0" smtClean="0"/>
              <a:t>The Breast Journal. . </a:t>
            </a:r>
            <a:r>
              <a:rPr lang="en-US" sz="2000" dirty="0" smtClean="0"/>
              <a:t>2012;18(4):IN PRESS.</a:t>
            </a:r>
          </a:p>
          <a:p>
            <a:pPr>
              <a:buNone/>
            </a:pPr>
            <a:r>
              <a:rPr lang="en-US" sz="2000" b="1" dirty="0" smtClean="0"/>
              <a:t>2.</a:t>
            </a:r>
            <a:r>
              <a:rPr lang="en-US" sz="2000" dirty="0" smtClean="0"/>
              <a:t>	Dragun AE, Huang B, Tucker TC, Spanos WJ. Disparities in the application of adjuvant radiotherapy after breast-conserving surgery for early stage breast cancer: Impact on overall survival. </a:t>
            </a:r>
            <a:r>
              <a:rPr lang="en-US" sz="2000" i="1" dirty="0" smtClean="0"/>
              <a:t>Cancer. </a:t>
            </a:r>
            <a:r>
              <a:rPr lang="en-US" sz="2000" dirty="0" smtClean="0"/>
              <a:t>Jun 15 2011;117(12):2590-2598.</a:t>
            </a:r>
          </a:p>
          <a:p>
            <a:pPr>
              <a:buNone/>
            </a:pPr>
            <a:r>
              <a:rPr lang="en-US" sz="2000" b="1" dirty="0" smtClean="0"/>
              <a:t>3.</a:t>
            </a:r>
            <a:r>
              <a:rPr lang="en-US" sz="2000" dirty="0" smtClean="0"/>
              <a:t>	</a:t>
            </a:r>
            <a:r>
              <a:rPr lang="en-US" sz="2000" dirty="0" err="1" smtClean="0"/>
              <a:t>Kirova</a:t>
            </a:r>
            <a:r>
              <a:rPr lang="en-US" sz="2000" dirty="0" smtClean="0"/>
              <a:t> YM, </a:t>
            </a:r>
            <a:r>
              <a:rPr lang="en-US" sz="2000" dirty="0" err="1" smtClean="0"/>
              <a:t>Campana</a:t>
            </a:r>
            <a:r>
              <a:rPr lang="en-US" sz="2000" dirty="0" smtClean="0"/>
              <a:t> F, </a:t>
            </a:r>
            <a:r>
              <a:rPr lang="en-US" sz="2000" dirty="0" err="1" smtClean="0"/>
              <a:t>Savignoni</a:t>
            </a:r>
            <a:r>
              <a:rPr lang="en-US" sz="2000" dirty="0" smtClean="0"/>
              <a:t> A, et al. Breast-conserving treatment in the elderly: long-term results of adjuvant </a:t>
            </a:r>
            <a:r>
              <a:rPr lang="en-US" sz="2000" dirty="0" err="1" smtClean="0"/>
              <a:t>hypofractionated</a:t>
            </a:r>
            <a:r>
              <a:rPr lang="en-US" sz="2000" dirty="0" smtClean="0"/>
              <a:t> and </a:t>
            </a:r>
            <a:r>
              <a:rPr lang="en-US" sz="2000" dirty="0" err="1" smtClean="0"/>
              <a:t>normofractionated</a:t>
            </a:r>
            <a:r>
              <a:rPr lang="en-US" sz="2000" dirty="0" smtClean="0"/>
              <a:t> radiotherapy. </a:t>
            </a:r>
            <a:r>
              <a:rPr lang="en-US" sz="2000" i="1" dirty="0" smtClean="0"/>
              <a:t>Int J </a:t>
            </a:r>
            <a:r>
              <a:rPr lang="en-US" sz="2000" i="1" dirty="0" err="1" smtClean="0"/>
              <a:t>Radiat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Oncol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Biol</a:t>
            </a:r>
            <a:r>
              <a:rPr lang="en-US" sz="2000" i="1" dirty="0" smtClean="0"/>
              <a:t> Phys. </a:t>
            </a:r>
            <a:r>
              <a:rPr lang="en-US" sz="2000" dirty="0" smtClean="0"/>
              <a:t>Sep 1 2009;75(1):76-81.</a:t>
            </a:r>
          </a:p>
          <a:p>
            <a:pPr>
              <a:buNone/>
            </a:pPr>
            <a:r>
              <a:rPr lang="en-US" sz="2000" b="1" dirty="0" smtClean="0"/>
              <a:t>4.</a:t>
            </a:r>
            <a:r>
              <a:rPr lang="en-US" sz="2000" dirty="0" smtClean="0"/>
              <a:t>	Martin S, </a:t>
            </a:r>
            <a:r>
              <a:rPr lang="en-US" sz="2000" dirty="0" err="1" smtClean="0"/>
              <a:t>Mannino</a:t>
            </a:r>
            <a:r>
              <a:rPr lang="en-US" sz="2000" dirty="0" smtClean="0"/>
              <a:t> M, </a:t>
            </a:r>
            <a:r>
              <a:rPr lang="en-US" sz="2000" dirty="0" err="1" smtClean="0"/>
              <a:t>Rostom</a:t>
            </a:r>
            <a:r>
              <a:rPr lang="en-US" sz="2000" dirty="0" smtClean="0"/>
              <a:t> A, et al. Acute toxicity and 2-year adverse effects of 30 </a:t>
            </a:r>
            <a:r>
              <a:rPr lang="en-US" sz="2000" dirty="0" err="1" smtClean="0"/>
              <a:t>Gy</a:t>
            </a:r>
            <a:r>
              <a:rPr lang="en-US" sz="2000" dirty="0" smtClean="0"/>
              <a:t> in five fractions over 15 days to whole breast after local excision of early breast cancer. </a:t>
            </a:r>
            <a:r>
              <a:rPr lang="en-US" sz="2000" i="1" dirty="0" err="1" smtClean="0"/>
              <a:t>Clin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Oncol</a:t>
            </a:r>
            <a:r>
              <a:rPr lang="en-US" sz="2000" i="1" dirty="0" smtClean="0"/>
              <a:t> (R </a:t>
            </a:r>
            <a:r>
              <a:rPr lang="en-US" sz="2000" i="1" dirty="0" err="1" smtClean="0"/>
              <a:t>Coll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Radiol</a:t>
            </a:r>
            <a:r>
              <a:rPr lang="en-US" sz="2000" i="1" dirty="0" smtClean="0"/>
              <a:t>). </a:t>
            </a:r>
            <a:r>
              <a:rPr lang="en-US" sz="2000" dirty="0" smtClean="0"/>
              <a:t>Sep 2008;20(7):502-505.</a:t>
            </a:r>
          </a:p>
          <a:p>
            <a:pPr>
              <a:buNone/>
            </a:pPr>
            <a:r>
              <a:rPr lang="en-US" sz="2000" b="1" dirty="0" smtClean="0"/>
              <a:t>5.</a:t>
            </a:r>
            <a:r>
              <a:rPr lang="en-US" sz="2000" dirty="0" smtClean="0"/>
              <a:t>	</a:t>
            </a:r>
            <a:r>
              <a:rPr lang="en-US" sz="2000" dirty="0" err="1" smtClean="0"/>
              <a:t>Ortholan</a:t>
            </a:r>
            <a:r>
              <a:rPr lang="en-US" sz="2000" dirty="0" smtClean="0"/>
              <a:t> C, </a:t>
            </a:r>
            <a:r>
              <a:rPr lang="en-US" sz="2000" dirty="0" err="1" smtClean="0"/>
              <a:t>Hannoun</a:t>
            </a:r>
            <a:r>
              <a:rPr lang="en-US" sz="2000" dirty="0" smtClean="0"/>
              <a:t>-Levi JM, </a:t>
            </a:r>
            <a:r>
              <a:rPr lang="en-US" sz="2000" dirty="0" err="1" smtClean="0"/>
              <a:t>Ferrero</a:t>
            </a:r>
            <a:r>
              <a:rPr lang="en-US" sz="2000" dirty="0" smtClean="0"/>
              <a:t> JM, </a:t>
            </a:r>
            <a:r>
              <a:rPr lang="en-US" sz="2000" dirty="0" err="1" smtClean="0"/>
              <a:t>Largillier</a:t>
            </a:r>
            <a:r>
              <a:rPr lang="en-US" sz="2000" dirty="0" smtClean="0"/>
              <a:t> R, </a:t>
            </a:r>
            <a:r>
              <a:rPr lang="en-US" sz="2000" dirty="0" err="1" smtClean="0"/>
              <a:t>Courdi</a:t>
            </a:r>
            <a:r>
              <a:rPr lang="en-US" sz="2000" dirty="0" smtClean="0"/>
              <a:t> A. Long-term results of adjuvant </a:t>
            </a:r>
            <a:r>
              <a:rPr lang="en-US" sz="2000" dirty="0" err="1" smtClean="0"/>
              <a:t>hypofractionated</a:t>
            </a:r>
            <a:r>
              <a:rPr lang="en-US" sz="2000" dirty="0" smtClean="0"/>
              <a:t> radiotherapy for breast cancer in elderly patients. </a:t>
            </a:r>
            <a:r>
              <a:rPr lang="en-US" sz="2000" i="1" dirty="0" smtClean="0"/>
              <a:t>Int J </a:t>
            </a:r>
            <a:r>
              <a:rPr lang="en-US" sz="2000" i="1" dirty="0" err="1" smtClean="0"/>
              <a:t>Radiat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Oncol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Biol</a:t>
            </a:r>
            <a:r>
              <a:rPr lang="en-US" sz="2000" i="1" dirty="0" smtClean="0"/>
              <a:t> Phys. </a:t>
            </a:r>
            <a:r>
              <a:rPr lang="en-US" sz="2000" dirty="0" smtClean="0"/>
              <a:t>Jan 1 2005;61(1):154-162.</a:t>
            </a:r>
          </a:p>
          <a:p>
            <a:pPr>
              <a:buNone/>
            </a:pPr>
            <a:r>
              <a:rPr lang="en-US" sz="2000" b="1" dirty="0" smtClean="0"/>
              <a:t>6.</a:t>
            </a:r>
            <a:r>
              <a:rPr lang="en-US" sz="2000" dirty="0" smtClean="0"/>
              <a:t>	</a:t>
            </a:r>
            <a:r>
              <a:rPr lang="en-US" sz="2000" dirty="0" err="1" smtClean="0"/>
              <a:t>Agrawal</a:t>
            </a:r>
            <a:r>
              <a:rPr lang="en-US" sz="2000" dirty="0" smtClean="0"/>
              <a:t> RK, </a:t>
            </a:r>
            <a:r>
              <a:rPr lang="en-US" sz="2000" dirty="0" err="1" smtClean="0"/>
              <a:t>Alhasso</a:t>
            </a:r>
            <a:r>
              <a:rPr lang="en-US" sz="2000" dirty="0" smtClean="0"/>
              <a:t> A, Barrett-Lee PJ, et al. First results of the </a:t>
            </a:r>
            <a:r>
              <a:rPr lang="en-US" sz="2000" dirty="0" err="1" smtClean="0"/>
              <a:t>randomised</a:t>
            </a:r>
            <a:r>
              <a:rPr lang="en-US" sz="2000" dirty="0" smtClean="0"/>
              <a:t> UK FAST Trial of radiotherapy </a:t>
            </a:r>
            <a:r>
              <a:rPr lang="en-US" sz="2000" dirty="0" err="1" smtClean="0"/>
              <a:t>hypofractionation</a:t>
            </a:r>
            <a:r>
              <a:rPr lang="en-US" sz="2000" dirty="0" smtClean="0"/>
              <a:t> for treatment of early breast cancer (CRUKE/04/015). </a:t>
            </a:r>
            <a:r>
              <a:rPr lang="en-US" sz="2000" i="1" dirty="0" err="1" smtClean="0"/>
              <a:t>Radiother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Oncol</a:t>
            </a:r>
            <a:r>
              <a:rPr lang="en-US" sz="2000" i="1" dirty="0" smtClean="0"/>
              <a:t>. </a:t>
            </a:r>
            <a:r>
              <a:rPr lang="en-US" sz="2000" dirty="0" smtClean="0"/>
              <a:t>Jul 2011;100(1):93-100.</a:t>
            </a:r>
          </a:p>
          <a:p>
            <a:pPr>
              <a:buNone/>
            </a:pPr>
            <a:r>
              <a:rPr lang="en-US" sz="2000" b="1" dirty="0" smtClean="0"/>
              <a:t>7.</a:t>
            </a:r>
            <a:r>
              <a:rPr lang="en-US" sz="2000" dirty="0" smtClean="0"/>
              <a:t>	</a:t>
            </a:r>
            <a:r>
              <a:rPr lang="en-US" sz="2000" dirty="0" err="1" smtClean="0"/>
              <a:t>Yarnold</a:t>
            </a:r>
            <a:r>
              <a:rPr lang="en-US" sz="2000" dirty="0" smtClean="0"/>
              <a:t> J, </a:t>
            </a:r>
            <a:r>
              <a:rPr lang="en-US" sz="2000" dirty="0" err="1" smtClean="0"/>
              <a:t>Haviland</a:t>
            </a:r>
            <a:r>
              <a:rPr lang="en-US" sz="2000" dirty="0" smtClean="0"/>
              <a:t> J. Pushing the limits of </a:t>
            </a:r>
            <a:r>
              <a:rPr lang="en-US" sz="2000" dirty="0" err="1" smtClean="0"/>
              <a:t>hypofractionation</a:t>
            </a:r>
            <a:r>
              <a:rPr lang="en-US" sz="2000" dirty="0" smtClean="0"/>
              <a:t> for adjuvant whole breast radiotherapy. </a:t>
            </a:r>
            <a:r>
              <a:rPr lang="en-US" sz="2000" i="1" dirty="0" smtClean="0"/>
              <a:t>Breast. </a:t>
            </a:r>
            <a:r>
              <a:rPr lang="en-US" sz="2000" dirty="0" smtClean="0"/>
              <a:t>Jun 2010;19(3):176-179.</a:t>
            </a:r>
          </a:p>
          <a:p>
            <a:pPr>
              <a:buNone/>
            </a:pPr>
            <a:endParaRPr lang="en-US" sz="2000" b="1" u="sng" dirty="0" smtClean="0">
              <a:ln>
                <a:solidFill>
                  <a:schemeClr val="bg1"/>
                </a:solidFill>
              </a:ln>
            </a:endParaRPr>
          </a:p>
          <a:p>
            <a:pPr>
              <a:buNone/>
            </a:pPr>
            <a:endParaRPr lang="en-US" sz="1800" u="sng" dirty="0" smtClean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0" name="Picture 2" descr="C:\Users\Anthony\Desktop\MUSC PRESENTATIONS\TWD CAR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/>
          <a:stretch/>
        </p:blipFill>
        <p:spPr bwMode="auto">
          <a:xfrm>
            <a:off x="4800600" y="4343400"/>
            <a:ext cx="3938104" cy="21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Background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6705600" cy="4525962"/>
          </a:xfrm>
        </p:spPr>
        <p:txBody>
          <a:bodyPr/>
          <a:lstStyle/>
          <a:p>
            <a:r>
              <a:rPr lang="en-US" sz="2400" dirty="0"/>
              <a:t>Frank Ellis (22 August 1905 – 3 February 2006</a:t>
            </a:r>
            <a:r>
              <a:rPr lang="en-US" sz="2400" dirty="0" smtClean="0"/>
              <a:t>) </a:t>
            </a:r>
          </a:p>
          <a:p>
            <a:pPr lvl="1"/>
            <a:r>
              <a:rPr lang="en-US" sz="2000" dirty="0" smtClean="0"/>
              <a:t>Born </a:t>
            </a:r>
            <a:r>
              <a:rPr lang="en-US" sz="2000" dirty="0"/>
              <a:t>in Sheffield, England </a:t>
            </a:r>
            <a:endParaRPr lang="en-US" sz="2000" dirty="0" smtClean="0"/>
          </a:p>
          <a:p>
            <a:pPr lvl="1"/>
            <a:r>
              <a:rPr lang="en-US" sz="2000" dirty="0" smtClean="0"/>
              <a:t>Educated </a:t>
            </a:r>
            <a:r>
              <a:rPr lang="en-US" sz="2000" dirty="0"/>
              <a:t>at King Edward VII School and the University of Sheffield. </a:t>
            </a:r>
            <a:endParaRPr lang="en-US" sz="2000" dirty="0" smtClean="0"/>
          </a:p>
          <a:p>
            <a:pPr lvl="1"/>
            <a:r>
              <a:rPr lang="en-US" sz="2000" dirty="0" smtClean="0"/>
              <a:t>1943 </a:t>
            </a:r>
            <a:r>
              <a:rPr lang="en-US" sz="2000" dirty="0"/>
              <a:t>he became the first director of the Radiotherapy Department at the Royal London Hospital. </a:t>
            </a:r>
            <a:endParaRPr lang="en-US" sz="2000" dirty="0" smtClean="0"/>
          </a:p>
          <a:p>
            <a:pPr lvl="1"/>
            <a:r>
              <a:rPr lang="en-US" sz="2000" dirty="0" smtClean="0"/>
              <a:t>1950 </a:t>
            </a:r>
            <a:r>
              <a:rPr lang="en-US" sz="2000" dirty="0"/>
              <a:t>he established the Radiotherapy Department at the Churchill Hospital, Oxford. </a:t>
            </a:r>
            <a:endParaRPr lang="en-US" sz="2000" dirty="0" smtClean="0"/>
          </a:p>
          <a:p>
            <a:pPr lvl="1"/>
            <a:r>
              <a:rPr lang="en-US" sz="2000" dirty="0" smtClean="0"/>
              <a:t>Retired in 1970 and held </a:t>
            </a:r>
            <a:r>
              <a:rPr lang="en-US" sz="2000" dirty="0"/>
              <a:t>visiting professorial appointments at the University of Southern </a:t>
            </a:r>
            <a:r>
              <a:rPr lang="en-US" sz="2000" dirty="0" smtClean="0"/>
              <a:t>California and </a:t>
            </a:r>
            <a:r>
              <a:rPr lang="en-US" sz="2000" dirty="0"/>
              <a:t>at the Memorial </a:t>
            </a:r>
            <a:r>
              <a:rPr lang="en-US" sz="2000" dirty="0" smtClean="0"/>
              <a:t>Sloan-Kettering.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0198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"Frank Ellis". </a:t>
            </a:r>
            <a:r>
              <a:rPr lang="en-US" sz="1100" i="1" dirty="0"/>
              <a:t>Obituaries</a:t>
            </a:r>
            <a:r>
              <a:rPr lang="en-US" sz="1100" dirty="0"/>
              <a:t> (The Guardian). Retrieved 2008-05-09.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89069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5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Ellis’ proposal was a </a:t>
            </a:r>
            <a:r>
              <a:rPr lang="en-US" sz="2000" b="1" u="sng" dirty="0" smtClean="0"/>
              <a:t>hypothesis</a:t>
            </a:r>
            <a:r>
              <a:rPr lang="en-US" sz="2000" dirty="0" smtClean="0"/>
              <a:t> meant to be tested clinically</a:t>
            </a:r>
          </a:p>
          <a:p>
            <a:pPr lvl="1" eaLnBrk="1" hangingPunct="1"/>
            <a:r>
              <a:rPr lang="en-US" sz="1600" dirty="0" smtClean="0"/>
              <a:t>Radiation Oncologists applied the formula uncritically in late 70s -early 80s</a:t>
            </a:r>
          </a:p>
          <a:p>
            <a:pPr lvl="1" eaLnBrk="1" hangingPunct="1"/>
            <a:r>
              <a:rPr lang="en-US" sz="1600" dirty="0" smtClean="0"/>
              <a:t>Late effects of subcutaneous fibrosis/</a:t>
            </a:r>
            <a:r>
              <a:rPr lang="en-US" sz="1600" dirty="0" err="1" smtClean="0"/>
              <a:t>brachialplexopathy</a:t>
            </a:r>
            <a:r>
              <a:rPr lang="en-US" sz="1600" dirty="0" smtClean="0"/>
              <a:t>/</a:t>
            </a:r>
            <a:r>
              <a:rPr lang="en-US" sz="1600" dirty="0" err="1" smtClean="0"/>
              <a:t>telangectasia</a:t>
            </a:r>
            <a:r>
              <a:rPr lang="en-US" sz="1600" dirty="0" smtClean="0"/>
              <a:t>, etc. were more sensitive than acute skin reactions to fraction size</a:t>
            </a:r>
          </a:p>
          <a:p>
            <a:pPr lvl="1" eaLnBrk="1" hangingPunct="1"/>
            <a:r>
              <a:rPr lang="en-US" sz="1600" dirty="0" smtClean="0"/>
              <a:t>“</a:t>
            </a:r>
            <a:r>
              <a:rPr lang="en-US" sz="1600" dirty="0" err="1" smtClean="0"/>
              <a:t>Hyopfractionation</a:t>
            </a:r>
            <a:r>
              <a:rPr lang="en-US" sz="1600" dirty="0" smtClean="0"/>
              <a:t>” fell out of favor due to anecdotal bad experiences</a:t>
            </a:r>
          </a:p>
          <a:p>
            <a:pPr eaLnBrk="1" hangingPunct="1"/>
            <a:r>
              <a:rPr lang="en-US" sz="2000" dirty="0" smtClean="0"/>
              <a:t>Ellis’ formula insufficient for matching late effects</a:t>
            </a:r>
          </a:p>
          <a:p>
            <a:pPr lvl="1" eaLnBrk="1" hangingPunct="1"/>
            <a:r>
              <a:rPr lang="en-US" sz="1600" dirty="0" smtClean="0"/>
              <a:t>Assuming typical </a:t>
            </a:r>
            <a:r>
              <a:rPr lang="el-GR" sz="1600" dirty="0" smtClean="0"/>
              <a:t>α</a:t>
            </a:r>
            <a:r>
              <a:rPr lang="en-US" sz="1600" dirty="0" smtClean="0"/>
              <a:t>/</a:t>
            </a:r>
            <a:r>
              <a:rPr lang="el-GR" sz="1600" dirty="0" smtClean="0"/>
              <a:t>β</a:t>
            </a:r>
            <a:r>
              <a:rPr lang="en-US" sz="1600" dirty="0" smtClean="0"/>
              <a:t> value of 3.0 for late normal tissue response with linear-quadratic (LQ) model: </a:t>
            </a:r>
            <a:r>
              <a:rPr lang="en-US" sz="1400" dirty="0" smtClean="0"/>
              <a:t>45Gy/3Gy/</a:t>
            </a:r>
            <a:r>
              <a:rPr lang="en-US" sz="1400" dirty="0" err="1" smtClean="0"/>
              <a:t>fx</a:t>
            </a:r>
            <a:r>
              <a:rPr lang="en-US" sz="1400" dirty="0" smtClean="0"/>
              <a:t> ⇝ 54Gy/2Gy/</a:t>
            </a:r>
            <a:r>
              <a:rPr lang="en-US" sz="1400" dirty="0" err="1" smtClean="0"/>
              <a:t>fx</a:t>
            </a:r>
            <a:endParaRPr lang="en-US" sz="1400" dirty="0" smtClean="0"/>
          </a:p>
          <a:p>
            <a:pPr lvl="2" eaLnBrk="1" hangingPunct="1"/>
            <a:r>
              <a:rPr lang="en-US" sz="1200" dirty="0" smtClean="0"/>
              <a:t>For tissues like brachial plexus (</a:t>
            </a:r>
            <a:r>
              <a:rPr lang="el-GR" sz="1200" dirty="0" smtClean="0"/>
              <a:t>α</a:t>
            </a:r>
            <a:r>
              <a:rPr lang="en-US" sz="1200" dirty="0"/>
              <a:t>/</a:t>
            </a:r>
            <a:r>
              <a:rPr lang="el-GR" sz="1200" dirty="0"/>
              <a:t>β</a:t>
            </a:r>
            <a:r>
              <a:rPr lang="en-US" sz="1200" dirty="0"/>
              <a:t> </a:t>
            </a:r>
            <a:r>
              <a:rPr lang="en-US" sz="1200" dirty="0" smtClean="0"/>
              <a:t>~2.0), BED = 56.3Gy </a:t>
            </a:r>
          </a:p>
          <a:p>
            <a:pPr lvl="1" eaLnBrk="1" hangingPunct="1"/>
            <a:r>
              <a:rPr lang="en-US" sz="1600" dirty="0" smtClean="0"/>
              <a:t>Reductions in TD Necessary for 15 fraction regimens</a:t>
            </a:r>
          </a:p>
          <a:p>
            <a:pPr lvl="2" eaLnBrk="1" hangingPunct="1"/>
            <a:r>
              <a:rPr lang="en-US" sz="1400" dirty="0" smtClean="0"/>
              <a:t>42.8Gy/2.85Gy ⇝ 50Gy/2Gy</a:t>
            </a:r>
          </a:p>
          <a:p>
            <a:pPr lvl="2" eaLnBrk="1" hangingPunct="1"/>
            <a:r>
              <a:rPr lang="en-US" sz="1400" dirty="0" smtClean="0"/>
              <a:t>40Gy/2.67Gy ⇝ 45.5Gy/2Gy</a:t>
            </a:r>
          </a:p>
          <a:p>
            <a:pPr lvl="3" eaLnBrk="1" hangingPunct="1"/>
            <a:r>
              <a:rPr lang="en-US" sz="1200" dirty="0" smtClean="0"/>
              <a:t>Brachial plexus ~ 47Gy/2Gy</a:t>
            </a:r>
          </a:p>
          <a:p>
            <a:pPr lvl="1" eaLnBrk="1" hangingPunct="1"/>
            <a:r>
              <a:rPr lang="en-US" sz="1600" dirty="0" smtClean="0"/>
              <a:t>Ellis formula for </a:t>
            </a:r>
            <a:r>
              <a:rPr lang="en-US" sz="1600" dirty="0" err="1" smtClean="0"/>
              <a:t>isoeffective</a:t>
            </a:r>
            <a:r>
              <a:rPr lang="en-US" sz="1600" dirty="0" smtClean="0"/>
              <a:t> doses led to overdosing of tissues where late effects are dose limiting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dirty="0" smtClean="0"/>
              <a:t>Background (cont.)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60198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Yarnold</a:t>
            </a:r>
            <a:r>
              <a:rPr lang="en-US" sz="1100" dirty="0" smtClean="0"/>
              <a:t>, J. (2010) The Breast 19:176-9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Conventional Fractionation…</a:t>
            </a:r>
            <a:endParaRPr lang="en-US" dirty="0"/>
          </a:p>
        </p:txBody>
      </p:sp>
      <p:pic>
        <p:nvPicPr>
          <p:cNvPr id="3074" name="Picture 2" descr="C:\Users\Anthony\Desktop\MUSC PRESENTATIONS\The-Walking-Dead-Comic-Background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5532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1960s-Forever????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“Modern Era” of </a:t>
            </a:r>
            <a:r>
              <a:rPr lang="en-US" dirty="0" err="1" smtClean="0"/>
              <a:t>Hypofractionation</a:t>
            </a:r>
            <a:r>
              <a:rPr lang="en-US" dirty="0" smtClean="0"/>
              <a:t> (HF)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Fraction sizes of 1-6Gy, LQ model offers a “more</a:t>
            </a:r>
            <a:r>
              <a:rPr lang="en-US" baseline="0" dirty="0" smtClean="0"/>
              <a:t> reliable guide”</a:t>
            </a:r>
          </a:p>
          <a:p>
            <a:r>
              <a:rPr lang="en-US" dirty="0" smtClean="0"/>
              <a:t>How is tumor control effected?</a:t>
            </a:r>
          </a:p>
          <a:p>
            <a:pPr lvl="1"/>
            <a:r>
              <a:rPr lang="en-US" baseline="0" dirty="0" smtClean="0"/>
              <a:t>Traditional teaching: most</a:t>
            </a:r>
            <a:r>
              <a:rPr lang="en-US" dirty="0" smtClean="0"/>
              <a:t> human tumors—esp. </a:t>
            </a:r>
            <a:r>
              <a:rPr lang="en-US" dirty="0" err="1" smtClean="0"/>
              <a:t>SCCa</a:t>
            </a:r>
            <a:r>
              <a:rPr lang="en-US" dirty="0" smtClean="0"/>
              <a:t>—are relatively </a:t>
            </a:r>
            <a:r>
              <a:rPr lang="en-US" i="1" dirty="0" smtClean="0"/>
              <a:t>insensitive</a:t>
            </a:r>
            <a:r>
              <a:rPr lang="en-US" dirty="0" smtClean="0"/>
              <a:t> to fraction size (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r>
              <a:rPr lang="en-US" dirty="0" smtClean="0"/>
              <a:t>~10)</a:t>
            </a:r>
          </a:p>
          <a:p>
            <a:pPr lvl="2"/>
            <a:r>
              <a:rPr lang="en-US" dirty="0" smtClean="0"/>
              <a:t>If correct for breast cancer, sharp reductions in TD for late effects may </a:t>
            </a:r>
            <a:r>
              <a:rPr lang="en-US" dirty="0" err="1" smtClean="0"/>
              <a:t>underdose</a:t>
            </a:r>
            <a:r>
              <a:rPr lang="en-US" dirty="0" smtClean="0"/>
              <a:t> the cancer.</a:t>
            </a:r>
          </a:p>
          <a:p>
            <a:pPr lvl="2"/>
            <a:r>
              <a:rPr lang="en-US" dirty="0" smtClean="0"/>
              <a:t>However, more human trials data show some malignancies to be more sensitive to fraction size (melanoma, RCC, prostate, breast?)</a:t>
            </a:r>
          </a:p>
          <a:p>
            <a:pPr lvl="2"/>
            <a:r>
              <a:rPr lang="en-US" dirty="0" smtClean="0"/>
              <a:t>Underlying cellular mechanisms remain unclear…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&gt;7000 patients comparing HF to CF (50Gy/25)</a:t>
            </a:r>
          </a:p>
          <a:p>
            <a:pPr lvl="1"/>
            <a:endParaRPr lang="en-US" baseline="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Breast HF Clinical Trials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65" y="2057400"/>
            <a:ext cx="8229600" cy="28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757009"/>
            <a:ext cx="3535363" cy="18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009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632423"/>
      </a:dk2>
      <a:lt2>
        <a:srgbClr val="EEECE1"/>
      </a:lt2>
      <a:accent1>
        <a:srgbClr val="0C0C0C"/>
      </a:accent1>
      <a:accent2>
        <a:srgbClr val="953734"/>
      </a:accent2>
      <a:accent3>
        <a:srgbClr val="3F3F3F"/>
      </a:accent3>
      <a:accent4>
        <a:srgbClr val="D99694"/>
      </a:accent4>
      <a:accent5>
        <a:srgbClr val="595959"/>
      </a:accent5>
      <a:accent6>
        <a:srgbClr val="E5B9B7"/>
      </a:accent6>
      <a:hlink>
        <a:srgbClr val="F2DCDB"/>
      </a:hlink>
      <a:folHlink>
        <a:srgbClr val="A5002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32423"/>
    </a:dk2>
    <a:lt2>
      <a:srgbClr val="EEECE1"/>
    </a:lt2>
    <a:accent1>
      <a:srgbClr val="0C0C0C"/>
    </a:accent1>
    <a:accent2>
      <a:srgbClr val="953734"/>
    </a:accent2>
    <a:accent3>
      <a:srgbClr val="3F3F3F"/>
    </a:accent3>
    <a:accent4>
      <a:srgbClr val="D99694"/>
    </a:accent4>
    <a:accent5>
      <a:srgbClr val="595959"/>
    </a:accent5>
    <a:accent6>
      <a:srgbClr val="E5B9B7"/>
    </a:accent6>
    <a:hlink>
      <a:srgbClr val="F2DCDB"/>
    </a:hlink>
    <a:folHlink>
      <a:srgbClr val="A50021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32423"/>
    </a:dk2>
    <a:lt2>
      <a:srgbClr val="EEECE1"/>
    </a:lt2>
    <a:accent1>
      <a:srgbClr val="0C0C0C"/>
    </a:accent1>
    <a:accent2>
      <a:srgbClr val="953734"/>
    </a:accent2>
    <a:accent3>
      <a:srgbClr val="3F3F3F"/>
    </a:accent3>
    <a:accent4>
      <a:srgbClr val="D99694"/>
    </a:accent4>
    <a:accent5>
      <a:srgbClr val="595959"/>
    </a:accent5>
    <a:accent6>
      <a:srgbClr val="E5B9B7"/>
    </a:accent6>
    <a:hlink>
      <a:srgbClr val="F2DCDB"/>
    </a:hlink>
    <a:folHlink>
      <a:srgbClr val="A50021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32423"/>
    </a:dk2>
    <a:lt2>
      <a:srgbClr val="EEECE1"/>
    </a:lt2>
    <a:accent1>
      <a:srgbClr val="0C0C0C"/>
    </a:accent1>
    <a:accent2>
      <a:srgbClr val="953734"/>
    </a:accent2>
    <a:accent3>
      <a:srgbClr val="3F3F3F"/>
    </a:accent3>
    <a:accent4>
      <a:srgbClr val="D99694"/>
    </a:accent4>
    <a:accent5>
      <a:srgbClr val="595959"/>
    </a:accent5>
    <a:accent6>
      <a:srgbClr val="E5B9B7"/>
    </a:accent6>
    <a:hlink>
      <a:srgbClr val="F2DCDB"/>
    </a:hlink>
    <a:folHlink>
      <a:srgbClr val="A50021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32423"/>
    </a:dk2>
    <a:lt2>
      <a:srgbClr val="EEECE1"/>
    </a:lt2>
    <a:accent1>
      <a:srgbClr val="0C0C0C"/>
    </a:accent1>
    <a:accent2>
      <a:srgbClr val="953734"/>
    </a:accent2>
    <a:accent3>
      <a:srgbClr val="3F3F3F"/>
    </a:accent3>
    <a:accent4>
      <a:srgbClr val="D99694"/>
    </a:accent4>
    <a:accent5>
      <a:srgbClr val="595959"/>
    </a:accent5>
    <a:accent6>
      <a:srgbClr val="E5B9B7"/>
    </a:accent6>
    <a:hlink>
      <a:srgbClr val="F2DCDB"/>
    </a:hlink>
    <a:folHlink>
      <a:srgbClr val="A5002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23479</TotalTime>
  <Words>2511</Words>
  <Application>Microsoft Office PowerPoint</Application>
  <PresentationFormat>On-screen Show (4:3)</PresentationFormat>
  <Paragraphs>462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Custom Design</vt:lpstr>
      <vt:lpstr>Concourse</vt:lpstr>
      <vt:lpstr>Breast Radiotherapy and Fractionation and Zombies.</vt:lpstr>
      <vt:lpstr>Learning Objectives</vt:lpstr>
      <vt:lpstr>Disclosures: None</vt:lpstr>
      <vt:lpstr>Background</vt:lpstr>
      <vt:lpstr>Background (cont.)</vt:lpstr>
      <vt:lpstr>Background (cont.)</vt:lpstr>
      <vt:lpstr>Conventional Fractionation…</vt:lpstr>
      <vt:lpstr>The “Modern Era” of Hypofractionation (HF) </vt:lpstr>
      <vt:lpstr>Breast HF Clinical Trials</vt:lpstr>
      <vt:lpstr>HF: “Data Drilldown”</vt:lpstr>
      <vt:lpstr>HF: “Data Drilldown”</vt:lpstr>
      <vt:lpstr>PowerPoint Presentation</vt:lpstr>
      <vt:lpstr>Criticisms of HF: Tumor Control</vt:lpstr>
      <vt:lpstr>Criticisms of HF: Application</vt:lpstr>
      <vt:lpstr>Criticisms of HF: Normal Tissue Complications</vt:lpstr>
      <vt:lpstr>PowerPoint Presentation</vt:lpstr>
      <vt:lpstr>Criticisms of HF: Normal Tissue Complications</vt:lpstr>
      <vt:lpstr>Criticisms of HF: Breast Size</vt:lpstr>
      <vt:lpstr>Criticisms of HF: Dosimetry</vt:lpstr>
      <vt:lpstr>HF: Past/Present Dosimetric Failures</vt:lpstr>
      <vt:lpstr>PowerPoint Presentation</vt:lpstr>
      <vt:lpstr>HF: Pushing the Limits…</vt:lpstr>
      <vt:lpstr>HF: Pushing the Limits…</vt:lpstr>
      <vt:lpstr>UK FAST Trial</vt:lpstr>
      <vt:lpstr>UK FAST Trial</vt:lpstr>
      <vt:lpstr>UK FAST Trial</vt:lpstr>
      <vt:lpstr>A Phase II trial of once-weekly hypofractionated breast irradiation (WHBI):  first report of acute toxicity, feasibility and patient satisfaction.</vt:lpstr>
      <vt:lpstr>Background</vt:lpstr>
      <vt:lpstr>Purpose/Methods</vt:lpstr>
      <vt:lpstr>Demographics</vt:lpstr>
      <vt:lpstr>Details of Disease/Therapy</vt:lpstr>
      <vt:lpstr>Results: Acute Toxicity (CTCAE v.3.0) </vt:lpstr>
      <vt:lpstr>Results: QOL</vt:lpstr>
      <vt:lpstr>Results: Cost</vt:lpstr>
      <vt:lpstr>Next Report: Cosmesis (N=80 with &gt;12 mos f/u; ASTRO 2015)</vt:lpstr>
      <vt:lpstr>PowerPoint Presentation</vt:lpstr>
      <vt:lpstr>PowerPoint Presentation</vt:lpstr>
      <vt:lpstr>Conclusions:</vt:lpstr>
      <vt:lpstr>Radiotherapy for Breast Cancer: SNOT</vt:lpstr>
      <vt:lpstr>Radiotherapy for Breast Cancer: SNOT</vt:lpstr>
      <vt:lpstr> </vt:lpstr>
      <vt:lpstr>Implications for CTRs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Radiobiology Lecture Series: Brachytherapy and Alternative Modalities</dc:title>
  <dc:creator>Anthony Dragun</dc:creator>
  <cp:lastModifiedBy>Denise J. Carney</cp:lastModifiedBy>
  <cp:revision>1512</cp:revision>
  <dcterms:created xsi:type="dcterms:W3CDTF">2006-08-16T00:00:00Z</dcterms:created>
  <dcterms:modified xsi:type="dcterms:W3CDTF">2015-09-01T13:08:08Z</dcterms:modified>
</cp:coreProperties>
</file>