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5" r:id="rId1"/>
  </p:sldMasterIdLst>
  <p:notesMasterIdLst>
    <p:notesMasterId r:id="rId25"/>
  </p:notesMasterIdLst>
  <p:handoutMasterIdLst>
    <p:handoutMasterId r:id="rId26"/>
  </p:handoutMasterIdLst>
  <p:sldIdLst>
    <p:sldId id="256" r:id="rId2"/>
    <p:sldId id="277" r:id="rId3"/>
    <p:sldId id="257" r:id="rId4"/>
    <p:sldId id="258" r:id="rId5"/>
    <p:sldId id="260" r:id="rId6"/>
    <p:sldId id="272" r:id="rId7"/>
    <p:sldId id="262" r:id="rId8"/>
    <p:sldId id="261" r:id="rId9"/>
    <p:sldId id="263" r:id="rId10"/>
    <p:sldId id="273" r:id="rId11"/>
    <p:sldId id="264" r:id="rId12"/>
    <p:sldId id="265" r:id="rId13"/>
    <p:sldId id="279" r:id="rId14"/>
    <p:sldId id="278" r:id="rId15"/>
    <p:sldId id="267" r:id="rId16"/>
    <p:sldId id="266" r:id="rId17"/>
    <p:sldId id="268"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3867" autoAdjust="0"/>
  </p:normalViewPr>
  <p:slideViewPr>
    <p:cSldViewPr snapToGrid="0">
      <p:cViewPr varScale="1">
        <p:scale>
          <a:sx n="70" d="100"/>
          <a:sy n="70" d="100"/>
        </p:scale>
        <p:origin x="20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32355A-82EE-4E20-9502-8CB67A7A811A}" type="datetimeFigureOut">
              <a:rPr lang="en-US" smtClean="0"/>
              <a:t>9/1/2015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6A3421-638A-4932-AAFD-5293B15C683D}" type="slidenum">
              <a:rPr lang="en-US" smtClean="0"/>
              <a:t>‹#›</a:t>
            </a:fld>
            <a:endParaRPr lang="en-US" dirty="0"/>
          </a:p>
        </p:txBody>
      </p:sp>
    </p:spTree>
    <p:extLst>
      <p:ext uri="{BB962C8B-B14F-4D97-AF65-F5344CB8AC3E}">
        <p14:creationId xmlns:p14="http://schemas.microsoft.com/office/powerpoint/2010/main" val="2568465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E754F-0B82-48CF-99C8-25722E44BA09}" type="datetimeFigureOut">
              <a:rPr lang="en-US" smtClean="0"/>
              <a:t>9/1/2015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BC38B2-F057-451F-86E8-A0FD8DD7F094}" type="slidenum">
              <a:rPr lang="en-US" smtClean="0"/>
              <a:t>‹#›</a:t>
            </a:fld>
            <a:endParaRPr lang="en-US" dirty="0"/>
          </a:p>
        </p:txBody>
      </p:sp>
    </p:spTree>
    <p:extLst>
      <p:ext uri="{BB962C8B-B14F-4D97-AF65-F5344CB8AC3E}">
        <p14:creationId xmlns:p14="http://schemas.microsoft.com/office/powerpoint/2010/main" val="87298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that you include</a:t>
            </a:r>
            <a:r>
              <a:rPr lang="en-US" baseline="0" dirty="0" smtClean="0"/>
              <a:t> cumulative nodes whether positive or negative. For example if a patient has an FNA of axillary node and it’s positive and they do a lumpectomy w/ axillary dissection don’t count the nodes twice. If you have supraclavicular and axillary dissection you have to include both sets of nodes because they aren’t repeated. </a:t>
            </a:r>
            <a:endParaRPr lang="en-US" dirty="0"/>
          </a:p>
        </p:txBody>
      </p:sp>
      <p:sp>
        <p:nvSpPr>
          <p:cNvPr id="4" name="Slide Number Placeholder 3"/>
          <p:cNvSpPr>
            <a:spLocks noGrp="1"/>
          </p:cNvSpPr>
          <p:nvPr>
            <p:ph type="sldNum" sz="quarter" idx="10"/>
          </p:nvPr>
        </p:nvSpPr>
        <p:spPr/>
        <p:txBody>
          <a:bodyPr/>
          <a:lstStyle/>
          <a:p>
            <a:fld id="{D5BC38B2-F057-451F-86E8-A0FD8DD7F094}" type="slidenum">
              <a:rPr lang="en-US" smtClean="0"/>
              <a:t>3</a:t>
            </a:fld>
            <a:endParaRPr lang="en-US" dirty="0"/>
          </a:p>
        </p:txBody>
      </p:sp>
    </p:spTree>
    <p:extLst>
      <p:ext uri="{BB962C8B-B14F-4D97-AF65-F5344CB8AC3E}">
        <p14:creationId xmlns:p14="http://schemas.microsoft.com/office/powerpoint/2010/main" val="83724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that scope of regional lymph node</a:t>
            </a:r>
            <a:r>
              <a:rPr lang="en-US" baseline="0" dirty="0" smtClean="0"/>
              <a:t> surgery is coded under type S for surgery and not type N for non definitive surgery.</a:t>
            </a:r>
            <a:endParaRPr lang="en-US" dirty="0"/>
          </a:p>
        </p:txBody>
      </p:sp>
      <p:sp>
        <p:nvSpPr>
          <p:cNvPr id="4" name="Slide Number Placeholder 3"/>
          <p:cNvSpPr>
            <a:spLocks noGrp="1"/>
          </p:cNvSpPr>
          <p:nvPr>
            <p:ph type="sldNum" sz="quarter" idx="10"/>
          </p:nvPr>
        </p:nvSpPr>
        <p:spPr/>
        <p:txBody>
          <a:bodyPr/>
          <a:lstStyle/>
          <a:p>
            <a:fld id="{D5BC38B2-F057-451F-86E8-A0FD8DD7F094}" type="slidenum">
              <a:rPr lang="en-US" smtClean="0"/>
              <a:t>4</a:t>
            </a:fld>
            <a:endParaRPr lang="en-US" dirty="0"/>
          </a:p>
        </p:txBody>
      </p:sp>
    </p:spTree>
    <p:extLst>
      <p:ext uri="{BB962C8B-B14F-4D97-AF65-F5344CB8AC3E}">
        <p14:creationId xmlns:p14="http://schemas.microsoft.com/office/powerpoint/2010/main" val="402579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en-US" sz="1900" b="0" i="0" u="none" strike="noStrike" kern="1200" cap="all" spc="0" normalizeH="0" baseline="0" noProof="0" dirty="0" smtClean="0">
                <a:ln>
                  <a:noFill/>
                </a:ln>
                <a:solidFill>
                  <a:prstClr val="black"/>
                </a:solidFill>
                <a:effectLst/>
                <a:uLnTx/>
                <a:uFillTx/>
                <a:latin typeface="Tw Cen MT" panose="020B0602020104020603"/>
                <a:ea typeface="+mn-ea"/>
                <a:cs typeface="+mn-cs"/>
              </a:rPr>
              <a:t>The sentinel lymph node is the first node in a group of nodes in the body where cancer cells may move to after they have left the original cancer site and started to spread.</a:t>
            </a: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en-US" sz="1900" b="0" i="0" u="none" strike="noStrike" kern="1200" cap="all" spc="0" normalizeH="0" baseline="0" noProof="0" dirty="0" smtClean="0">
                <a:ln>
                  <a:noFill/>
                </a:ln>
                <a:solidFill>
                  <a:prstClr val="black"/>
                </a:solidFill>
                <a:effectLst/>
                <a:uLnTx/>
                <a:uFillTx/>
                <a:latin typeface="Tw Cen MT" panose="020B0602020104020603"/>
                <a:ea typeface="+mn-ea"/>
                <a:cs typeface="+mn-cs"/>
              </a:rPr>
              <a:t>doctor injects a blue dye or special tracer substance or both into the area around the original cancer site. The dye or tracer moves to the first lymph node (sentinel node) that drains close to the cancer site. The dye or tracer makes a map pattern of lymphatic fluid. The map can show where the cancer is likely to spread and which lymph node is most likely to have cancer cells. Physician can see the dye or tracer w/ a special device. The lymph node can be taken out, cut into very thin slices, and looked at under a microscope at the time of surgery.</a:t>
            </a:r>
          </a:p>
          <a:p>
            <a:endParaRPr lang="en-US" dirty="0"/>
          </a:p>
        </p:txBody>
      </p:sp>
      <p:sp>
        <p:nvSpPr>
          <p:cNvPr id="4" name="Slide Number Placeholder 3"/>
          <p:cNvSpPr>
            <a:spLocks noGrp="1"/>
          </p:cNvSpPr>
          <p:nvPr>
            <p:ph type="sldNum" sz="quarter" idx="10"/>
          </p:nvPr>
        </p:nvSpPr>
        <p:spPr/>
        <p:txBody>
          <a:bodyPr/>
          <a:lstStyle/>
          <a:p>
            <a:fld id="{D5BC38B2-F057-451F-86E8-A0FD8DD7F094}" type="slidenum">
              <a:rPr lang="en-US" smtClean="0"/>
              <a:t>5</a:t>
            </a:fld>
            <a:endParaRPr lang="en-US" dirty="0"/>
          </a:p>
        </p:txBody>
      </p:sp>
    </p:spTree>
    <p:extLst>
      <p:ext uri="{BB962C8B-B14F-4D97-AF65-F5344CB8AC3E}">
        <p14:creationId xmlns:p14="http://schemas.microsoft.com/office/powerpoint/2010/main" val="1217520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Scope of regional LN</a:t>
            </a:r>
            <a:r>
              <a:rPr lang="en-US" baseline="0" dirty="0" smtClean="0"/>
              <a:t>S = 6 </a:t>
            </a:r>
            <a:r>
              <a:rPr lang="en-US" dirty="0" smtClean="0"/>
              <a:t>It is important to capture the attempted SLN bx even though it failed,  *Show surgeons are following guidelines for treatment of cancer.</a:t>
            </a:r>
          </a:p>
          <a:p>
            <a:endParaRPr lang="en-US" dirty="0"/>
          </a:p>
        </p:txBody>
      </p:sp>
      <p:sp>
        <p:nvSpPr>
          <p:cNvPr id="4" name="Slide Number Placeholder 3"/>
          <p:cNvSpPr>
            <a:spLocks noGrp="1"/>
          </p:cNvSpPr>
          <p:nvPr>
            <p:ph type="sldNum" sz="quarter" idx="10"/>
          </p:nvPr>
        </p:nvSpPr>
        <p:spPr/>
        <p:txBody>
          <a:bodyPr/>
          <a:lstStyle/>
          <a:p>
            <a:fld id="{D5BC38B2-F057-451F-86E8-A0FD8DD7F094}" type="slidenum">
              <a:rPr lang="en-US" smtClean="0"/>
              <a:t>10</a:t>
            </a:fld>
            <a:endParaRPr lang="en-US" dirty="0"/>
          </a:p>
        </p:txBody>
      </p:sp>
    </p:spTree>
    <p:extLst>
      <p:ext uri="{BB962C8B-B14F-4D97-AF65-F5344CB8AC3E}">
        <p14:creationId xmlns:p14="http://schemas.microsoft.com/office/powerpoint/2010/main" val="329360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BC38B2-F057-451F-86E8-A0FD8DD7F094}" type="slidenum">
              <a:rPr lang="en-US" smtClean="0"/>
              <a:t>16</a:t>
            </a:fld>
            <a:endParaRPr lang="en-US" dirty="0"/>
          </a:p>
        </p:txBody>
      </p:sp>
    </p:spTree>
    <p:extLst>
      <p:ext uri="{BB962C8B-B14F-4D97-AF65-F5344CB8AC3E}">
        <p14:creationId xmlns:p14="http://schemas.microsoft.com/office/powerpoint/2010/main" val="3316830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9/1/2015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822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495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2251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89153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132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97370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5548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6006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t>9/1/2015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17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026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9/1/2015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539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103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458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8080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562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793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252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9/1/2015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13643149"/>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k:@MSITStore:C:\CSOH\CS_Manual_Part_II.chm::/Breast/cs_manual_part_i.chm::/Breast_Site_Specific_Factor_5.htm" TargetMode="External"/><Relationship Id="rId2" Type="http://schemas.openxmlformats.org/officeDocument/2006/relationships/hyperlink" Target="mk:@MSITStore:C:\CSOH\CS_Manual_Part_II.chm::/Breast/cs_manual_part_i.chm::/Breast_Coding_Regional_Lymph_Nodes.htm#ITC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tbrand@kcr.uky.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Evaluation of lymph nodes </a:t>
            </a:r>
            <a:br>
              <a:rPr lang="en-US" sz="4000" dirty="0" smtClean="0"/>
            </a:br>
            <a:r>
              <a:rPr lang="en-US" sz="4000" dirty="0" smtClean="0"/>
              <a:t>&amp; pathologic examination</a:t>
            </a:r>
            <a:br>
              <a:rPr lang="en-US" sz="4000" dirty="0" smtClean="0"/>
            </a:br>
            <a:r>
              <a:rPr lang="en-US" sz="4000" dirty="0" smtClean="0"/>
              <a:t>for breast cases</a:t>
            </a:r>
            <a:endParaRPr lang="en-US" sz="4000" dirty="0"/>
          </a:p>
        </p:txBody>
      </p:sp>
      <p:sp>
        <p:nvSpPr>
          <p:cNvPr id="3" name="Subtitle 2"/>
          <p:cNvSpPr>
            <a:spLocks noGrp="1"/>
          </p:cNvSpPr>
          <p:nvPr>
            <p:ph type="subTitle" idx="1"/>
          </p:nvPr>
        </p:nvSpPr>
        <p:spPr>
          <a:xfrm>
            <a:off x="1371600" y="4014338"/>
            <a:ext cx="9448800" cy="685800"/>
          </a:xfrm>
        </p:spPr>
        <p:txBody>
          <a:bodyPr>
            <a:normAutofit fontScale="92500" lnSpcReduction="10000"/>
          </a:bodyPr>
          <a:lstStyle/>
          <a:p>
            <a:r>
              <a:rPr lang="en-US" dirty="0" smtClean="0"/>
              <a:t>Tonya Brandenburg, MHA, CTR</a:t>
            </a:r>
          </a:p>
          <a:p>
            <a:r>
              <a:rPr lang="en-US" dirty="0" smtClean="0"/>
              <a:t>Kentucky Cancer Registry</a:t>
            </a:r>
          </a:p>
          <a:p>
            <a:endParaRPr lang="en-US" dirty="0"/>
          </a:p>
        </p:txBody>
      </p:sp>
    </p:spTree>
    <p:extLst>
      <p:ext uri="{BB962C8B-B14F-4D97-AF65-F5344CB8AC3E}">
        <p14:creationId xmlns:p14="http://schemas.microsoft.com/office/powerpoint/2010/main" val="212768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72401"/>
          </a:xfrm>
        </p:spPr>
        <p:txBody>
          <a:bodyPr/>
          <a:lstStyle/>
          <a:p>
            <a:r>
              <a:rPr lang="en-US" dirty="0" smtClean="0"/>
              <a:t>example</a:t>
            </a:r>
            <a:endParaRPr lang="en-US" dirty="0"/>
          </a:p>
        </p:txBody>
      </p:sp>
      <p:sp>
        <p:nvSpPr>
          <p:cNvPr id="3" name="Content Placeholder 2"/>
          <p:cNvSpPr>
            <a:spLocks noGrp="1"/>
          </p:cNvSpPr>
          <p:nvPr>
            <p:ph idx="1"/>
          </p:nvPr>
        </p:nvSpPr>
        <p:spPr>
          <a:xfrm>
            <a:off x="913774" y="1390918"/>
            <a:ext cx="10363826" cy="5048519"/>
          </a:xfrm>
        </p:spPr>
        <p:txBody>
          <a:bodyPr>
            <a:normAutofit/>
          </a:bodyPr>
          <a:lstStyle/>
          <a:p>
            <a:r>
              <a:rPr lang="en-US" dirty="0" smtClean="0"/>
              <a:t>OP report: right breast SLN bx, r axillary LN dissection &amp; r breast lumpectomy: description of procedure: the blue dye was injected, no blue dye could be identified mapping to the nodes therefore we felt the SLN </a:t>
            </a:r>
            <a:r>
              <a:rPr lang="en-US" dirty="0" smtClean="0"/>
              <a:t>procedure </a:t>
            </a:r>
            <a:r>
              <a:rPr lang="en-US" dirty="0" smtClean="0"/>
              <a:t>had failed. </a:t>
            </a:r>
            <a:r>
              <a:rPr lang="en-US" dirty="0" smtClean="0"/>
              <a:t>We then proceeded with </a:t>
            </a:r>
            <a:r>
              <a:rPr lang="en-US" dirty="0" smtClean="0"/>
              <a:t>an axillary dissection.</a:t>
            </a:r>
          </a:p>
          <a:p>
            <a:r>
              <a:rPr lang="en-US" dirty="0" smtClean="0"/>
              <a:t>Path report:</a:t>
            </a:r>
          </a:p>
          <a:p>
            <a:pPr marL="0" indent="0">
              <a:buNone/>
            </a:pPr>
            <a:r>
              <a:rPr lang="en-US" dirty="0" smtClean="0"/>
              <a:t>Specimen A: right breast lumpectomy: invasive ductal carcinoma.</a:t>
            </a:r>
          </a:p>
          <a:p>
            <a:pPr marL="0" indent="0">
              <a:buNone/>
            </a:pPr>
            <a:r>
              <a:rPr lang="en-US" dirty="0" smtClean="0"/>
              <a:t>Specimen b: 15 axillary lymph nodes negative for carcinoma.</a:t>
            </a:r>
          </a:p>
          <a:p>
            <a:pPr marL="0" indent="0">
              <a:buNone/>
            </a:pPr>
            <a:r>
              <a:rPr lang="en-US" dirty="0" smtClean="0"/>
              <a:t>Correct Codes to enter:</a:t>
            </a:r>
          </a:p>
          <a:p>
            <a:pPr marL="0" indent="0">
              <a:buNone/>
            </a:pPr>
            <a:r>
              <a:rPr lang="en-US" dirty="0" smtClean="0"/>
              <a:t>Scope of regional LN surgery = code 6 = SLN </a:t>
            </a:r>
            <a:r>
              <a:rPr lang="en-US" dirty="0" smtClean="0"/>
              <a:t>bx </a:t>
            </a:r>
            <a:r>
              <a:rPr lang="en-US" dirty="0" smtClean="0"/>
              <a:t>(attempted &amp; failed) + ALND. </a:t>
            </a:r>
          </a:p>
          <a:p>
            <a:pPr marL="0" indent="0">
              <a:buNone/>
            </a:pPr>
            <a:r>
              <a:rPr lang="en-US" dirty="0" smtClean="0"/>
              <a:t>Cs LN = 000</a:t>
            </a:r>
          </a:p>
          <a:p>
            <a:pPr marL="0" indent="0">
              <a:buNone/>
            </a:pPr>
            <a:r>
              <a:rPr lang="en-US" dirty="0" smtClean="0"/>
              <a:t>LN exam = 15</a:t>
            </a:r>
          </a:p>
        </p:txBody>
      </p:sp>
    </p:spTree>
    <p:extLst>
      <p:ext uri="{BB962C8B-B14F-4D97-AF65-F5344CB8AC3E}">
        <p14:creationId xmlns:p14="http://schemas.microsoft.com/office/powerpoint/2010/main" val="3248012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Pathologic evaluation of lymph nodes</a:t>
            </a:r>
            <a:endParaRPr lang="en-US" dirty="0"/>
          </a:p>
        </p:txBody>
      </p:sp>
      <p:sp>
        <p:nvSpPr>
          <p:cNvPr id="3" name="Content Placeholder 2"/>
          <p:cNvSpPr>
            <a:spLocks noGrp="1"/>
          </p:cNvSpPr>
          <p:nvPr>
            <p:ph idx="1"/>
          </p:nvPr>
        </p:nvSpPr>
        <p:spPr/>
        <p:txBody>
          <a:bodyPr/>
          <a:lstStyle/>
          <a:p>
            <a:r>
              <a:rPr lang="en-US" dirty="0" smtClean="0"/>
              <a:t>Pathologist’s will evaluate the sentinel lymph nodes using a sentinel lymph node protocol.</a:t>
            </a:r>
          </a:p>
          <a:p>
            <a:r>
              <a:rPr lang="en-US" dirty="0" smtClean="0"/>
              <a:t>This is routine H&amp;E (hematoxylin &amp; eosin) staining.</a:t>
            </a:r>
          </a:p>
          <a:p>
            <a:r>
              <a:rPr lang="en-US" dirty="0" smtClean="0"/>
              <a:t>When SLNs are examined by H&amp;E staining only and determined to be negative Then SSF4 </a:t>
            </a:r>
            <a:r>
              <a:rPr lang="en-US" dirty="0"/>
              <a:t>(</a:t>
            </a:r>
            <a:r>
              <a:rPr lang="en-US" dirty="0" smtClean="0"/>
              <a:t>Immunohistochemistry </a:t>
            </a:r>
            <a:r>
              <a:rPr lang="en-US" dirty="0"/>
              <a:t>(IHC) of Regional Lymph </a:t>
            </a:r>
            <a:r>
              <a:rPr lang="en-US" dirty="0" smtClean="0"/>
              <a:t>Nodes)&amp; SSF5 (</a:t>
            </a:r>
            <a:r>
              <a:rPr lang="en-US" dirty="0"/>
              <a:t>Molecular (MOL) Studies of Regional Lymph </a:t>
            </a:r>
            <a:r>
              <a:rPr lang="en-US" dirty="0" smtClean="0"/>
              <a:t>Nodes)are coded 000.</a:t>
            </a:r>
          </a:p>
          <a:p>
            <a:pPr marL="0" indent="0">
              <a:buNone/>
            </a:pPr>
            <a:endParaRPr lang="en-US" dirty="0"/>
          </a:p>
        </p:txBody>
      </p:sp>
    </p:spTree>
    <p:extLst>
      <p:ext uri="{BB962C8B-B14F-4D97-AF65-F5344CB8AC3E}">
        <p14:creationId xmlns:p14="http://schemas.microsoft.com/office/powerpoint/2010/main" val="1865189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Immunohistochemistry (IHC) studies on LNs</a:t>
            </a:r>
            <a:endParaRPr lang="en-US" dirty="0"/>
          </a:p>
        </p:txBody>
      </p:sp>
      <p:sp>
        <p:nvSpPr>
          <p:cNvPr id="3" name="Content Placeholder 2"/>
          <p:cNvSpPr>
            <a:spLocks noGrp="1"/>
          </p:cNvSpPr>
          <p:nvPr>
            <p:ph idx="1"/>
          </p:nvPr>
        </p:nvSpPr>
        <p:spPr/>
        <p:txBody>
          <a:bodyPr/>
          <a:lstStyle/>
          <a:p>
            <a:r>
              <a:rPr lang="en-US" dirty="0"/>
              <a:t>Immunohistochemistry </a:t>
            </a:r>
            <a:r>
              <a:rPr lang="en-US" dirty="0" smtClean="0"/>
              <a:t>(IHC) </a:t>
            </a:r>
            <a:r>
              <a:rPr lang="en-US" dirty="0"/>
              <a:t>tests use antibodies to stain for proteins of interest in tissue specimens.  </a:t>
            </a:r>
            <a:endParaRPr lang="en-US" dirty="0" smtClean="0"/>
          </a:p>
          <a:p>
            <a:r>
              <a:rPr lang="en-US" dirty="0" smtClean="0"/>
              <a:t>The IHC </a:t>
            </a:r>
            <a:r>
              <a:rPr lang="en-US" dirty="0"/>
              <a:t>test for metastatic breast cancer in lymph nodes uses antibodies to cytokeratin.  Specific stains include </a:t>
            </a:r>
            <a:r>
              <a:rPr lang="en-US" b="1" dirty="0"/>
              <a:t>AE1, AE3, AE1/3, MNF116 and </a:t>
            </a:r>
            <a:r>
              <a:rPr lang="en-US" b="1" dirty="0" smtClean="0"/>
              <a:t>CAM5.2</a:t>
            </a:r>
          </a:p>
          <a:p>
            <a:r>
              <a:rPr lang="en-US" dirty="0" smtClean="0"/>
              <a:t>Alternate names include: </a:t>
            </a:r>
            <a:r>
              <a:rPr lang="en-US" b="1" dirty="0"/>
              <a:t>cytokeratin (HC) staining, pankeratin </a:t>
            </a:r>
            <a:r>
              <a:rPr lang="en-US" b="1" dirty="0" smtClean="0"/>
              <a:t>(IHC) </a:t>
            </a:r>
            <a:r>
              <a:rPr lang="en-US" b="1" dirty="0"/>
              <a:t>staining, immunocytochemistry, </a:t>
            </a:r>
            <a:r>
              <a:rPr lang="en-US" b="1" dirty="0" smtClean="0"/>
              <a:t>immunochemistry</a:t>
            </a:r>
          </a:p>
          <a:p>
            <a:r>
              <a:rPr lang="en-US" dirty="0"/>
              <a:t>I</a:t>
            </a:r>
            <a:r>
              <a:rPr lang="en-US" dirty="0" smtClean="0"/>
              <a:t>f IHC performed it will be listed on the path report either in an addendum or a comment.</a:t>
            </a:r>
            <a:endParaRPr lang="en-US" dirty="0"/>
          </a:p>
        </p:txBody>
      </p:sp>
    </p:spTree>
    <p:extLst>
      <p:ext uri="{BB962C8B-B14F-4D97-AF65-F5344CB8AC3E}">
        <p14:creationId xmlns:p14="http://schemas.microsoft.com/office/powerpoint/2010/main" val="1654780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01945"/>
          </a:xfrm>
        </p:spPr>
        <p:txBody>
          <a:bodyPr>
            <a:normAutofit fontScale="90000"/>
          </a:bodyPr>
          <a:lstStyle/>
          <a:p>
            <a:r>
              <a:rPr lang="en-US" dirty="0" smtClean="0"/>
              <a:t>Summary for coding ssf4</a:t>
            </a:r>
            <a:endParaRPr lang="en-US" dirty="0"/>
          </a:p>
        </p:txBody>
      </p:sp>
      <p:sp>
        <p:nvSpPr>
          <p:cNvPr id="3" name="Content Placeholder 2"/>
          <p:cNvSpPr>
            <a:spLocks noGrp="1"/>
          </p:cNvSpPr>
          <p:nvPr>
            <p:ph idx="1"/>
          </p:nvPr>
        </p:nvSpPr>
        <p:spPr>
          <a:xfrm>
            <a:off x="913774" y="1249251"/>
            <a:ext cx="10363826" cy="5370490"/>
          </a:xfrm>
        </p:spPr>
        <p:txBody>
          <a:bodyPr>
            <a:normAutofit/>
          </a:bodyPr>
          <a:lstStyle/>
          <a:p>
            <a:r>
              <a:rPr lang="en-US" sz="2800" dirty="0" smtClean="0"/>
              <a:t>IHC staining not performed = 000</a:t>
            </a:r>
          </a:p>
          <a:p>
            <a:endParaRPr lang="en-US" sz="2800" dirty="0" smtClean="0"/>
          </a:p>
          <a:p>
            <a:r>
              <a:rPr lang="en-US" sz="2800" dirty="0" smtClean="0"/>
              <a:t>IHC staining performed and negative = 001</a:t>
            </a:r>
          </a:p>
          <a:p>
            <a:endParaRPr lang="en-US" sz="2800" dirty="0" smtClean="0"/>
          </a:p>
          <a:p>
            <a:r>
              <a:rPr lang="en-US" sz="2800" dirty="0" smtClean="0"/>
              <a:t>IHC staining performed and positive with tumor cell clusters not more than 0.2 mm = 002</a:t>
            </a:r>
          </a:p>
          <a:p>
            <a:endParaRPr lang="en-US" sz="2800" dirty="0" smtClean="0"/>
          </a:p>
          <a:p>
            <a:r>
              <a:rPr lang="en-US" sz="2800" dirty="0" smtClean="0"/>
              <a:t>IHC staining performed and positive with size of tumor cell clusters not mentioned or stated as pn0(i+) with no further info = 009</a:t>
            </a:r>
            <a:endParaRPr lang="en-US" sz="2800" dirty="0"/>
          </a:p>
        </p:txBody>
      </p:sp>
    </p:spTree>
    <p:extLst>
      <p:ext uri="{BB962C8B-B14F-4D97-AF65-F5344CB8AC3E}">
        <p14:creationId xmlns:p14="http://schemas.microsoft.com/office/powerpoint/2010/main" val="1107769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stage notes above ssf4</a:t>
            </a:r>
            <a:endParaRPr lang="en-US" dirty="0"/>
          </a:p>
        </p:txBody>
      </p:sp>
      <p:sp>
        <p:nvSpPr>
          <p:cNvPr id="3" name="Content Placeholder 2"/>
          <p:cNvSpPr>
            <a:spLocks noGrp="1"/>
          </p:cNvSpPr>
          <p:nvPr>
            <p:ph idx="1"/>
          </p:nvPr>
        </p:nvSpPr>
        <p:spPr>
          <a:xfrm>
            <a:off x="913774" y="2367092"/>
            <a:ext cx="10363826" cy="3763252"/>
          </a:xfrm>
        </p:spPr>
        <p:txBody>
          <a:bodyPr>
            <a:normAutofit fontScale="92500" lnSpcReduction="10000"/>
          </a:bodyPr>
          <a:lstStyle/>
          <a:p>
            <a:r>
              <a:rPr lang="en-US" dirty="0"/>
              <a:t>Note 1: </a:t>
            </a:r>
            <a:r>
              <a:rPr lang="en-US" dirty="0">
                <a:hlinkClick r:id="rId2"/>
              </a:rPr>
              <a:t>Isolated tumor cells </a:t>
            </a:r>
            <a:r>
              <a:rPr lang="en-US" dirty="0" smtClean="0">
                <a:hlinkClick r:id="rId2"/>
              </a:rPr>
              <a:t>(ITCs</a:t>
            </a:r>
            <a:r>
              <a:rPr lang="en-US" dirty="0">
                <a:hlinkClick r:id="rId2"/>
              </a:rPr>
              <a:t>)</a:t>
            </a:r>
            <a:r>
              <a:rPr lang="en-US" dirty="0"/>
              <a:t> are defined as single tumor cells or small clusters not greater than 0.2 millimeter (mm), usually detected by immunohistochemistry </a:t>
            </a:r>
            <a:r>
              <a:rPr lang="en-US" dirty="0" smtClean="0"/>
              <a:t>(IHC), </a:t>
            </a:r>
            <a:r>
              <a:rPr lang="en-US" dirty="0"/>
              <a:t>hematoxylin and eosin stains (H and E) (see CS Lymph Nodes code 050), or molecular (MOL) methods (Reverse Transcription Polymerase Chain Reaction, RT-PCR) (see </a:t>
            </a:r>
            <a:r>
              <a:rPr lang="en-US" dirty="0">
                <a:hlinkClick r:id="rId3"/>
              </a:rPr>
              <a:t>CS Site-Specific Factor 5</a:t>
            </a:r>
            <a:r>
              <a:rPr lang="en-US" dirty="0"/>
              <a:t>).  </a:t>
            </a:r>
            <a:r>
              <a:rPr lang="en-US" dirty="0" smtClean="0"/>
              <a:t>ITCs </a:t>
            </a:r>
            <a:r>
              <a:rPr lang="en-US" dirty="0"/>
              <a:t>do not usually show evidence of malignant activity (e.g., proliferation or stromal reaction.) </a:t>
            </a:r>
          </a:p>
          <a:p>
            <a:r>
              <a:rPr lang="en-US" dirty="0"/>
              <a:t>Note 2:  When CS Lymph Nodes is coded 000, use codes 000-009 only to report results of </a:t>
            </a:r>
            <a:r>
              <a:rPr lang="en-US" dirty="0" smtClean="0"/>
              <a:t>IHC. </a:t>
            </a:r>
            <a:r>
              <a:rPr lang="en-US" dirty="0"/>
              <a:t>Otherwise code 987 in this field. </a:t>
            </a:r>
          </a:p>
          <a:p>
            <a:r>
              <a:rPr lang="en-US" dirty="0"/>
              <a:t>Note 3:  If it is unstated whether or not tests are done for </a:t>
            </a:r>
            <a:r>
              <a:rPr lang="en-US" dirty="0" smtClean="0"/>
              <a:t>IHC, </a:t>
            </a:r>
            <a:r>
              <a:rPr lang="en-US" dirty="0"/>
              <a:t>assume they are not done. </a:t>
            </a:r>
          </a:p>
          <a:p>
            <a:r>
              <a:rPr lang="en-US" dirty="0"/>
              <a:t>Note 4:  If the record states N0(i+) and no other information, code to 009. </a:t>
            </a:r>
          </a:p>
        </p:txBody>
      </p:sp>
    </p:spTree>
    <p:extLst>
      <p:ext uri="{BB962C8B-B14F-4D97-AF65-F5344CB8AC3E}">
        <p14:creationId xmlns:p14="http://schemas.microsoft.com/office/powerpoint/2010/main" val="148550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11038"/>
          </a:xfrm>
        </p:spPr>
        <p:txBody>
          <a:bodyPr/>
          <a:lstStyle/>
          <a:p>
            <a:r>
              <a:rPr lang="en-US" dirty="0" smtClean="0"/>
              <a:t> path report #1 </a:t>
            </a:r>
            <a:endParaRPr lang="en-US" dirty="0"/>
          </a:p>
        </p:txBody>
      </p:sp>
      <p:sp>
        <p:nvSpPr>
          <p:cNvPr id="3" name="Content Placeholder 2"/>
          <p:cNvSpPr>
            <a:spLocks noGrp="1"/>
          </p:cNvSpPr>
          <p:nvPr>
            <p:ph idx="1"/>
          </p:nvPr>
        </p:nvSpPr>
        <p:spPr>
          <a:xfrm>
            <a:off x="913774" y="1262130"/>
            <a:ext cx="10363826" cy="5203064"/>
          </a:xfrm>
        </p:spPr>
        <p:txBody>
          <a:bodyPr>
            <a:noAutofit/>
          </a:bodyPr>
          <a:lstStyle/>
          <a:p>
            <a:pPr marL="0" indent="0">
              <a:buNone/>
            </a:pPr>
            <a:r>
              <a:rPr lang="en-US" dirty="0"/>
              <a:t>INTERPRETATION:</a:t>
            </a:r>
          </a:p>
          <a:p>
            <a:pPr marL="0" indent="0">
              <a:buNone/>
            </a:pPr>
            <a:r>
              <a:rPr lang="en-US" dirty="0"/>
              <a:t>SPECIMEN A:  BREAST, LEFT, MASTECTOMY:</a:t>
            </a:r>
          </a:p>
          <a:p>
            <a:pPr marL="0" indent="0">
              <a:buNone/>
            </a:pPr>
            <a:r>
              <a:rPr lang="en-US" dirty="0"/>
              <a:t>1.     INVASIVE DUCTAL CARCINOMA (MULTIFOCAL), MODERATELY DIFFERENTIATED (GRADE 2).</a:t>
            </a:r>
          </a:p>
          <a:p>
            <a:pPr marL="0" indent="0">
              <a:buNone/>
            </a:pPr>
            <a:r>
              <a:rPr lang="en-US" dirty="0"/>
              <a:t>2.     HIGH-GRADE DUCTAL CARCINOMA IN-SITU.</a:t>
            </a:r>
          </a:p>
          <a:p>
            <a:pPr marL="0" indent="0">
              <a:buNone/>
            </a:pPr>
            <a:r>
              <a:rPr lang="en-US" dirty="0"/>
              <a:t>3.     SEE SYNOPTIC REPORT AND COMMENT.</a:t>
            </a:r>
          </a:p>
          <a:p>
            <a:pPr marL="0" indent="0">
              <a:buNone/>
            </a:pPr>
            <a:r>
              <a:rPr lang="en-US" dirty="0" smtClean="0"/>
              <a:t>SPECIMEN </a:t>
            </a:r>
            <a:r>
              <a:rPr lang="en-US" dirty="0"/>
              <a:t>B:  LYMPH NODES,LEFT AXILLA, LYMPHADENECTOMY:</a:t>
            </a:r>
          </a:p>
          <a:p>
            <a:pPr marL="0" indent="0">
              <a:buNone/>
            </a:pPr>
            <a:r>
              <a:rPr lang="en-US" dirty="0"/>
              <a:t>1.     </a:t>
            </a:r>
            <a:r>
              <a:rPr lang="en-US" dirty="0" smtClean="0"/>
              <a:t>ELEVEN </a:t>
            </a:r>
            <a:r>
              <a:rPr lang="en-US" dirty="0"/>
              <a:t>LYMPH </a:t>
            </a:r>
            <a:r>
              <a:rPr lang="en-US" dirty="0" smtClean="0"/>
              <a:t>NODES examined and negative for metastatic carcinoma.</a:t>
            </a:r>
            <a:endParaRPr lang="en-US" dirty="0"/>
          </a:p>
          <a:p>
            <a:pPr marL="0" indent="0">
              <a:buNone/>
            </a:pPr>
            <a:r>
              <a:rPr lang="en-US" dirty="0" smtClean="0"/>
              <a:t>2.     </a:t>
            </a:r>
            <a:r>
              <a:rPr lang="en-US" dirty="0"/>
              <a:t>SEE SYNOPTIC REPORT AND COMMENT.</a:t>
            </a:r>
          </a:p>
          <a:p>
            <a:pPr marL="0" indent="0">
              <a:buNone/>
            </a:pPr>
            <a:endParaRPr lang="en-US" dirty="0"/>
          </a:p>
        </p:txBody>
      </p:sp>
    </p:spTree>
    <p:extLst>
      <p:ext uri="{BB962C8B-B14F-4D97-AF65-F5344CB8AC3E}">
        <p14:creationId xmlns:p14="http://schemas.microsoft.com/office/powerpoint/2010/main" val="2348241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72401"/>
          </a:xfrm>
        </p:spPr>
        <p:txBody>
          <a:bodyPr/>
          <a:lstStyle/>
          <a:p>
            <a:r>
              <a:rPr lang="en-US" dirty="0" smtClean="0"/>
              <a:t>Path report example #1</a:t>
            </a:r>
            <a:endParaRPr lang="en-US" dirty="0"/>
          </a:p>
        </p:txBody>
      </p:sp>
      <p:sp>
        <p:nvSpPr>
          <p:cNvPr id="3" name="Content Placeholder 2"/>
          <p:cNvSpPr>
            <a:spLocks noGrp="1"/>
          </p:cNvSpPr>
          <p:nvPr>
            <p:ph idx="1"/>
          </p:nvPr>
        </p:nvSpPr>
        <p:spPr>
          <a:xfrm>
            <a:off x="913774" y="1390918"/>
            <a:ext cx="10363826" cy="4400281"/>
          </a:xfrm>
        </p:spPr>
        <p:txBody>
          <a:bodyPr>
            <a:normAutofit/>
          </a:bodyPr>
          <a:lstStyle/>
          <a:p>
            <a:pPr marL="0" indent="0">
              <a:spcBef>
                <a:spcPts val="0"/>
              </a:spcBef>
              <a:buNone/>
            </a:pPr>
            <a:r>
              <a:rPr lang="en-US" sz="2400" dirty="0" smtClean="0"/>
              <a:t>Synoptic report:</a:t>
            </a:r>
          </a:p>
          <a:p>
            <a:pPr marL="0" indent="0">
              <a:spcBef>
                <a:spcPts val="0"/>
              </a:spcBef>
              <a:buNone/>
            </a:pPr>
            <a:endParaRPr lang="en-US" sz="2400" dirty="0" smtClean="0"/>
          </a:p>
          <a:p>
            <a:pPr marL="0" indent="0">
              <a:spcBef>
                <a:spcPts val="0"/>
              </a:spcBef>
              <a:buNone/>
            </a:pPr>
            <a:r>
              <a:rPr lang="en-US" sz="2400" dirty="0" smtClean="0"/>
              <a:t>Lymph </a:t>
            </a:r>
            <a:r>
              <a:rPr lang="en-US" sz="2400" dirty="0"/>
              <a:t>Node Summary</a:t>
            </a:r>
            <a:r>
              <a:rPr lang="en-US" sz="2400" dirty="0" smtClean="0"/>
              <a:t>:</a:t>
            </a:r>
          </a:p>
          <a:p>
            <a:pPr marL="0" indent="0">
              <a:spcBef>
                <a:spcPts val="0"/>
              </a:spcBef>
              <a:buNone/>
            </a:pPr>
            <a:r>
              <a:rPr lang="en-US" sz="2400" dirty="0" smtClean="0"/>
              <a:t>Total </a:t>
            </a:r>
            <a:r>
              <a:rPr lang="en-US" sz="2400" dirty="0"/>
              <a:t>number of nodes examined:  </a:t>
            </a:r>
            <a:r>
              <a:rPr lang="en-US" sz="2400" dirty="0" smtClean="0"/>
              <a:t>  11</a:t>
            </a:r>
          </a:p>
          <a:p>
            <a:pPr marL="0" indent="0">
              <a:spcBef>
                <a:spcPts val="0"/>
              </a:spcBef>
              <a:buNone/>
            </a:pPr>
            <a:r>
              <a:rPr lang="en-US" sz="2400" dirty="0" smtClean="0"/>
              <a:t>Total </a:t>
            </a:r>
            <a:r>
              <a:rPr lang="en-US" sz="2400" dirty="0"/>
              <a:t>number of sentinel nodes examined:  </a:t>
            </a:r>
            <a:r>
              <a:rPr lang="en-US" sz="2400" dirty="0" smtClean="0"/>
              <a:t> </a:t>
            </a:r>
            <a:r>
              <a:rPr lang="en-US" sz="2400" dirty="0"/>
              <a:t>0</a:t>
            </a:r>
          </a:p>
          <a:p>
            <a:pPr marL="0" indent="0">
              <a:spcBef>
                <a:spcPts val="0"/>
              </a:spcBef>
              <a:buNone/>
            </a:pPr>
            <a:r>
              <a:rPr lang="en-US" sz="2400" dirty="0" smtClean="0"/>
              <a:t>number </a:t>
            </a:r>
            <a:r>
              <a:rPr lang="en-US" sz="2400" dirty="0"/>
              <a:t>of nodes with macrometastases: </a:t>
            </a:r>
            <a:r>
              <a:rPr lang="en-US" sz="2400" dirty="0" smtClean="0"/>
              <a:t>   0</a:t>
            </a:r>
            <a:endParaRPr lang="en-US" sz="2400" dirty="0"/>
          </a:p>
          <a:p>
            <a:pPr marL="0" indent="0">
              <a:spcBef>
                <a:spcPts val="0"/>
              </a:spcBef>
              <a:buNone/>
            </a:pPr>
            <a:r>
              <a:rPr lang="en-US" sz="2400" dirty="0" smtClean="0"/>
              <a:t>Number </a:t>
            </a:r>
            <a:r>
              <a:rPr lang="en-US" sz="2400" dirty="0"/>
              <a:t>of nodes with micrometastases: </a:t>
            </a:r>
            <a:r>
              <a:rPr lang="en-US" sz="2400" dirty="0" smtClean="0"/>
              <a:t>     0</a:t>
            </a:r>
            <a:endParaRPr lang="en-US" sz="2400" dirty="0"/>
          </a:p>
          <a:p>
            <a:pPr marL="0" indent="0">
              <a:spcBef>
                <a:spcPts val="0"/>
              </a:spcBef>
              <a:buNone/>
            </a:pPr>
            <a:r>
              <a:rPr lang="en-US" sz="2400" dirty="0" smtClean="0"/>
              <a:t>Number </a:t>
            </a:r>
            <a:r>
              <a:rPr lang="en-US" sz="2400" dirty="0"/>
              <a:t>of nodes with isolated tumor cells: </a:t>
            </a:r>
            <a:r>
              <a:rPr lang="en-US" sz="2400" dirty="0" smtClean="0"/>
              <a:t> </a:t>
            </a:r>
            <a:r>
              <a:rPr lang="en-US" sz="2400" dirty="0"/>
              <a:t>1</a:t>
            </a:r>
          </a:p>
          <a:p>
            <a:pPr marL="0" indent="0">
              <a:spcBef>
                <a:spcPts val="0"/>
              </a:spcBef>
              <a:buNone/>
            </a:pPr>
            <a:r>
              <a:rPr lang="en-US" sz="1700" dirty="0" smtClean="0"/>
              <a:t> </a:t>
            </a:r>
            <a:endParaRPr lang="en-US" sz="1700" dirty="0"/>
          </a:p>
          <a:p>
            <a:endParaRPr lang="en-US" dirty="0"/>
          </a:p>
        </p:txBody>
      </p:sp>
    </p:spTree>
    <p:extLst>
      <p:ext uri="{BB962C8B-B14F-4D97-AF65-F5344CB8AC3E}">
        <p14:creationId xmlns:p14="http://schemas.microsoft.com/office/powerpoint/2010/main" val="4120852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report example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Comment:</a:t>
            </a:r>
          </a:p>
          <a:p>
            <a:pPr marL="0" indent="0">
              <a:buNone/>
            </a:pPr>
            <a:r>
              <a:rPr lang="en-US" dirty="0" smtClean="0"/>
              <a:t>Immunohistochemical </a:t>
            </a:r>
            <a:r>
              <a:rPr lang="en-US" dirty="0"/>
              <a:t>staining for smooth muscle myosin and p63 (blocks A6, A8, A9, A12) demonstrate retained myosin and p63 staining in areas of in-situ carcinoma and loss of staining in areas of invasive carcinoma, confirming the above cited diagnosis.  Immunostaining for smooth muscle myosin (A17) shows positive myoepithelial staining, confirming the absence of an invasive component in the area of interest.  Immunostaining for smooth muscle myosin (A21) shows loss of myosin staining, confirming the presence of invasive carcinoma.  </a:t>
            </a:r>
            <a:r>
              <a:rPr lang="en-US" b="1" u="sng" dirty="0"/>
              <a:t>Immunostaining for pankeratin (B4) shows positivity of a single focus of tumor cells within a lymph node section, confirming the presence of isolated tumor cell metastasis. </a:t>
            </a:r>
          </a:p>
        </p:txBody>
      </p:sp>
    </p:spTree>
    <p:extLst>
      <p:ext uri="{BB962C8B-B14F-4D97-AF65-F5344CB8AC3E}">
        <p14:creationId xmlns:p14="http://schemas.microsoft.com/office/powerpoint/2010/main" val="3650778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report example #1 </a:t>
            </a:r>
            <a:endParaRPr lang="en-US" dirty="0"/>
          </a:p>
        </p:txBody>
      </p:sp>
      <p:sp>
        <p:nvSpPr>
          <p:cNvPr id="3" name="Content Placeholder 2"/>
          <p:cNvSpPr>
            <a:spLocks noGrp="1"/>
          </p:cNvSpPr>
          <p:nvPr>
            <p:ph idx="1"/>
          </p:nvPr>
        </p:nvSpPr>
        <p:spPr/>
        <p:txBody>
          <a:bodyPr/>
          <a:lstStyle/>
          <a:p>
            <a:pPr marL="0" indent="0">
              <a:buNone/>
            </a:pPr>
            <a:r>
              <a:rPr lang="en-US" dirty="0" smtClean="0"/>
              <a:t>As stated in the comment, IHC was performed on both specimens A (breast tumor) &amp; B (lymph nodes)</a:t>
            </a:r>
          </a:p>
          <a:p>
            <a:pPr marL="0" indent="0">
              <a:buNone/>
            </a:pPr>
            <a:r>
              <a:rPr lang="en-US" dirty="0" smtClean="0"/>
              <a:t>CS </a:t>
            </a:r>
            <a:r>
              <a:rPr lang="en-US" dirty="0" smtClean="0"/>
              <a:t>codes:</a:t>
            </a:r>
          </a:p>
          <a:p>
            <a:pPr marL="0" indent="0">
              <a:buNone/>
            </a:pPr>
            <a:r>
              <a:rPr lang="en-US" dirty="0" smtClean="0"/>
              <a:t>CS LN 000 = ITCs detected by IHC methods only per path.</a:t>
            </a:r>
          </a:p>
          <a:p>
            <a:pPr marL="0" indent="0">
              <a:buNone/>
            </a:pPr>
            <a:r>
              <a:rPr lang="en-US" dirty="0" smtClean="0"/>
              <a:t>SSF4 code 009 = LNs negative on routine H&amp;E, IHC studies performed and positive for ITCs size of tumor cells not stated.</a:t>
            </a:r>
          </a:p>
          <a:p>
            <a:pPr marL="0" indent="0">
              <a:buNone/>
            </a:pPr>
            <a:endParaRPr lang="en-US" dirty="0"/>
          </a:p>
        </p:txBody>
      </p:sp>
    </p:spTree>
    <p:extLst>
      <p:ext uri="{BB962C8B-B14F-4D97-AF65-F5344CB8AC3E}">
        <p14:creationId xmlns:p14="http://schemas.microsoft.com/office/powerpoint/2010/main" val="2265181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69370"/>
          </a:xfrm>
        </p:spPr>
        <p:txBody>
          <a:bodyPr/>
          <a:lstStyle/>
          <a:p>
            <a:r>
              <a:rPr lang="en-US" dirty="0" smtClean="0"/>
              <a:t>Path report example #2</a:t>
            </a:r>
            <a:endParaRPr lang="en-US" dirty="0"/>
          </a:p>
        </p:txBody>
      </p:sp>
      <p:sp>
        <p:nvSpPr>
          <p:cNvPr id="3" name="Content Placeholder 2"/>
          <p:cNvSpPr>
            <a:spLocks noGrp="1"/>
          </p:cNvSpPr>
          <p:nvPr>
            <p:ph idx="1"/>
          </p:nvPr>
        </p:nvSpPr>
        <p:spPr>
          <a:xfrm>
            <a:off x="913774" y="1390918"/>
            <a:ext cx="10363826" cy="4400281"/>
          </a:xfrm>
        </p:spPr>
        <p:txBody>
          <a:bodyPr>
            <a:normAutofit/>
          </a:bodyPr>
          <a:lstStyle/>
          <a:p>
            <a:pPr marL="0" indent="0">
              <a:spcBef>
                <a:spcPts val="0"/>
              </a:spcBef>
              <a:buNone/>
            </a:pPr>
            <a:r>
              <a:rPr lang="en-US" dirty="0" smtClean="0"/>
              <a:t>Interpretation:</a:t>
            </a:r>
          </a:p>
          <a:p>
            <a:pPr marL="0" indent="0">
              <a:spcBef>
                <a:spcPts val="0"/>
              </a:spcBef>
              <a:buNone/>
            </a:pPr>
            <a:r>
              <a:rPr lang="en-US" dirty="0" smtClean="0"/>
              <a:t>Specimen a: sentinel lymph node: 2 benign sentinel lymph nodes. Sentinel node protocol performed.</a:t>
            </a:r>
          </a:p>
          <a:p>
            <a:pPr marL="0" indent="0">
              <a:spcBef>
                <a:spcPts val="0"/>
              </a:spcBef>
              <a:buNone/>
            </a:pPr>
            <a:r>
              <a:rPr lang="en-US" dirty="0" smtClean="0"/>
              <a:t>Specimen c: axillary lymph nodes: 6 benign lymph nodes. </a:t>
            </a:r>
          </a:p>
          <a:p>
            <a:pPr marL="0" indent="0">
              <a:spcBef>
                <a:spcPts val="0"/>
              </a:spcBef>
              <a:buNone/>
            </a:pPr>
            <a:r>
              <a:rPr lang="en-US" dirty="0" smtClean="0"/>
              <a:t>Synoptic </a:t>
            </a:r>
            <a:r>
              <a:rPr lang="en-US" dirty="0"/>
              <a:t>report:</a:t>
            </a:r>
          </a:p>
          <a:p>
            <a:pPr marL="0" indent="0">
              <a:spcBef>
                <a:spcPts val="0"/>
              </a:spcBef>
              <a:buNone/>
            </a:pPr>
            <a:r>
              <a:rPr lang="en-US" dirty="0" smtClean="0"/>
              <a:t>Lymph </a:t>
            </a:r>
            <a:r>
              <a:rPr lang="en-US" dirty="0"/>
              <a:t>Node Summary:</a:t>
            </a:r>
          </a:p>
          <a:p>
            <a:pPr marL="0" indent="0">
              <a:spcBef>
                <a:spcPts val="0"/>
              </a:spcBef>
              <a:buNone/>
            </a:pPr>
            <a:r>
              <a:rPr lang="en-US" dirty="0"/>
              <a:t>Total number of nodes examined:    8</a:t>
            </a:r>
          </a:p>
          <a:p>
            <a:pPr marL="0" indent="0">
              <a:spcBef>
                <a:spcPts val="0"/>
              </a:spcBef>
              <a:buNone/>
            </a:pPr>
            <a:r>
              <a:rPr lang="en-US" dirty="0"/>
              <a:t>Total number of sentinel nodes examined:   </a:t>
            </a:r>
            <a:r>
              <a:rPr lang="en-US" dirty="0" smtClean="0"/>
              <a:t>2</a:t>
            </a:r>
            <a:endParaRPr lang="en-US" dirty="0"/>
          </a:p>
          <a:p>
            <a:pPr marL="0" indent="0">
              <a:spcBef>
                <a:spcPts val="0"/>
              </a:spcBef>
              <a:buNone/>
            </a:pPr>
            <a:r>
              <a:rPr lang="en-US" dirty="0"/>
              <a:t>number of nodes with macrometastases:    0</a:t>
            </a:r>
          </a:p>
          <a:p>
            <a:pPr marL="0" indent="0">
              <a:spcBef>
                <a:spcPts val="0"/>
              </a:spcBef>
              <a:buNone/>
            </a:pPr>
            <a:r>
              <a:rPr lang="en-US" dirty="0"/>
              <a:t>Number of nodes with micrometastases:      0</a:t>
            </a:r>
          </a:p>
          <a:p>
            <a:pPr marL="0" indent="0">
              <a:spcBef>
                <a:spcPts val="0"/>
              </a:spcBef>
              <a:buNone/>
            </a:pPr>
            <a:r>
              <a:rPr lang="en-US" dirty="0"/>
              <a:t>Number of nodes with isolated tumor cells:  </a:t>
            </a:r>
            <a:r>
              <a:rPr lang="en-US" dirty="0" smtClean="0"/>
              <a:t>0</a:t>
            </a:r>
            <a:endParaRPr lang="en-US" dirty="0"/>
          </a:p>
          <a:p>
            <a:pPr marL="0" indent="0">
              <a:buNone/>
            </a:pPr>
            <a:endParaRPr lang="en-US" dirty="0"/>
          </a:p>
        </p:txBody>
      </p:sp>
    </p:spTree>
    <p:extLst>
      <p:ext uri="{BB962C8B-B14F-4D97-AF65-F5344CB8AC3E}">
        <p14:creationId xmlns:p14="http://schemas.microsoft.com/office/powerpoint/2010/main" val="2434954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Review different methods of evaluating lymph nodes for breast cancer</a:t>
            </a:r>
          </a:p>
          <a:p>
            <a:r>
              <a:rPr lang="en-US" dirty="0" smtClean="0"/>
              <a:t>Review op reports/path report examples for coding</a:t>
            </a:r>
          </a:p>
          <a:p>
            <a:r>
              <a:rPr lang="en-US" dirty="0" smtClean="0"/>
              <a:t>Discussion on immunohistochemistry staining for evaluating lymph nodes for isolated tumor cells (ITC)</a:t>
            </a:r>
          </a:p>
          <a:p>
            <a:r>
              <a:rPr lang="en-US" dirty="0" smtClean="0"/>
              <a:t>Show path report examples for coding</a:t>
            </a:r>
            <a:endParaRPr lang="en-US" dirty="0"/>
          </a:p>
        </p:txBody>
      </p:sp>
    </p:spTree>
    <p:extLst>
      <p:ext uri="{BB962C8B-B14F-4D97-AF65-F5344CB8AC3E}">
        <p14:creationId xmlns:p14="http://schemas.microsoft.com/office/powerpoint/2010/main" val="3481259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report example #2</a:t>
            </a:r>
            <a:endParaRPr lang="en-US" dirty="0"/>
          </a:p>
        </p:txBody>
      </p:sp>
      <p:sp>
        <p:nvSpPr>
          <p:cNvPr id="3" name="Content Placeholder 2"/>
          <p:cNvSpPr>
            <a:spLocks noGrp="1"/>
          </p:cNvSpPr>
          <p:nvPr>
            <p:ph idx="1"/>
          </p:nvPr>
        </p:nvSpPr>
        <p:spPr/>
        <p:txBody>
          <a:bodyPr/>
          <a:lstStyle/>
          <a:p>
            <a:r>
              <a:rPr lang="en-US" dirty="0" smtClean="0"/>
              <a:t>SLNs were negative = 2 nodes (examined by routine H&amp;E)</a:t>
            </a:r>
          </a:p>
          <a:p>
            <a:r>
              <a:rPr lang="en-US" dirty="0" smtClean="0"/>
              <a:t>6 axillary LNs were negative (examined by routine H&amp;E).</a:t>
            </a:r>
          </a:p>
          <a:p>
            <a:r>
              <a:rPr lang="en-US" dirty="0" smtClean="0"/>
              <a:t>NO COMMENT regarding IHC staining performed.</a:t>
            </a:r>
          </a:p>
          <a:p>
            <a:r>
              <a:rPr lang="en-US" dirty="0" smtClean="0"/>
              <a:t>CS codes</a:t>
            </a:r>
          </a:p>
          <a:p>
            <a:pPr marL="0" indent="0">
              <a:buNone/>
            </a:pPr>
            <a:r>
              <a:rPr lang="en-US" dirty="0" smtClean="0"/>
              <a:t>CS LN 000 = no LN involvement per path.</a:t>
            </a:r>
          </a:p>
          <a:p>
            <a:pPr marL="0" indent="0">
              <a:buNone/>
            </a:pPr>
            <a:r>
              <a:rPr lang="en-US" dirty="0" smtClean="0"/>
              <a:t>SSF4 000 = LNs negative on routine H&amp;E, IHC studies not performed.</a:t>
            </a:r>
          </a:p>
          <a:p>
            <a:pPr marL="0" indent="0">
              <a:buNone/>
            </a:pPr>
            <a:r>
              <a:rPr lang="en-US" dirty="0" smtClean="0"/>
              <a:t>Scope of regional LN surgery 6 = </a:t>
            </a:r>
            <a:r>
              <a:rPr lang="en-US" dirty="0" smtClean="0"/>
              <a:t>Sentinel </a:t>
            </a:r>
            <a:r>
              <a:rPr lang="en-US" dirty="0" smtClean="0"/>
              <a:t>LN bx and 4 or more regional LN removed at the same time. </a:t>
            </a:r>
            <a:endParaRPr lang="en-US" dirty="0"/>
          </a:p>
        </p:txBody>
      </p:sp>
    </p:spTree>
    <p:extLst>
      <p:ext uri="{BB962C8B-B14F-4D97-AF65-F5344CB8AC3E}">
        <p14:creationId xmlns:p14="http://schemas.microsoft.com/office/powerpoint/2010/main" val="4701993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913774" y="1777286"/>
            <a:ext cx="10363826" cy="4013914"/>
          </a:xfrm>
        </p:spPr>
        <p:txBody>
          <a:bodyPr>
            <a:normAutofit lnSpcReduction="10000"/>
          </a:bodyPr>
          <a:lstStyle/>
          <a:p>
            <a:r>
              <a:rPr lang="en-US" dirty="0" smtClean="0"/>
              <a:t>Read OP reports to determine exactly was procedure was performed to evaluate the lymph nodes (SLN BX only, SLN bx attempted but failed, SLN + ALND or just ALND) and code appropriate code under data item “scope of regional LN surgery”.</a:t>
            </a:r>
          </a:p>
          <a:p>
            <a:r>
              <a:rPr lang="en-US" dirty="0" smtClean="0"/>
              <a:t>Review path reports for addendum/comment to identify if IHC studies were performed on lymph nodes and code appropriate codes in data items CS LN &amp; </a:t>
            </a:r>
            <a:r>
              <a:rPr lang="en-US" dirty="0" smtClean="0"/>
              <a:t>SSF4</a:t>
            </a:r>
            <a:r>
              <a:rPr lang="en-US" dirty="0" smtClean="0"/>
              <a:t>.</a:t>
            </a:r>
          </a:p>
          <a:p>
            <a:r>
              <a:rPr lang="en-US" dirty="0" smtClean="0"/>
              <a:t>Use reference manuals: </a:t>
            </a:r>
          </a:p>
          <a:p>
            <a:pPr>
              <a:buFont typeface="Wingdings" panose="05000000000000000000" pitchFamily="2" charset="2"/>
              <a:buChar char="Ø"/>
            </a:pPr>
            <a:r>
              <a:rPr lang="en-US" dirty="0"/>
              <a:t>C</a:t>
            </a:r>
            <a:r>
              <a:rPr lang="en-US" dirty="0" smtClean="0"/>
              <a:t>ollaborative </a:t>
            </a:r>
            <a:r>
              <a:rPr lang="en-US" dirty="0" smtClean="0"/>
              <a:t>staging manual, part I, section II, site specific instructions &amp; notes above schemas.</a:t>
            </a:r>
          </a:p>
          <a:p>
            <a:pPr>
              <a:buFont typeface="Wingdings" panose="05000000000000000000" pitchFamily="2" charset="2"/>
              <a:buChar char="Ø"/>
            </a:pPr>
            <a:r>
              <a:rPr lang="en-US" dirty="0" smtClean="0"/>
              <a:t>The Fords manual</a:t>
            </a:r>
          </a:p>
          <a:p>
            <a:pPr>
              <a:buFont typeface="Wingdings" panose="05000000000000000000" pitchFamily="2" charset="2"/>
              <a:buChar char="Ø"/>
            </a:pPr>
            <a:r>
              <a:rPr lang="en-US" dirty="0" smtClean="0"/>
              <a:t>Cpdms.net web help on the Kentucky </a:t>
            </a:r>
            <a:r>
              <a:rPr lang="en-US" dirty="0" smtClean="0"/>
              <a:t>Cancer </a:t>
            </a:r>
            <a:r>
              <a:rPr lang="en-US" dirty="0"/>
              <a:t>R</a:t>
            </a:r>
            <a:r>
              <a:rPr lang="en-US" dirty="0" smtClean="0"/>
              <a:t>egistry </a:t>
            </a:r>
            <a:r>
              <a:rPr lang="en-US" dirty="0" smtClean="0"/>
              <a:t>website</a:t>
            </a:r>
          </a:p>
        </p:txBody>
      </p:sp>
    </p:spTree>
    <p:extLst>
      <p:ext uri="{BB962C8B-B14F-4D97-AF65-F5344CB8AC3E}">
        <p14:creationId xmlns:p14="http://schemas.microsoft.com/office/powerpoint/2010/main" val="277275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000" dirty="0" smtClean="0"/>
              <a:t>Any questions ?</a:t>
            </a:r>
            <a:endParaRPr lang="en-US" sz="8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83843" y="2193925"/>
            <a:ext cx="4024313" cy="4024313"/>
          </a:xfrm>
        </p:spPr>
      </p:pic>
    </p:spTree>
    <p:extLst>
      <p:ext uri="{BB962C8B-B14F-4D97-AF65-F5344CB8AC3E}">
        <p14:creationId xmlns:p14="http://schemas.microsoft.com/office/powerpoint/2010/main" val="42109046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p:txBody>
          <a:bodyPr/>
          <a:lstStyle/>
          <a:p>
            <a:r>
              <a:rPr lang="en-US" dirty="0" smtClean="0"/>
              <a:t>Contact info</a:t>
            </a:r>
          </a:p>
          <a:p>
            <a:pPr marL="0" indent="0">
              <a:buNone/>
            </a:pPr>
            <a:endParaRPr lang="en-US" dirty="0" smtClean="0"/>
          </a:p>
          <a:p>
            <a:pPr marL="0" indent="0">
              <a:buNone/>
            </a:pPr>
            <a:r>
              <a:rPr lang="en-US" dirty="0" smtClean="0"/>
              <a:t>Tonya Brandenburg, MHA, CTR</a:t>
            </a:r>
          </a:p>
          <a:p>
            <a:pPr marL="0" indent="0">
              <a:buNone/>
            </a:pPr>
            <a:r>
              <a:rPr lang="en-US" dirty="0" smtClean="0">
                <a:solidFill>
                  <a:srgbClr val="0070C0"/>
                </a:solidFill>
                <a:hlinkClick r:id="rId2"/>
              </a:rPr>
              <a:t>tbrand@kcr.uky.edu</a:t>
            </a:r>
            <a:endParaRPr lang="en-US" dirty="0" smtClean="0">
              <a:solidFill>
                <a:srgbClr val="0070C0"/>
              </a:solidFill>
            </a:endParaRPr>
          </a:p>
          <a:p>
            <a:pPr marL="0" indent="0">
              <a:buNone/>
            </a:pPr>
            <a:endParaRPr lang="en-US" dirty="0"/>
          </a:p>
        </p:txBody>
      </p:sp>
    </p:spTree>
    <p:extLst>
      <p:ext uri="{BB962C8B-B14F-4D97-AF65-F5344CB8AC3E}">
        <p14:creationId xmlns:p14="http://schemas.microsoft.com/office/powerpoint/2010/main" val="274272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 node evaluations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400" dirty="0" smtClean="0"/>
              <a:t>Fine needle Aspiration (FNA) / core Biopsy</a:t>
            </a:r>
          </a:p>
          <a:p>
            <a:pPr>
              <a:buFont typeface="Wingdings" panose="05000000000000000000" pitchFamily="2" charset="2"/>
              <a:buChar char="§"/>
            </a:pPr>
            <a:r>
              <a:rPr lang="en-US" sz="2400" dirty="0" smtClean="0"/>
              <a:t>Sentinel Lymph node (SLN)</a:t>
            </a:r>
          </a:p>
          <a:p>
            <a:pPr>
              <a:buFont typeface="Wingdings" panose="05000000000000000000" pitchFamily="2" charset="2"/>
              <a:buChar char="§"/>
            </a:pPr>
            <a:r>
              <a:rPr lang="en-US" sz="2400" dirty="0" smtClean="0"/>
              <a:t>Sentinel Lymph nodes (SLNs)</a:t>
            </a:r>
          </a:p>
          <a:p>
            <a:pPr>
              <a:buFont typeface="Wingdings" panose="05000000000000000000" pitchFamily="2" charset="2"/>
              <a:buChar char="§"/>
            </a:pPr>
            <a:r>
              <a:rPr lang="en-US" sz="2400" dirty="0" smtClean="0"/>
              <a:t>Sentinel Lymph node(s) + Axillary Lymph Node </a:t>
            </a:r>
            <a:r>
              <a:rPr lang="en-US" sz="2400" dirty="0"/>
              <a:t>D</a:t>
            </a:r>
            <a:r>
              <a:rPr lang="en-US" sz="2400" dirty="0" smtClean="0"/>
              <a:t>issection (SLN +ALND)</a:t>
            </a:r>
          </a:p>
          <a:p>
            <a:pPr>
              <a:buFont typeface="Wingdings" panose="05000000000000000000" pitchFamily="2" charset="2"/>
              <a:buChar char="§"/>
            </a:pPr>
            <a:r>
              <a:rPr lang="en-US" sz="2400" dirty="0" smtClean="0"/>
              <a:t>Axillary Lymph node </a:t>
            </a:r>
            <a:r>
              <a:rPr lang="en-US" sz="2400" dirty="0" smtClean="0"/>
              <a:t>dissection</a:t>
            </a:r>
          </a:p>
          <a:p>
            <a:pPr>
              <a:buFont typeface="Wingdings" panose="05000000000000000000" pitchFamily="2" charset="2"/>
              <a:buChar char="§"/>
            </a:pPr>
            <a:r>
              <a:rPr lang="en-US" sz="2400" dirty="0" smtClean="0"/>
              <a:t>See part 1, section 1 of the general rules for lymph nodes positive and lymph nodes examined</a:t>
            </a:r>
            <a:endParaRPr lang="en-US" sz="2400" dirty="0" smtClean="0"/>
          </a:p>
          <a:p>
            <a:pPr marL="0" indent="0">
              <a:buNone/>
            </a:pPr>
            <a:endParaRPr lang="en-US" dirty="0"/>
          </a:p>
        </p:txBody>
      </p:sp>
    </p:spTree>
    <p:extLst>
      <p:ext uri="{BB962C8B-B14F-4D97-AF65-F5344CB8AC3E}">
        <p14:creationId xmlns:p14="http://schemas.microsoft.com/office/powerpoint/2010/main" val="3565319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Fine Needle Aspiration/Core biopsy</a:t>
            </a:r>
            <a:endParaRPr lang="en-US" dirty="0"/>
          </a:p>
        </p:txBody>
      </p:sp>
      <p:sp>
        <p:nvSpPr>
          <p:cNvPr id="3" name="Content Placeholder 2"/>
          <p:cNvSpPr>
            <a:spLocks noGrp="1"/>
          </p:cNvSpPr>
          <p:nvPr>
            <p:ph idx="1"/>
          </p:nvPr>
        </p:nvSpPr>
        <p:spPr/>
        <p:txBody>
          <a:bodyPr>
            <a:normAutofit/>
          </a:bodyPr>
          <a:lstStyle/>
          <a:p>
            <a:r>
              <a:rPr lang="en-US" b="1" dirty="0" smtClean="0"/>
              <a:t>Fine-needle </a:t>
            </a:r>
            <a:r>
              <a:rPr lang="en-US" b="1" dirty="0"/>
              <a:t>aspiration </a:t>
            </a:r>
            <a:r>
              <a:rPr lang="en-US" b="1" dirty="0" smtClean="0"/>
              <a:t>biopsy :  </a:t>
            </a:r>
            <a:r>
              <a:rPr lang="en-US" dirty="0" smtClean="0"/>
              <a:t>doctor </a:t>
            </a:r>
            <a:r>
              <a:rPr lang="en-US" dirty="0"/>
              <a:t>inserts a thin needle into a lymph node and removes a sample of cells.</a:t>
            </a:r>
          </a:p>
          <a:p>
            <a:r>
              <a:rPr lang="en-US" b="1" dirty="0"/>
              <a:t>Core needle </a:t>
            </a:r>
            <a:r>
              <a:rPr lang="en-US" b="1" dirty="0" smtClean="0"/>
              <a:t>biopsy</a:t>
            </a:r>
            <a:r>
              <a:rPr lang="en-US" dirty="0" smtClean="0"/>
              <a:t>:  doctor </a:t>
            </a:r>
            <a:r>
              <a:rPr lang="en-US" dirty="0"/>
              <a:t>inserts a needle with a special tip and removes a sample of tissue about the size of a grain of rice.</a:t>
            </a:r>
          </a:p>
          <a:p>
            <a:endParaRPr lang="en-US" dirty="0" smtClean="0"/>
          </a:p>
          <a:p>
            <a:r>
              <a:rPr lang="en-US" dirty="0" smtClean="0"/>
              <a:t>Both are Coded under data item “Scope of regional lymph node surgery” </a:t>
            </a:r>
          </a:p>
          <a:p>
            <a:r>
              <a:rPr lang="en-US" dirty="0" smtClean="0"/>
              <a:t>Use code 1 = biopsy or aspiration of lymph node</a:t>
            </a:r>
          </a:p>
          <a:p>
            <a:r>
              <a:rPr lang="en-US" dirty="0" smtClean="0"/>
              <a:t>Code even if results negative</a:t>
            </a:r>
            <a:endParaRPr lang="en-US" dirty="0"/>
          </a:p>
        </p:txBody>
      </p:sp>
    </p:spTree>
    <p:extLst>
      <p:ext uri="{BB962C8B-B14F-4D97-AF65-F5344CB8AC3E}">
        <p14:creationId xmlns:p14="http://schemas.microsoft.com/office/powerpoint/2010/main" val="2959890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Sentinel lymph node (SLN) biopsy </a:t>
            </a:r>
            <a:endParaRPr lang="en-US" dirty="0"/>
          </a:p>
        </p:txBody>
      </p:sp>
      <p:sp>
        <p:nvSpPr>
          <p:cNvPr id="3" name="Content Placeholder 2"/>
          <p:cNvSpPr>
            <a:spLocks noGrp="1"/>
          </p:cNvSpPr>
          <p:nvPr>
            <p:ph idx="1"/>
          </p:nvPr>
        </p:nvSpPr>
        <p:spPr/>
        <p:txBody>
          <a:bodyPr>
            <a:normAutofit/>
          </a:bodyPr>
          <a:lstStyle/>
          <a:p>
            <a:r>
              <a:rPr lang="en-US" sz="2400" dirty="0" smtClean="0"/>
              <a:t>SLN procedure may identify a single SLN or multiple SLNs </a:t>
            </a:r>
          </a:p>
          <a:p>
            <a:r>
              <a:rPr lang="en-US" sz="2400" dirty="0" smtClean="0"/>
              <a:t>Whether there is 1 or more LNs designated as SLNs all are coded just as SLNs</a:t>
            </a:r>
          </a:p>
          <a:p>
            <a:r>
              <a:rPr lang="en-US" sz="2400" dirty="0" smtClean="0"/>
              <a:t>Coded </a:t>
            </a:r>
            <a:r>
              <a:rPr lang="en-US" sz="2400" dirty="0"/>
              <a:t>under data item </a:t>
            </a:r>
            <a:r>
              <a:rPr lang="en-US" sz="2400" dirty="0" smtClean="0"/>
              <a:t>“Scope </a:t>
            </a:r>
            <a:r>
              <a:rPr lang="en-US" sz="2400" dirty="0"/>
              <a:t>of regional lymph </a:t>
            </a:r>
            <a:r>
              <a:rPr lang="en-US" sz="2400" dirty="0" smtClean="0"/>
              <a:t>node surgery”</a:t>
            </a:r>
            <a:endParaRPr lang="en-US" sz="2400" dirty="0"/>
          </a:p>
          <a:p>
            <a:r>
              <a:rPr lang="en-US" sz="2400" dirty="0"/>
              <a:t>Use code </a:t>
            </a:r>
            <a:r>
              <a:rPr lang="en-US" sz="2400" dirty="0" smtClean="0"/>
              <a:t>2 </a:t>
            </a:r>
            <a:r>
              <a:rPr lang="en-US" sz="2400" dirty="0"/>
              <a:t>= </a:t>
            </a:r>
            <a:r>
              <a:rPr lang="en-US" sz="2400" dirty="0" smtClean="0"/>
              <a:t>sentinel lymph node (SLN) biopsy</a:t>
            </a:r>
            <a:endParaRPr lang="en-US" sz="2400" dirty="0"/>
          </a:p>
          <a:p>
            <a:r>
              <a:rPr lang="en-US" sz="2400" dirty="0"/>
              <a:t>Code even if results </a:t>
            </a:r>
            <a:r>
              <a:rPr lang="en-US" sz="2400" dirty="0" smtClean="0"/>
              <a:t>negative</a:t>
            </a:r>
          </a:p>
          <a:p>
            <a:r>
              <a:rPr lang="en-US" sz="2400" dirty="0" smtClean="0"/>
              <a:t>Do not code incidental nodes found by pathologist as an ALND.</a:t>
            </a:r>
            <a:endParaRPr lang="en-US" sz="2400" dirty="0"/>
          </a:p>
          <a:p>
            <a:endParaRPr lang="en-US" dirty="0"/>
          </a:p>
        </p:txBody>
      </p:sp>
    </p:spTree>
    <p:extLst>
      <p:ext uri="{BB962C8B-B14F-4D97-AF65-F5344CB8AC3E}">
        <p14:creationId xmlns:p14="http://schemas.microsoft.com/office/powerpoint/2010/main" val="2266072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553460"/>
          </a:xfrm>
        </p:spPr>
        <p:txBody>
          <a:bodyPr>
            <a:normAutofit fontScale="90000"/>
          </a:bodyPr>
          <a:lstStyle/>
          <a:p>
            <a:r>
              <a:rPr lang="en-US" dirty="0" smtClean="0"/>
              <a:t>example</a:t>
            </a:r>
            <a:endParaRPr lang="en-US" dirty="0"/>
          </a:p>
        </p:txBody>
      </p:sp>
      <p:sp>
        <p:nvSpPr>
          <p:cNvPr id="3" name="Content Placeholder 2"/>
          <p:cNvSpPr>
            <a:spLocks noGrp="1"/>
          </p:cNvSpPr>
          <p:nvPr>
            <p:ph idx="1"/>
          </p:nvPr>
        </p:nvSpPr>
        <p:spPr>
          <a:xfrm>
            <a:off x="913774" y="1171977"/>
            <a:ext cx="10363826" cy="5447763"/>
          </a:xfrm>
        </p:spPr>
        <p:txBody>
          <a:bodyPr>
            <a:normAutofit lnSpcReduction="10000"/>
          </a:bodyPr>
          <a:lstStyle/>
          <a:p>
            <a:pPr>
              <a:spcBef>
                <a:spcPts val="0"/>
              </a:spcBef>
            </a:pPr>
            <a:r>
              <a:rPr lang="en-US" dirty="0" smtClean="0"/>
              <a:t>Op report: left breast simple mastectomy w/ SLN bx</a:t>
            </a:r>
          </a:p>
          <a:p>
            <a:pPr>
              <a:spcBef>
                <a:spcPts val="0"/>
              </a:spcBef>
            </a:pPr>
            <a:r>
              <a:rPr lang="en-US" dirty="0" smtClean="0"/>
              <a:t>Path report: </a:t>
            </a:r>
          </a:p>
          <a:p>
            <a:pPr marL="0" indent="0">
              <a:spcBef>
                <a:spcPts val="0"/>
              </a:spcBef>
              <a:buNone/>
            </a:pPr>
            <a:r>
              <a:rPr lang="en-US" dirty="0" smtClean="0"/>
              <a:t>Specimen A: sentinel lymph node #1: benign node.</a:t>
            </a:r>
          </a:p>
          <a:p>
            <a:pPr marL="0" indent="0">
              <a:spcBef>
                <a:spcPts val="0"/>
              </a:spcBef>
              <a:buNone/>
            </a:pPr>
            <a:r>
              <a:rPr lang="en-US" dirty="0" smtClean="0"/>
              <a:t>Specimen B: left breast mastectomy: invasive ductal carcinoma, 1.5 cm in size,  no lymph vascular invasion, no DCIS identified, single benign lymph node.</a:t>
            </a:r>
          </a:p>
          <a:p>
            <a:pPr marL="0" indent="0">
              <a:spcBef>
                <a:spcPts val="0"/>
              </a:spcBef>
              <a:buNone/>
            </a:pPr>
            <a:r>
              <a:rPr lang="en-US" dirty="0" smtClean="0"/>
              <a:t>Synoptic report:</a:t>
            </a:r>
          </a:p>
          <a:p>
            <a:pPr marL="0" indent="0">
              <a:spcBef>
                <a:spcPts val="0"/>
              </a:spcBef>
              <a:buNone/>
            </a:pPr>
            <a:r>
              <a:rPr lang="en-US" dirty="0" smtClean="0"/>
              <a:t>Total lymph nodes examined: 2</a:t>
            </a:r>
          </a:p>
          <a:p>
            <a:pPr marL="0" indent="0">
              <a:spcBef>
                <a:spcPts val="0"/>
              </a:spcBef>
              <a:buNone/>
            </a:pPr>
            <a:r>
              <a:rPr lang="en-US" dirty="0" smtClean="0"/>
              <a:t>Sentinel lymph nodes: 1</a:t>
            </a:r>
          </a:p>
          <a:p>
            <a:pPr marL="0" indent="0">
              <a:spcBef>
                <a:spcPts val="0"/>
              </a:spcBef>
              <a:buNone/>
            </a:pPr>
            <a:endParaRPr lang="en-US" dirty="0"/>
          </a:p>
          <a:p>
            <a:pPr marL="0" indent="0">
              <a:spcBef>
                <a:spcPts val="0"/>
              </a:spcBef>
              <a:buNone/>
            </a:pPr>
            <a:r>
              <a:rPr lang="en-US" dirty="0" smtClean="0"/>
              <a:t>Correct codes to enter:</a:t>
            </a:r>
          </a:p>
          <a:p>
            <a:pPr marL="0" indent="0">
              <a:buNone/>
            </a:pPr>
            <a:r>
              <a:rPr lang="en-US" dirty="0" smtClean="0"/>
              <a:t>Scope of regional LN surgery code = 2 LNs bx only (there was no ALND performed, only an incidental node attached to the breast specimen found by pathologist). **You don’t want to capture this as SLN bx + ALND. It will skew your data and make it seem as your surgeons are performing more ALND then actually are performed.</a:t>
            </a:r>
          </a:p>
          <a:p>
            <a:pPr marL="0" indent="0">
              <a:buNone/>
            </a:pPr>
            <a:r>
              <a:rPr lang="en-US" dirty="0" smtClean="0"/>
              <a:t>CSLN = 000</a:t>
            </a:r>
          </a:p>
          <a:p>
            <a:pPr marL="0" indent="0">
              <a:buNone/>
            </a:pPr>
            <a:r>
              <a:rPr lang="en-US" dirty="0" smtClean="0"/>
              <a:t>LN examined = 2</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744843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Axillary lymph node dissection (ALND)</a:t>
            </a:r>
            <a:endParaRPr lang="en-US" dirty="0"/>
          </a:p>
        </p:txBody>
      </p:sp>
      <p:sp>
        <p:nvSpPr>
          <p:cNvPr id="3" name="Content Placeholder 2"/>
          <p:cNvSpPr>
            <a:spLocks noGrp="1"/>
          </p:cNvSpPr>
          <p:nvPr>
            <p:ph idx="1"/>
          </p:nvPr>
        </p:nvSpPr>
        <p:spPr/>
        <p:txBody>
          <a:bodyPr>
            <a:normAutofit/>
          </a:bodyPr>
          <a:lstStyle/>
          <a:p>
            <a:r>
              <a:rPr lang="en-US" dirty="0" smtClean="0"/>
              <a:t>Sometimes an axillary lymph dissection may be performed without an initial sentinel lymph node evaluation</a:t>
            </a:r>
          </a:p>
          <a:p>
            <a:r>
              <a:rPr lang="en-US" dirty="0" smtClean="0"/>
              <a:t>This is coded under data item “scope of regional lymph node surgery” </a:t>
            </a:r>
          </a:p>
          <a:p>
            <a:r>
              <a:rPr lang="en-US" dirty="0" smtClean="0"/>
              <a:t>Use code 4 = when 1-3 lymph nodes are removed </a:t>
            </a:r>
          </a:p>
          <a:p>
            <a:r>
              <a:rPr lang="en-US" dirty="0" smtClean="0"/>
              <a:t>Use code 5 = when 4 or more lymph nodes are removed</a:t>
            </a:r>
          </a:p>
          <a:p>
            <a:r>
              <a:rPr lang="en-US" dirty="0" smtClean="0"/>
              <a:t>Coded even if lymph nodes are negative</a:t>
            </a:r>
          </a:p>
          <a:p>
            <a:r>
              <a:rPr lang="en-US" dirty="0" smtClean="0"/>
              <a:t>Do not code incidental lymph nodes found by pathologist as ALND </a:t>
            </a:r>
            <a:endParaRPr lang="en-US" dirty="0"/>
          </a:p>
        </p:txBody>
      </p:sp>
    </p:spTree>
    <p:extLst>
      <p:ext uri="{BB962C8B-B14F-4D97-AF65-F5344CB8AC3E}">
        <p14:creationId xmlns:p14="http://schemas.microsoft.com/office/powerpoint/2010/main" val="1795578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Sentinel lymph node + axillary lymph node dissection (ALND)</a:t>
            </a:r>
            <a:endParaRPr lang="en-US" sz="2800" dirty="0"/>
          </a:p>
        </p:txBody>
      </p:sp>
      <p:sp>
        <p:nvSpPr>
          <p:cNvPr id="3" name="Content Placeholder 2"/>
          <p:cNvSpPr>
            <a:spLocks noGrp="1"/>
          </p:cNvSpPr>
          <p:nvPr>
            <p:ph idx="1"/>
          </p:nvPr>
        </p:nvSpPr>
        <p:spPr/>
        <p:txBody>
          <a:bodyPr/>
          <a:lstStyle/>
          <a:p>
            <a:r>
              <a:rPr lang="en-US" dirty="0" smtClean="0"/>
              <a:t>If the SLN is positive, an axillary dissection will be performed either during the same surgical event or even at a different surgical event</a:t>
            </a:r>
          </a:p>
          <a:p>
            <a:r>
              <a:rPr lang="en-US" dirty="0" smtClean="0"/>
              <a:t>This is coded </a:t>
            </a:r>
            <a:r>
              <a:rPr lang="en-US" dirty="0"/>
              <a:t>under data item “scope of regional lymph </a:t>
            </a:r>
            <a:r>
              <a:rPr lang="en-US" dirty="0" smtClean="0"/>
              <a:t>node surgery”</a:t>
            </a:r>
            <a:endParaRPr lang="en-US" dirty="0"/>
          </a:p>
          <a:p>
            <a:r>
              <a:rPr lang="en-US" dirty="0"/>
              <a:t>Use code </a:t>
            </a:r>
            <a:r>
              <a:rPr lang="en-US" dirty="0" smtClean="0"/>
              <a:t> 6 = when SLN bx &amp; ALND performed during same surgical event</a:t>
            </a:r>
          </a:p>
          <a:p>
            <a:r>
              <a:rPr lang="en-US" dirty="0" smtClean="0"/>
              <a:t>Use code 7 = when SLN BX performed at one time &amp; ALND performed at a later date (during a separate surgical event)</a:t>
            </a:r>
            <a:endParaRPr lang="en-US" dirty="0"/>
          </a:p>
          <a:p>
            <a:r>
              <a:rPr lang="en-US" dirty="0"/>
              <a:t>Code even if results negative</a:t>
            </a:r>
          </a:p>
          <a:p>
            <a:endParaRPr lang="en-US" dirty="0"/>
          </a:p>
        </p:txBody>
      </p:sp>
    </p:spTree>
    <p:extLst>
      <p:ext uri="{BB962C8B-B14F-4D97-AF65-F5344CB8AC3E}">
        <p14:creationId xmlns:p14="http://schemas.microsoft.com/office/powerpoint/2010/main" val="3496542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Failed SLN procedure	</a:t>
            </a:r>
            <a:endParaRPr lang="en-US" dirty="0"/>
          </a:p>
        </p:txBody>
      </p:sp>
      <p:sp>
        <p:nvSpPr>
          <p:cNvPr id="3" name="Content Placeholder 2"/>
          <p:cNvSpPr>
            <a:spLocks noGrp="1"/>
          </p:cNvSpPr>
          <p:nvPr>
            <p:ph idx="1"/>
          </p:nvPr>
        </p:nvSpPr>
        <p:spPr>
          <a:xfrm>
            <a:off x="913774" y="2367092"/>
            <a:ext cx="10363826" cy="3376885"/>
          </a:xfrm>
        </p:spPr>
        <p:txBody>
          <a:bodyPr>
            <a:normAutofit fontScale="92500"/>
          </a:bodyPr>
          <a:lstStyle/>
          <a:p>
            <a:r>
              <a:rPr lang="en-US" dirty="0" smtClean="0"/>
              <a:t>There are times when a sentinel lymph node procedure fails, the blue dye fails to map to a lymph node. The surgeon may go on to do an ALND.</a:t>
            </a:r>
          </a:p>
          <a:p>
            <a:endParaRPr lang="en-US" dirty="0" smtClean="0"/>
          </a:p>
          <a:p>
            <a:r>
              <a:rPr lang="en-US" dirty="0" smtClean="0"/>
              <a:t>If surgeon states SLN failed you still code as this was the intent of the surgeon.</a:t>
            </a:r>
          </a:p>
          <a:p>
            <a:endParaRPr lang="en-US" dirty="0" smtClean="0"/>
          </a:p>
          <a:p>
            <a:r>
              <a:rPr lang="en-US" dirty="0" smtClean="0"/>
              <a:t>Use code 6 = when SLN fails and ALND performed during same surgical event.</a:t>
            </a:r>
          </a:p>
          <a:p>
            <a:pPr marL="0" indent="0">
              <a:buNone/>
            </a:pPr>
            <a:endParaRPr lang="en-US" dirty="0" smtClean="0"/>
          </a:p>
          <a:p>
            <a:r>
              <a:rPr lang="en-US" dirty="0" smtClean="0"/>
              <a:t>It is important to record that the SLN bx procedure was attempted but failed.</a:t>
            </a:r>
          </a:p>
          <a:p>
            <a:pPr marL="0" indent="0">
              <a:buNone/>
            </a:pPr>
            <a:endParaRPr lang="en-US" dirty="0" smtClean="0"/>
          </a:p>
        </p:txBody>
      </p:sp>
    </p:spTree>
    <p:extLst>
      <p:ext uri="{BB962C8B-B14F-4D97-AF65-F5344CB8AC3E}">
        <p14:creationId xmlns:p14="http://schemas.microsoft.com/office/powerpoint/2010/main" val="4262746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206</TotalTime>
  <Words>1887</Words>
  <Application>Microsoft Office PowerPoint</Application>
  <PresentationFormat>Widescreen</PresentationFormat>
  <Paragraphs>163</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Tw Cen MT</vt:lpstr>
      <vt:lpstr>Wingdings</vt:lpstr>
      <vt:lpstr>Vapor Trail</vt:lpstr>
      <vt:lpstr>Evaluation of lymph nodes  &amp; pathologic examination for breast cases</vt:lpstr>
      <vt:lpstr>objectives</vt:lpstr>
      <vt:lpstr>Lymph node evaluations</vt:lpstr>
      <vt:lpstr>Fine Needle Aspiration/Core biopsy</vt:lpstr>
      <vt:lpstr>Sentinel lymph node (SLN) biopsy </vt:lpstr>
      <vt:lpstr>example</vt:lpstr>
      <vt:lpstr>Axillary lymph node dissection (ALND)</vt:lpstr>
      <vt:lpstr>Sentinel lymph node + axillary lymph node dissection (ALND)</vt:lpstr>
      <vt:lpstr>Failed SLN procedure </vt:lpstr>
      <vt:lpstr>example</vt:lpstr>
      <vt:lpstr>Pathologic evaluation of lymph nodes</vt:lpstr>
      <vt:lpstr>Immunohistochemistry (IHC) studies on LNs</vt:lpstr>
      <vt:lpstr>Summary for coding ssf4</vt:lpstr>
      <vt:lpstr>Collaborative stage notes above ssf4</vt:lpstr>
      <vt:lpstr> path report #1 </vt:lpstr>
      <vt:lpstr>Path report example #1</vt:lpstr>
      <vt:lpstr>Path report example #1</vt:lpstr>
      <vt:lpstr>Path report example #1 </vt:lpstr>
      <vt:lpstr>Path report example #2</vt:lpstr>
      <vt:lpstr>Path report example #2</vt:lpstr>
      <vt:lpstr>summary</vt:lpstr>
      <vt:lpstr>Any questions ?</vt:lpstr>
      <vt:lpstr>Thank YOU !</vt:lpstr>
    </vt:vector>
  </TitlesOfParts>
  <Company>Markey Cancer Control Program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Pathologic exam  of  axillary Lymph nodes</dc:title>
  <dc:creator>Nicole Catlett</dc:creator>
  <cp:lastModifiedBy>Tonya Brandenburg</cp:lastModifiedBy>
  <cp:revision>26</cp:revision>
  <cp:lastPrinted>2015-08-31T17:02:38Z</cp:lastPrinted>
  <dcterms:created xsi:type="dcterms:W3CDTF">2015-07-08T17:25:55Z</dcterms:created>
  <dcterms:modified xsi:type="dcterms:W3CDTF">2015-09-01T14:52:23Z</dcterms:modified>
</cp:coreProperties>
</file>