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4"/>
  </p:notesMasterIdLst>
  <p:sldIdLst>
    <p:sldId id="256" r:id="rId2"/>
    <p:sldId id="257" r:id="rId3"/>
    <p:sldId id="281" r:id="rId4"/>
    <p:sldId id="282" r:id="rId5"/>
    <p:sldId id="274" r:id="rId6"/>
    <p:sldId id="275" r:id="rId7"/>
    <p:sldId id="262" r:id="rId8"/>
    <p:sldId id="258" r:id="rId9"/>
    <p:sldId id="259" r:id="rId10"/>
    <p:sldId id="260" r:id="rId11"/>
    <p:sldId id="276" r:id="rId12"/>
    <p:sldId id="263" r:id="rId13"/>
    <p:sldId id="261" r:id="rId14"/>
    <p:sldId id="283" r:id="rId15"/>
    <p:sldId id="268" r:id="rId16"/>
    <p:sldId id="265" r:id="rId17"/>
    <p:sldId id="266" r:id="rId18"/>
    <p:sldId id="277" r:id="rId19"/>
    <p:sldId id="267" r:id="rId20"/>
    <p:sldId id="269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71" r:id="rId38"/>
    <p:sldId id="278" r:id="rId39"/>
    <p:sldId id="279" r:id="rId40"/>
    <p:sldId id="272" r:id="rId41"/>
    <p:sldId id="273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60529" autoAdjust="0"/>
  </p:normalViewPr>
  <p:slideViewPr>
    <p:cSldViewPr snapToGrid="0">
      <p:cViewPr varScale="1">
        <p:scale>
          <a:sx n="41" d="100"/>
          <a:sy n="41" d="100"/>
        </p:scale>
        <p:origin x="157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DCE46-4F7F-4C17-B8DA-78CBCBC24F9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68A3-83D3-4921-9EBA-6ECF39CD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Some members: American Cancer Society, American College of Surgeons (</a:t>
            </a:r>
            <a:r>
              <a:rPr lang="en-US" baseline="0" dirty="0" err="1" smtClean="0"/>
              <a:t>ACoS</a:t>
            </a:r>
            <a:r>
              <a:rPr lang="en-US" baseline="0" dirty="0" smtClean="0"/>
              <a:t>), American Society of Clinical Oncology (ASCO), CDC, College of American Pathologists (CAP)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2295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3580" algn="l"/>
              </a:tabLst>
              <a:defRPr/>
            </a:pPr>
            <a:r>
              <a:rPr lang="en-US" sz="2000" dirty="0" smtClean="0">
                <a:latin typeface="Arial"/>
                <a:cs typeface="Arial"/>
              </a:rPr>
              <a:t>E</a:t>
            </a:r>
            <a:r>
              <a:rPr lang="en-US" sz="2000" spc="-15" dirty="0" smtClean="0">
                <a:latin typeface="Arial"/>
                <a:cs typeface="Arial"/>
              </a:rPr>
              <a:t>x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spc="-10" dirty="0" smtClean="0">
                <a:latin typeface="Arial"/>
                <a:cs typeface="Arial"/>
              </a:rPr>
              <a:t>en</a:t>
            </a:r>
            <a:r>
              <a:rPr lang="en-US" sz="2000" dirty="0" smtClean="0">
                <a:latin typeface="Arial"/>
                <a:cs typeface="Arial"/>
              </a:rPr>
              <a:t>s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ve</a:t>
            </a:r>
            <a:r>
              <a:rPr lang="en-US" sz="2000" spc="2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m</a:t>
            </a:r>
            <a:r>
              <a:rPr lang="en-US" sz="2000" spc="-10" dirty="0" smtClean="0">
                <a:latin typeface="Arial"/>
                <a:cs typeface="Arial"/>
              </a:rPr>
              <a:t>ag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g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OT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-10" dirty="0" smtClean="0">
                <a:latin typeface="Arial"/>
                <a:cs typeface="Arial"/>
              </a:rPr>
              <a:t>equ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-10" dirty="0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d</a:t>
            </a:r>
            <a:r>
              <a:rPr lang="en-US" sz="2000" spc="2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to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ss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g</a:t>
            </a:r>
            <a:r>
              <a:rPr lang="en-US" sz="2000" dirty="0" smtClean="0">
                <a:latin typeface="Arial"/>
                <a:cs typeface="Arial"/>
              </a:rPr>
              <a:t>n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</a:t>
            </a:r>
            <a:r>
              <a:rPr lang="en-US" sz="2000" spc="-190" dirty="0" err="1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,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r </a:t>
            </a:r>
            <a:r>
              <a:rPr lang="en-US" sz="2000" dirty="0" err="1" smtClean="0">
                <a:latin typeface="Arial"/>
                <a:cs typeface="Arial"/>
              </a:rPr>
              <a:t>cM</a:t>
            </a:r>
            <a:endParaRPr lang="en-US" sz="2000" dirty="0" smtClean="0">
              <a:latin typeface="Arial"/>
              <a:cs typeface="Arial"/>
            </a:endParaRPr>
          </a:p>
          <a:p>
            <a:pPr marL="12700" lvl="0" indent="0">
              <a:lnSpc>
                <a:spcPts val="2295"/>
              </a:lnSpc>
              <a:spcBef>
                <a:spcPts val="1275"/>
              </a:spcBef>
              <a:buFontTx/>
              <a:buNone/>
              <a:tabLst>
                <a:tab pos="70358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urgi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al</a:t>
            </a:r>
            <a:r>
              <a:rPr lang="en-US" sz="2000" spc="-2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</a:t>
            </a:r>
            <a:r>
              <a:rPr lang="en-US" sz="2000" spc="-10" dirty="0" smtClean="0">
                <a:latin typeface="Arial"/>
                <a:cs typeface="Arial"/>
              </a:rPr>
              <a:t>x</a:t>
            </a:r>
            <a:r>
              <a:rPr lang="en-US" sz="2000" dirty="0" smtClean="0">
                <a:latin typeface="Arial"/>
                <a:cs typeface="Arial"/>
              </a:rPr>
              <a:t>plora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on:</a:t>
            </a:r>
          </a:p>
          <a:p>
            <a:pPr marL="469900" lvl="1" indent="0">
              <a:lnSpc>
                <a:spcPts val="1950"/>
              </a:lnSpc>
              <a:buFontTx/>
              <a:buNone/>
              <a:tabLst>
                <a:tab pos="1097915" algn="l"/>
              </a:tabLst>
            </a:pPr>
            <a:r>
              <a:rPr lang="en-US" sz="1800" spc="-5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spc="-10" dirty="0" smtClean="0">
                <a:latin typeface="Arial"/>
                <a:cs typeface="Arial"/>
              </a:rPr>
              <a:t>ud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b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op</a:t>
            </a:r>
            <a:r>
              <a:rPr lang="en-US" sz="1800" dirty="0" smtClean="0">
                <a:latin typeface="Arial"/>
                <a:cs typeface="Arial"/>
              </a:rPr>
              <a:t>sy</a:t>
            </a:r>
          </a:p>
          <a:p>
            <a:pPr marL="469900" lvl="1" indent="0">
              <a:lnSpc>
                <a:spcPts val="2050"/>
              </a:lnSpc>
              <a:buFontTx/>
              <a:buNone/>
              <a:tabLst>
                <a:tab pos="1097915" algn="l"/>
              </a:tabLst>
            </a:pPr>
            <a:r>
              <a:rPr lang="en-US" sz="1800" spc="-5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anno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on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nu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to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g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l</a:t>
            </a:r>
            <a:r>
              <a:rPr lang="en-US" sz="1800" spc="2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ct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me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p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edu</a:t>
            </a:r>
            <a:r>
              <a:rPr lang="en-US" sz="1800" dirty="0" smtClean="0">
                <a:latin typeface="Arial"/>
                <a:cs typeface="Arial"/>
              </a:rPr>
              <a:t>re</a:t>
            </a:r>
          </a:p>
          <a:p>
            <a:pPr lvl="1">
              <a:lnSpc>
                <a:spcPct val="100000"/>
              </a:lnSpc>
              <a:spcBef>
                <a:spcPts val="28"/>
              </a:spcBef>
              <a:buFontTx/>
              <a:buNone/>
            </a:pPr>
            <a:endParaRPr lang="en-US" sz="1450" dirty="0" smtClean="0">
              <a:latin typeface="Times New Roman"/>
              <a:cs typeface="Times New Roman"/>
            </a:endParaRPr>
          </a:p>
          <a:p>
            <a:pPr marL="12700" lvl="0" indent="0">
              <a:lnSpc>
                <a:spcPts val="2295"/>
              </a:lnSpc>
              <a:buFontTx/>
              <a:buNone/>
              <a:tabLst>
                <a:tab pos="70358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Bi</a:t>
            </a:r>
            <a:r>
              <a:rPr lang="en-US" sz="2000" dirty="0" smtClean="0">
                <a:latin typeface="Arial"/>
                <a:cs typeface="Arial"/>
              </a:rPr>
              <a:t>op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y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or</a:t>
            </a:r>
            <a:r>
              <a:rPr lang="en-US" sz="2000" spc="-6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spc="-4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egory:</a:t>
            </a:r>
          </a:p>
          <a:p>
            <a:pPr marL="469900" lvl="1" indent="0">
              <a:lnSpc>
                <a:spcPts val="1950"/>
              </a:lnSpc>
              <a:buFontTx/>
              <a:buNone/>
              <a:tabLst>
                <a:tab pos="1097915" algn="l"/>
              </a:tabLst>
            </a:pPr>
            <a:r>
              <a:rPr lang="en-US" sz="1800" dirty="0" smtClean="0">
                <a:latin typeface="Arial"/>
                <a:cs typeface="Arial"/>
              </a:rPr>
              <a:t>If</a:t>
            </a:r>
            <a:r>
              <a:rPr lang="en-US" sz="1800" spc="-1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ss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st</a:t>
            </a:r>
            <a:r>
              <a:rPr lang="en-US" sz="1800" spc="-10" dirty="0" smtClean="0">
                <a:latin typeface="Arial"/>
                <a:cs typeface="Arial"/>
              </a:rPr>
              <a:t>ab</a:t>
            </a:r>
            <a:r>
              <a:rPr lang="en-US" sz="1800" spc="-5" dirty="0" smtClean="0">
                <a:latin typeface="Arial"/>
                <a:cs typeface="Arial"/>
              </a:rPr>
              <a:t>li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10" dirty="0" smtClean="0">
                <a:latin typeface="Arial"/>
                <a:cs typeface="Arial"/>
              </a:rPr>
              <a:t>he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2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h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ghe</a:t>
            </a:r>
            <a:r>
              <a:rPr lang="en-US" sz="1800" dirty="0" smtClean="0">
                <a:latin typeface="Arial"/>
                <a:cs typeface="Arial"/>
              </a:rPr>
              <a:t>st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po</a:t>
            </a:r>
            <a:r>
              <a:rPr lang="en-US" sz="1800" dirty="0" smtClean="0">
                <a:latin typeface="Arial"/>
                <a:cs typeface="Arial"/>
              </a:rPr>
              <a:t>ss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b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3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10" dirty="0" smtClean="0">
                <a:latin typeface="Arial"/>
                <a:cs typeface="Arial"/>
              </a:rPr>
              <a:t>ego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60" dirty="0" smtClean="0">
                <a:latin typeface="Arial"/>
                <a:cs typeface="Arial"/>
              </a:rPr>
              <a:t>y</a:t>
            </a:r>
            <a:r>
              <a:rPr lang="en-US" sz="1800" dirty="0" smtClean="0">
                <a:latin typeface="Arial"/>
                <a:cs typeface="Arial"/>
              </a:rPr>
              <a:t>,</a:t>
            </a:r>
            <a:r>
              <a:rPr lang="en-US" sz="1800" spc="3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C</a:t>
            </a:r>
            <a:r>
              <a:rPr lang="en-US" sz="1800" dirty="0" smtClean="0">
                <a:latin typeface="Arial"/>
                <a:cs typeface="Arial"/>
              </a:rPr>
              <a:t>AN 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se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f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 </a:t>
            </a:r>
            <a:r>
              <a:rPr lang="en-US" sz="1800" spc="-10" dirty="0" err="1" smtClean="0">
                <a:latin typeface="Arial"/>
                <a:cs typeface="Arial"/>
              </a:rPr>
              <a:t>pT</a:t>
            </a:r>
            <a:endParaRPr lang="en-US" sz="1800" dirty="0" smtClean="0">
              <a:latin typeface="Arial"/>
              <a:cs typeface="Arial"/>
            </a:endParaRPr>
          </a:p>
          <a:p>
            <a:pPr marL="469900" lvl="1" indent="0">
              <a:lnSpc>
                <a:spcPts val="2050"/>
              </a:lnSpc>
              <a:buFontTx/>
              <a:buNone/>
              <a:tabLst>
                <a:tab pos="1097915" algn="l"/>
              </a:tabLst>
            </a:pPr>
            <a:r>
              <a:rPr lang="en-US" sz="1800" dirty="0" smtClean="0">
                <a:latin typeface="Arial"/>
                <a:cs typeface="Arial"/>
              </a:rPr>
              <a:t>A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dirty="0" smtClean="0">
                <a:latin typeface="Arial"/>
                <a:cs typeface="Arial"/>
              </a:rPr>
              <a:t>so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se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f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cT</a:t>
            </a:r>
            <a:endParaRPr lang="en-US" sz="1800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8"/>
              </a:spcBef>
              <a:buFontTx/>
              <a:buNone/>
            </a:pPr>
            <a:endParaRPr lang="en-US" sz="1450" dirty="0" smtClean="0">
              <a:latin typeface="Times New Roman"/>
              <a:cs typeface="Times New Roman"/>
            </a:endParaRPr>
          </a:p>
          <a:p>
            <a:pPr marL="12700" lvl="0" indent="0">
              <a:lnSpc>
                <a:spcPts val="2295"/>
              </a:lnSpc>
              <a:buFontTx/>
              <a:buNone/>
              <a:tabLst>
                <a:tab pos="70358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Bi</a:t>
            </a:r>
            <a:r>
              <a:rPr lang="en-US" sz="2000" dirty="0" smtClean="0">
                <a:latin typeface="Arial"/>
                <a:cs typeface="Arial"/>
              </a:rPr>
              <a:t>op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y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of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nodes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s </a:t>
            </a:r>
            <a:r>
              <a:rPr lang="en-US" sz="2000" spc="5" dirty="0" err="1" smtClean="0">
                <a:latin typeface="Arial"/>
                <a:cs typeface="Arial"/>
              </a:rPr>
              <a:t>c</a:t>
            </a:r>
            <a:r>
              <a:rPr lang="en-US" sz="2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pPr marL="469900" lvl="1" indent="0">
              <a:lnSpc>
                <a:spcPts val="1950"/>
              </a:lnSpc>
              <a:buFontTx/>
              <a:buNone/>
              <a:tabLst>
                <a:tab pos="1097915" algn="l"/>
              </a:tabLst>
            </a:pP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ng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nod</a:t>
            </a: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 s</a:t>
            </a:r>
            <a:r>
              <a:rPr lang="en-US" sz="1800" spc="-10" dirty="0" smtClean="0"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ne</a:t>
            </a:r>
            <a:r>
              <a:rPr lang="en-US" sz="1800" dirty="0" smtClean="0">
                <a:latin typeface="Arial"/>
                <a:cs typeface="Arial"/>
              </a:rPr>
              <a:t>l</a:t>
            </a:r>
            <a:r>
              <a:rPr lang="en-US" sz="1800" spc="2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node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s </a:t>
            </a:r>
            <a:r>
              <a:rPr lang="en-US" sz="1800" spc="-10" dirty="0" smtClean="0">
                <a:latin typeface="Arial"/>
                <a:cs typeface="Arial"/>
              </a:rPr>
              <a:t>d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agno</a:t>
            </a:r>
            <a:r>
              <a:rPr lang="en-US" sz="1800" dirty="0" smtClean="0">
                <a:latin typeface="Arial"/>
                <a:cs typeface="Arial"/>
              </a:rPr>
              <a:t>st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spc="-40" dirty="0" smtClean="0">
                <a:latin typeface="Arial"/>
                <a:cs typeface="Arial"/>
              </a:rPr>
              <a:t>w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rk</a:t>
            </a:r>
            <a:r>
              <a:rPr lang="en-US" sz="1800" spc="-10" dirty="0" smtClean="0">
                <a:latin typeface="Arial"/>
                <a:cs typeface="Arial"/>
              </a:rPr>
              <a:t>up</a:t>
            </a:r>
            <a:r>
              <a:rPr lang="en-US" sz="1800" dirty="0" smtClean="0">
                <a:latin typeface="Arial"/>
                <a:cs typeface="Arial"/>
              </a:rPr>
              <a:t>,</a:t>
            </a:r>
            <a:r>
              <a:rPr lang="en-US" sz="1800" spc="5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and</a:t>
            </a:r>
            <a:endParaRPr lang="en-US" sz="1800" dirty="0" smtClean="0">
              <a:latin typeface="Arial"/>
              <a:cs typeface="Arial"/>
            </a:endParaRPr>
          </a:p>
          <a:p>
            <a:pPr marL="469900" lvl="1" indent="0">
              <a:lnSpc>
                <a:spcPts val="2050"/>
              </a:lnSpc>
              <a:buFontTx/>
              <a:buNone/>
              <a:tabLst>
                <a:tab pos="1097915" algn="l"/>
              </a:tabLst>
            </a:pPr>
            <a:r>
              <a:rPr lang="en-US" sz="1800" dirty="0" smtClean="0">
                <a:latin typeface="Arial"/>
                <a:cs typeface="Arial"/>
              </a:rPr>
              <a:t>In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ab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10" dirty="0" smtClean="0"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ce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f</a:t>
            </a:r>
            <a:r>
              <a:rPr lang="en-US" sz="1800" spc="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pa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10" dirty="0" smtClean="0">
                <a:latin typeface="Arial"/>
                <a:cs typeface="Arial"/>
              </a:rPr>
              <a:t>ho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spc="-10" dirty="0" smtClean="0">
                <a:latin typeface="Arial"/>
                <a:cs typeface="Arial"/>
              </a:rPr>
              <a:t>og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c</a:t>
            </a:r>
            <a:r>
              <a:rPr lang="en-US" sz="1800" spc="2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v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spc="-10" dirty="0" smtClean="0">
                <a:latin typeface="Arial"/>
                <a:cs typeface="Arial"/>
              </a:rPr>
              <a:t>ua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2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f</a:t>
            </a:r>
            <a:r>
              <a:rPr lang="en-US" sz="1800" spc="-10" dirty="0" smtClean="0">
                <a:latin typeface="Arial"/>
                <a:cs typeface="Arial"/>
              </a:rPr>
              <a:t> p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m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ry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m</a:t>
            </a:r>
            <a:r>
              <a:rPr lang="en-US" sz="1800" spc="-10" dirty="0" smtClean="0">
                <a:latin typeface="Arial"/>
                <a:cs typeface="Arial"/>
              </a:rPr>
              <a:t>or</a:t>
            </a:r>
            <a:endParaRPr lang="en-US" sz="1800" dirty="0" smtClean="0">
              <a:latin typeface="Arial"/>
              <a:cs typeface="Arial"/>
            </a:endParaRPr>
          </a:p>
          <a:p>
            <a:pPr marL="12700" lvl="0" indent="0">
              <a:lnSpc>
                <a:spcPts val="2055"/>
              </a:lnSpc>
              <a:buFontTx/>
              <a:buNone/>
              <a:tabLst>
                <a:tab pos="1097915" algn="l"/>
              </a:tabLst>
            </a:pPr>
            <a:r>
              <a:rPr lang="en-US" sz="1800" dirty="0" smtClean="0">
                <a:latin typeface="Arial"/>
                <a:cs typeface="Arial"/>
              </a:rPr>
              <a:t>E</a:t>
            </a:r>
            <a:r>
              <a:rPr lang="en-US" sz="1800" spc="-15" dirty="0" smtClean="0">
                <a:latin typeface="Arial"/>
                <a:cs typeface="Arial"/>
              </a:rPr>
              <a:t>x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10" dirty="0" smtClean="0"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s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ve</a:t>
            </a:r>
            <a:r>
              <a:rPr lang="en-US" sz="1800" spc="2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m</a:t>
            </a:r>
            <a:r>
              <a:rPr lang="en-US" sz="1800" spc="-10" dirty="0" smtClean="0">
                <a:latin typeface="Arial"/>
                <a:cs typeface="Arial"/>
              </a:rPr>
              <a:t>ag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g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OT</a:t>
            </a:r>
            <a:r>
              <a:rPr lang="en-US" sz="1800" spc="-3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equ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d</a:t>
            </a:r>
            <a:r>
              <a:rPr lang="en-US" sz="1800" spc="2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to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ss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spc="-10" dirty="0" smtClean="0">
                <a:latin typeface="Arial"/>
                <a:cs typeface="Arial"/>
              </a:rPr>
              <a:t>g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c</a:t>
            </a:r>
            <a:r>
              <a:rPr lang="en-US" sz="1800" spc="-190" dirty="0" err="1" smtClean="0">
                <a:latin typeface="Arial"/>
                <a:cs typeface="Arial"/>
              </a:rPr>
              <a:t>T</a:t>
            </a:r>
            <a:r>
              <a:rPr lang="en-US" sz="1800" dirty="0" smtClean="0">
                <a:latin typeface="Arial"/>
                <a:cs typeface="Arial"/>
              </a:rPr>
              <a:t>,</a:t>
            </a:r>
            <a:r>
              <a:rPr lang="en-US" sz="1800" spc="-1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cN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 </a:t>
            </a:r>
            <a:r>
              <a:rPr lang="en-US" sz="1800" dirty="0" err="1" smtClean="0">
                <a:latin typeface="Arial"/>
                <a:cs typeface="Arial"/>
              </a:rPr>
              <a:t>cM</a:t>
            </a:r>
            <a:endParaRPr lang="en-US" sz="1800" dirty="0" smtClean="0">
              <a:latin typeface="Arial"/>
              <a:cs typeface="Arial"/>
            </a:endParaRPr>
          </a:p>
          <a:p>
            <a:pPr lvl="0">
              <a:buFontTx/>
              <a:buNone/>
            </a:pPr>
            <a:r>
              <a:rPr lang="en-US" sz="2400" dirty="0" smtClean="0"/>
              <a:t>Only H&amp;P needed to assign cM0</a:t>
            </a:r>
          </a:p>
          <a:p>
            <a:pPr lvl="0">
              <a:buFontTx/>
              <a:buNone/>
            </a:pPr>
            <a:r>
              <a:rPr lang="en-US" sz="2400" dirty="0" smtClean="0"/>
              <a:t>Patient must have had H&amp;P, you don’t necessarily have to have seen the H&amp;P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2800" dirty="0" smtClean="0"/>
              <a:t>Sometimes</a:t>
            </a:r>
            <a:r>
              <a:rPr lang="en-US" sz="2800" baseline="0" dirty="0" smtClean="0"/>
              <a:t> what the surgeon states can lead to a better staging</a:t>
            </a:r>
          </a:p>
          <a:p>
            <a:pPr lvl="0" algn="l"/>
            <a:r>
              <a:rPr lang="en-US" sz="2800" dirty="0" smtClean="0"/>
              <a:t>Pathology report (Only 1/3 of the information)</a:t>
            </a:r>
          </a:p>
          <a:p>
            <a:pPr lvl="0" algn="l"/>
            <a:r>
              <a:rPr lang="en-US" sz="2600" dirty="0" smtClean="0"/>
              <a:t>The remaining 2/3 information is in the operative findings and the clinical staging information.  Path report may overrule clinically suspected involvement,</a:t>
            </a:r>
            <a:r>
              <a:rPr lang="en-US" sz="2600" baseline="0" dirty="0" smtClean="0"/>
              <a:t> but path report is NOT final stage – must be supplemented by other information</a:t>
            </a:r>
            <a:r>
              <a:rPr lang="en-US" sz="2600" baseline="0" dirty="0" smtClean="0"/>
              <a:t>.</a:t>
            </a:r>
          </a:p>
          <a:p>
            <a:pPr lvl="0" algn="l"/>
            <a:endParaRPr lang="en-US" sz="2600" baseline="0" dirty="0" smtClean="0"/>
          </a:p>
          <a:p>
            <a:r>
              <a:rPr lang="en-US" sz="2800" dirty="0" smtClean="0"/>
              <a:t>-Pathologic</a:t>
            </a:r>
            <a:r>
              <a:rPr lang="en-US" sz="2800" baseline="0" dirty="0" smtClean="0"/>
              <a:t> stage is used mainly for survival and prognostic data</a:t>
            </a:r>
            <a:endParaRPr lang="en-US" sz="2800" dirty="0" smtClean="0"/>
          </a:p>
          <a:p>
            <a:r>
              <a:rPr lang="en-US" sz="2800" dirty="0" smtClean="0"/>
              <a:t>-Colon</a:t>
            </a:r>
            <a:r>
              <a:rPr lang="en-US" sz="2800" baseline="0" dirty="0" smtClean="0"/>
              <a:t> cancers are usually staged pathologically, in order to determine the depth of tumor invasion into the colon wall</a:t>
            </a:r>
          </a:p>
          <a:p>
            <a:r>
              <a:rPr lang="en-US" sz="2800" baseline="0" dirty="0" smtClean="0"/>
              <a:t>-Pathologic staging requires removal of the primary tumor and regional LNs</a:t>
            </a:r>
            <a:endParaRPr lang="en-US" sz="2800" dirty="0" smtClean="0"/>
          </a:p>
          <a:p>
            <a:pPr lvl="0" algn="l"/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7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attention to units of measurement for tumor size.</a:t>
            </a:r>
            <a:r>
              <a:rPr lang="en-US" baseline="0" dirty="0" smtClean="0"/>
              <a:t>  May be reported in millimeters or centimeters. Round up or down as appropriate, if tenths of millimeters are reported.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Regional node assessment for path classification requires a path exam of at least one node</a:t>
            </a:r>
          </a:p>
          <a:p>
            <a:r>
              <a:rPr lang="en-US" dirty="0" smtClean="0"/>
              <a:t>Number of nodes – </a:t>
            </a:r>
            <a:r>
              <a:rPr lang="en-US" baseline="0" dirty="0" smtClean="0"/>
              <a:t>there are an expected number of nodes needed to stage </a:t>
            </a:r>
            <a:r>
              <a:rPr lang="en-US" baseline="0" dirty="0" err="1" smtClean="0"/>
              <a:t>pN</a:t>
            </a:r>
            <a:endParaRPr lang="en-US" baseline="0" dirty="0" smtClean="0"/>
          </a:p>
          <a:p>
            <a:r>
              <a:rPr lang="en-US" dirty="0" smtClean="0"/>
              <a:t>Ex. cT3,</a:t>
            </a:r>
            <a:r>
              <a:rPr lang="en-US" baseline="0" dirty="0" smtClean="0"/>
              <a:t> pN1</a:t>
            </a:r>
          </a:p>
          <a:p>
            <a:r>
              <a:rPr lang="en-US" sz="2000" dirty="0" smtClean="0">
                <a:latin typeface="Arial"/>
                <a:cs typeface="Arial"/>
              </a:rPr>
              <a:t>Do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NOT</a:t>
            </a:r>
            <a:r>
              <a:rPr lang="en-US" sz="2000" spc="-5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need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ho</a:t>
            </a:r>
            <a:r>
              <a:rPr lang="en-US" sz="2000" spc="-5" dirty="0" smtClean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og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c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on</a:t>
            </a:r>
            <a:r>
              <a:rPr lang="en-US" sz="2000" spc="-10" dirty="0" smtClean="0">
                <a:latin typeface="Arial"/>
                <a:cs typeface="Arial"/>
              </a:rPr>
              <a:t>f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-5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on</a:t>
            </a:r>
            <a:r>
              <a:rPr lang="en-US" sz="2000" spc="-4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of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highe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egory</a:t>
            </a:r>
          </a:p>
          <a:p>
            <a:r>
              <a:rPr lang="en-US" sz="2000" dirty="0" smtClean="0">
                <a:latin typeface="Arial"/>
                <a:cs typeface="Arial"/>
              </a:rPr>
              <a:t>If LN surgery is performed,</a:t>
            </a:r>
            <a:r>
              <a:rPr lang="en-US" sz="2000" baseline="0" dirty="0" smtClean="0">
                <a:latin typeface="Arial"/>
                <a:cs typeface="Arial"/>
              </a:rPr>
              <a:t> classify N category as pathologic even if minimum number is not examined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pT</a:t>
            </a:r>
            <a:r>
              <a:rPr lang="en-US" sz="2000" spc="-4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general</a:t>
            </a:r>
            <a:r>
              <a:rPr lang="en-US" sz="2000" spc="-5" dirty="0" smtClean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y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ne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e</a:t>
            </a:r>
            <a:r>
              <a:rPr lang="en-US" sz="2000" spc="5" dirty="0" smtClean="0">
                <a:latin typeface="Arial"/>
                <a:cs typeface="Arial"/>
              </a:rPr>
              <a:t>ss</a:t>
            </a:r>
            <a:r>
              <a:rPr lang="en-US" sz="2000" spc="-10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ry</a:t>
            </a:r>
            <a:r>
              <a:rPr lang="en-US" sz="2000" spc="-50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or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pN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spc="-5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i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ro</a:t>
            </a:r>
            <a:r>
              <a:rPr lang="en-US" sz="2000" spc="5" dirty="0" smtClean="0">
                <a:latin typeface="Arial"/>
                <a:cs typeface="Arial"/>
              </a:rPr>
              <a:t>sc</a:t>
            </a:r>
            <a:r>
              <a:rPr lang="en-US" sz="2000" dirty="0" smtClean="0">
                <a:latin typeface="Arial"/>
                <a:cs typeface="Arial"/>
              </a:rPr>
              <a:t>o</a:t>
            </a:r>
            <a:r>
              <a:rPr lang="en-US" sz="2000" spc="-10" dirty="0" smtClean="0">
                <a:latin typeface="Arial"/>
                <a:cs typeface="Arial"/>
              </a:rPr>
              <a:t>p</a:t>
            </a:r>
            <a:r>
              <a:rPr lang="en-US" sz="2000" dirty="0" smtClean="0">
                <a:latin typeface="Arial"/>
                <a:cs typeface="Arial"/>
              </a:rPr>
              <a:t>ic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</a:t>
            </a:r>
            <a:r>
              <a:rPr lang="en-US" sz="2000" spc="-10" dirty="0" smtClean="0">
                <a:latin typeface="Arial"/>
                <a:cs typeface="Arial"/>
              </a:rPr>
              <a:t>v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5" dirty="0" smtClean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ua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ion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of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ghe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egory</a:t>
            </a:r>
          </a:p>
          <a:p>
            <a:r>
              <a:rPr lang="en-US" sz="1800" dirty="0" smtClean="0">
                <a:latin typeface="Arial"/>
                <a:cs typeface="Arial"/>
              </a:rPr>
              <a:t>M</a:t>
            </a:r>
            <a:r>
              <a:rPr lang="en-US" sz="1800" spc="-10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y </a:t>
            </a:r>
            <a:r>
              <a:rPr lang="en-US" sz="1800" spc="-10" dirty="0" smtClean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se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lang="en-US" sz="1800" spc="-10" dirty="0" err="1" smtClean="0">
                <a:latin typeface="Arial"/>
                <a:cs typeface="Arial"/>
              </a:rPr>
              <a:t>p</a:t>
            </a:r>
            <a:r>
              <a:rPr lang="en-US" sz="1800" dirty="0" err="1" smtClean="0">
                <a:latin typeface="Arial"/>
                <a:cs typeface="Arial"/>
              </a:rPr>
              <a:t>N</a:t>
            </a:r>
            <a:r>
              <a:rPr lang="en-US" sz="1800" spc="1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ega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-10" dirty="0" smtClean="0">
                <a:latin typeface="Arial"/>
                <a:cs typeface="Arial"/>
              </a:rPr>
              <a:t>d</a:t>
            </a:r>
            <a:r>
              <a:rPr lang="en-US" sz="1800" spc="-5" dirty="0" smtClean="0">
                <a:latin typeface="Arial"/>
                <a:cs typeface="Arial"/>
              </a:rPr>
              <a:t>l</a:t>
            </a:r>
            <a:r>
              <a:rPr lang="en-US" sz="1800" spc="-1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ss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lang="en-US" sz="1800" spc="-40" dirty="0" smtClean="0">
                <a:latin typeface="Arial"/>
                <a:cs typeface="Arial"/>
              </a:rPr>
              <a:t>w</a:t>
            </a:r>
            <a:r>
              <a:rPr lang="en-US" sz="1800" spc="-10" dirty="0" smtClean="0">
                <a:latin typeface="Arial"/>
                <a:cs typeface="Arial"/>
              </a:rPr>
              <a:t>he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10" dirty="0" smtClean="0">
                <a:latin typeface="Arial"/>
                <a:cs typeface="Arial"/>
              </a:rPr>
              <a:t>he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25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</a:t>
            </a:r>
            <a:r>
              <a:rPr lang="en-US" sz="1800" spc="-40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s </a:t>
            </a:r>
            <a:r>
              <a:rPr lang="en-US" sz="1800" spc="-10" dirty="0" err="1" smtClean="0">
                <a:latin typeface="Arial"/>
                <a:cs typeface="Arial"/>
              </a:rPr>
              <a:t>p</a:t>
            </a:r>
            <a:r>
              <a:rPr lang="en-US" sz="1800" dirty="0" err="1" smtClean="0">
                <a:latin typeface="Arial"/>
                <a:cs typeface="Arial"/>
              </a:rPr>
              <a:t>T</a:t>
            </a:r>
            <a:r>
              <a:rPr lang="en-US" sz="1800" spc="-30" dirty="0" smtClean="0">
                <a:latin typeface="Arial"/>
                <a:cs typeface="Arial"/>
              </a:rPr>
              <a:t> </a:t>
            </a:r>
            <a:r>
              <a:rPr lang="en-US" sz="1800" spc="-10" dirty="0" smtClean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r </a:t>
            </a:r>
            <a:r>
              <a:rPr lang="en-US" sz="1800" dirty="0" err="1" smtClean="0">
                <a:latin typeface="Arial"/>
                <a:cs typeface="Arial"/>
              </a:rPr>
              <a:t>cT</a:t>
            </a:r>
            <a:endParaRPr lang="en-US" sz="1800" dirty="0" smtClean="0">
              <a:latin typeface="Arial"/>
              <a:cs typeface="Arial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3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separate clinical and pathological stage groups for each case.  If you have a TX or NX the stage will be </a:t>
            </a:r>
            <a:r>
              <a:rPr lang="en-US" baseline="0" dirty="0" err="1" smtClean="0"/>
              <a:t>unstageable</a:t>
            </a:r>
            <a:r>
              <a:rPr lang="en-US" baseline="0" dirty="0" smtClean="0"/>
              <a:t> for that category, unless it is </a:t>
            </a:r>
            <a:r>
              <a:rPr lang="en-US" baseline="0" smtClean="0"/>
              <a:t>a stage </a:t>
            </a:r>
            <a:r>
              <a:rPr lang="en-US" baseline="0" dirty="0" smtClean="0"/>
              <a:t>that allows for any T, any 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groups that use non-anatomic factors, if the factor is missing, stage the case using the lowest category for that factor. For example, for prostate cancer, if the Gleason score is unavailable, assume &lt; or = to 6.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are multiple tumors of the same histology in one organ, stage the tumor with the highest T category.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-tumors may arise in flat mucosa (‘frank’) or a polyp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8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-”</a:t>
            </a:r>
            <a:r>
              <a:rPr lang="en-US" baseline="0" dirty="0" err="1" smtClean="0"/>
              <a:t>pericolic</a:t>
            </a:r>
            <a:r>
              <a:rPr lang="en-US" baseline="0" dirty="0" smtClean="0"/>
              <a:t> fat” may refer to the fat inside the colon wall in the </a:t>
            </a:r>
            <a:r>
              <a:rPr lang="en-US" baseline="0" dirty="0" err="1" smtClean="0"/>
              <a:t>subserosa</a:t>
            </a:r>
            <a:r>
              <a:rPr lang="en-US" baseline="0" dirty="0" smtClean="0"/>
              <a:t>, or outside the colon wall; either is a T3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-Also referred to as TNM staging</a:t>
            </a:r>
          </a:p>
          <a:p>
            <a:r>
              <a:rPr lang="en-US" baseline="0" dirty="0" smtClean="0"/>
              <a:t>-First manual published in 1977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-Should be assigned by the physician, if possible; if not, done by registrar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-show of hands for </a:t>
            </a:r>
            <a:r>
              <a:rPr lang="en-US" baseline="0" dirty="0" err="1" smtClean="0"/>
              <a:t>ACoS</a:t>
            </a:r>
            <a:r>
              <a:rPr lang="en-US" baseline="0" dirty="0" smtClean="0"/>
              <a:t> approved hospitals?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CoC</a:t>
            </a:r>
            <a:r>
              <a:rPr lang="en-US" baseline="0" dirty="0" smtClean="0"/>
              <a:t> standards require 90% MD staging</a:t>
            </a:r>
            <a:endParaRPr lang="en-US" dirty="0" smtClean="0"/>
          </a:p>
          <a:p>
            <a:r>
              <a:rPr lang="en-US" baseline="0" dirty="0" smtClean="0"/>
              <a:t>-colon TNM staging is only for carcinomas, NOT lymphomas, NETs, or sarcomas; the colon chapter lists the range of eligible histology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3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-Other organs includes</a:t>
            </a:r>
            <a:r>
              <a:rPr lang="en-US" baseline="0" dirty="0" smtClean="0"/>
              <a:t> other segments of the colon</a:t>
            </a:r>
          </a:p>
          <a:p>
            <a:r>
              <a:rPr lang="en-US" baseline="0" dirty="0" smtClean="0"/>
              <a:t>-Involvement of the liver surface or capsule by direct extension is T4b; tumors within the parenchyma of the liver are discontinuous </a:t>
            </a:r>
            <a:r>
              <a:rPr lang="en-US" baseline="0" dirty="0" err="1" smtClean="0"/>
              <a:t>mets</a:t>
            </a:r>
            <a:endParaRPr lang="en-US" baseline="0" dirty="0" smtClean="0"/>
          </a:p>
          <a:p>
            <a:r>
              <a:rPr lang="en-US" baseline="0" dirty="0" smtClean="0"/>
              <a:t>-if tumor is grossly adherent to another organ or structure, but no tumor is microscopically present in the adhesion, downstage to T1-T4a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-For colon, the number of regional LNs is important </a:t>
            </a:r>
            <a:r>
              <a:rPr lang="en-US" baseline="0" dirty="0" err="1" smtClean="0"/>
              <a:t>prognostically</a:t>
            </a:r>
            <a:endParaRPr lang="en-US" dirty="0" smtClean="0"/>
          </a:p>
          <a:p>
            <a:r>
              <a:rPr lang="en-US" dirty="0" smtClean="0"/>
              <a:t>-Regional LNs</a:t>
            </a:r>
            <a:r>
              <a:rPr lang="en-US" baseline="0" dirty="0" smtClean="0"/>
              <a:t> vary by the segment of the colon where the tumor is located; the AJCC manual contains a list of which nodes are regional for each colon segment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3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A satellite </a:t>
            </a:r>
            <a:r>
              <a:rPr lang="en-US" baseline="0" dirty="0" err="1" smtClean="0"/>
              <a:t>peritumoral</a:t>
            </a:r>
            <a:r>
              <a:rPr lang="en-US" baseline="0" dirty="0" smtClean="0"/>
              <a:t> nodule in the </a:t>
            </a:r>
            <a:r>
              <a:rPr lang="en-US" baseline="0" dirty="0" err="1" smtClean="0"/>
              <a:t>pericolic</a:t>
            </a:r>
            <a:r>
              <a:rPr lang="en-US" baseline="0" dirty="0" smtClean="0"/>
              <a:t> adipose tissue without histologic evidence of a residual LN may represent discontinuous spread, venous invasion with extravascular spread, or a totally replaced LN.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-Use the more</a:t>
            </a:r>
            <a:r>
              <a:rPr lang="en-US" baseline="0" dirty="0" smtClean="0"/>
              <a:t> specific code when you know it (i.e., N2a or N2 NOS)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7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-M1a--</a:t>
            </a:r>
            <a:r>
              <a:rPr lang="en-US" baseline="0" dirty="0" smtClean="0"/>
              <a:t> f</a:t>
            </a:r>
            <a:r>
              <a:rPr lang="en-US" dirty="0" smtClean="0"/>
              <a:t>or example,</a:t>
            </a:r>
            <a:r>
              <a:rPr lang="en-US" baseline="0" dirty="0" smtClean="0"/>
              <a:t> liver, lung, or non-regional LN</a:t>
            </a:r>
          </a:p>
          <a:p>
            <a:r>
              <a:rPr lang="en-US" dirty="0" smtClean="0"/>
              <a:t>-You cannot</a:t>
            </a:r>
            <a:r>
              <a:rPr lang="en-US" baseline="0" dirty="0" smtClean="0"/>
              <a:t> have a pM0; only pM1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6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-Each</a:t>
            </a:r>
            <a:r>
              <a:rPr lang="en-US" baseline="0" dirty="0" smtClean="0"/>
              <a:t> chapter has a table allowing you to assign stage group</a:t>
            </a:r>
          </a:p>
          <a:p>
            <a:r>
              <a:rPr lang="en-US" baseline="0" dirty="0" smtClean="0"/>
              <a:t>-Some stage groups may include factors other than T, N, and M, such as grade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yp</a:t>
            </a:r>
            <a:r>
              <a:rPr lang="en-US" baseline="0" dirty="0" smtClean="0"/>
              <a:t> can be used in conjunction with the clinical stage to assess response to systemic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/XRT</a:t>
            </a:r>
          </a:p>
          <a:p>
            <a:r>
              <a:rPr lang="en-US" baseline="0" dirty="0" smtClean="0"/>
              <a:t>-tumor registries do not capture </a:t>
            </a:r>
            <a:r>
              <a:rPr lang="en-US" baseline="0" dirty="0" err="1" smtClean="0"/>
              <a:t>yc</a:t>
            </a:r>
            <a:r>
              <a:rPr lang="en-US" baseline="0" dirty="0" smtClean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-Cases</a:t>
            </a:r>
            <a:r>
              <a:rPr lang="en-US" baseline="0" dirty="0" smtClean="0"/>
              <a:t> with similar prognoses are grouped together</a:t>
            </a:r>
            <a:endParaRPr lang="en-US" dirty="0" smtClean="0"/>
          </a:p>
          <a:p>
            <a:r>
              <a:rPr lang="en-US" dirty="0" smtClean="0"/>
              <a:t>-Stage</a:t>
            </a:r>
            <a:r>
              <a:rPr lang="en-US" baseline="0" dirty="0" smtClean="0"/>
              <a:t> 0 reflects minimal involvement, usually in situ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1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-Subdivisions are based</a:t>
            </a:r>
            <a:r>
              <a:rPr lang="en-US" baseline="0" dirty="0" smtClean="0"/>
              <a:t> on survival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9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-Unknown</a:t>
            </a:r>
            <a:r>
              <a:rPr lang="en-US" baseline="0" dirty="0" smtClean="0"/>
              <a:t> stage group (clinical or pathologic) is 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4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-Combination</a:t>
            </a:r>
            <a:r>
              <a:rPr lang="en-US" baseline="0" dirty="0" smtClean="0"/>
              <a:t> of clinical and pathologic stage</a:t>
            </a:r>
            <a:endParaRPr lang="en-US" dirty="0" smtClean="0"/>
          </a:p>
          <a:p>
            <a:r>
              <a:rPr lang="en-US" dirty="0" smtClean="0"/>
              <a:t>-Can also</a:t>
            </a:r>
            <a:r>
              <a:rPr lang="en-US" baseline="0" dirty="0" smtClean="0"/>
              <a:t> be utilized for QA, making comparison between physician/registrar assigned AJCC and derived AJCC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specifically designed for each primary site–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Roles of size and contiguous spread depend on site characteristics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Tumor (T) valid values: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T0 No evidence of primary tumor; Tis Carcinoma in situ; T1, T2, T3, T4 Increasing size and/or local extension of primary tumor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Primary tumor cannot be assessed (minimize use of TX)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will discuss the use of X later.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involvement is also categorized specifically for each site based 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positive nodes and/or Involvement of specific regional nodal groups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Lymph Nodes valid values are : N0 No regional lymph node metastases; N1, N2, N3 Increasing number or extent of regional lymph node involvement, and NX Regional lymph nodes cannot be assessed.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values are also specifically designed for some sites, which will have subcategories for detailed areas of involvement, such as cM0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+) or M1a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0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latin typeface="Arial"/>
                <a:cs typeface="Arial"/>
              </a:rPr>
              <a:t>The critical difference,</a:t>
            </a:r>
            <a:r>
              <a:rPr lang="en-US" sz="2400" spc="-5" baseline="0" dirty="0" smtClean="0">
                <a:latin typeface="Arial"/>
                <a:cs typeface="Arial"/>
              </a:rPr>
              <a:t> to be considered first, is whether or not the criteria for AJCC staging has been met, and this is chapter specific.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2400" spc="-5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6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/>
              <a:buNone/>
              <a:tabLst>
                <a:tab pos="182880" algn="l"/>
              </a:tabLst>
              <a:defRPr/>
            </a:pPr>
            <a:r>
              <a:rPr kumimoji="0" lang="en-US" sz="2400" b="0" i="0" u="none" strike="noStrike" kern="1200" cap="none" spc="-2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–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classificatio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4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0" lvl="1" indent="-233679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physician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could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</a:t>
            </a:r>
            <a:r>
              <a:rPr kumimoji="0" lang="en-US" sz="20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patient,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0" lvl="1" indent="-2336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Definitive</a:t>
            </a:r>
            <a:r>
              <a:rPr kumimoji="0" lang="en-US" sz="20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20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0" lvl="1" indent="-2336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0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2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/>
              <a:buNone/>
              <a:tabLst>
                <a:tab pos="182880" algn="l"/>
              </a:tabLst>
              <a:defRPr/>
            </a:pPr>
            <a:r>
              <a:rPr kumimoji="0" lang="en-US" sz="2400" b="0" i="0" u="none" strike="noStrike" kern="1200" cap="none" spc="-2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–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classificatio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4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256540" lvl="1" indent="-233679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worku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resection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pathology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0" lvl="1" indent="-23367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6645" marR="0" lvl="2" indent="-169545" algn="l" defTabSz="914400" rtl="0" eaLnBrk="1" fontAlgn="auto" latinLnBrk="0" hangingPunct="1">
              <a:lnSpc>
                <a:spcPts val="215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728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mplies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physician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r>
              <a:rPr kumimoji="0" lang="en-US" sz="18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</a:p>
          <a:p>
            <a:pPr marL="703580" marR="0" lvl="1" indent="-233679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blank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6645" marR="0" lvl="2" indent="-1695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728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ndicates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registrar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could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/>
              <a:buNone/>
              <a:tabLst>
                <a:tab pos="18288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patien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classificatio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en-US" sz="24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03580" marR="0" lvl="1" indent="-233679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0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6645" marR="0" lvl="2" indent="-1695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728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ndicates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eligible</a:t>
            </a:r>
            <a:r>
              <a:rPr kumimoji="0" lang="en-US" sz="1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staging</a:t>
            </a:r>
          </a:p>
          <a:p>
            <a:pPr marL="1096645" marR="0" lvl="2" indent="-169545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728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mplies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physician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r>
              <a:rPr kumimoji="0" lang="en-US" sz="18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</a:p>
          <a:p>
            <a:pPr marL="703580" marR="0" lvl="1" indent="-233679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04215" algn="l"/>
              </a:tabLst>
              <a:defRPr/>
            </a:pP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ust </a:t>
            </a:r>
            <a:r>
              <a:rPr kumimoji="0" lang="en-US" sz="2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lang="en-US" sz="2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blanks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96645" marR="0" lvl="2" indent="-1695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7280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ndicates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</a:t>
            </a:r>
            <a:r>
              <a:rPr kumimoji="0" lang="en-US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classification</a:t>
            </a:r>
            <a:r>
              <a:rPr kumimoji="0" lang="en-US" sz="1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criteria</a:t>
            </a:r>
          </a:p>
          <a:p>
            <a:pPr marL="927100" marR="0" lvl="2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9728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9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3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Stage can be wrongly presumed based on presumed site and histology.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For the rare cases without confirmation you can stage based on presumed site and histology.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5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u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spc="-35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eet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er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spc="-30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or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hat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pe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ic</a:t>
            </a:r>
            <a:r>
              <a:rPr lang="en-US" sz="2000" spc="-25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hap</a:t>
            </a:r>
            <a:r>
              <a:rPr lang="en-US" sz="2000" spc="-10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sz="1200" dirty="0" smtClean="0"/>
              <a:t>Imaging is unclear if one node (N1) or two nodes (N2) are involved – Use N1</a:t>
            </a:r>
          </a:p>
          <a:p>
            <a:pPr marL="0" indent="0">
              <a:buNone/>
            </a:pPr>
            <a:r>
              <a:rPr lang="en-US" sz="1200" dirty="0" smtClean="0"/>
              <a:t>Colonoscopy doesn’t provide info on T category for colon – Use TX (info is unknown)</a:t>
            </a:r>
          </a:p>
          <a:p>
            <a:pPr marL="0" indent="0">
              <a:buNone/>
            </a:pPr>
            <a:r>
              <a:rPr lang="en-US" sz="1200" dirty="0" smtClean="0"/>
              <a:t>Lung clinical stage group for T2a NX M0 – Use clinical stage group unknown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Clearly defined in each chapter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Ex: Thyroid uses age and histology, esophagus and </a:t>
            </a:r>
            <a:r>
              <a:rPr lang="en-US" sz="2800" dirty="0" err="1" smtClean="0"/>
              <a:t>esophogastric</a:t>
            </a:r>
            <a:r>
              <a:rPr lang="en-US" sz="2800" dirty="0" smtClean="0"/>
              <a:t> junction uses histology, and soft tissue sarcoma uses grade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8A3-83D3-4921-9EBA-6ECF39CD0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-Incisional</a:t>
            </a:r>
            <a:r>
              <a:rPr lang="en-US" baseline="0" dirty="0" smtClean="0"/>
              <a:t> biopsy, that does not completely resect the tumor; for example,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during colonoscopy</a:t>
            </a:r>
          </a:p>
          <a:p>
            <a:r>
              <a:rPr lang="en-US" baseline="0" dirty="0" smtClean="0"/>
              <a:t>-Clinical staging is used to select the treatment, based on national guidelines</a:t>
            </a:r>
          </a:p>
          <a:p>
            <a:r>
              <a:rPr lang="en-US" baseline="0" dirty="0" smtClean="0"/>
              <a:t>-All patients can be staged clinically, whereas not all patients have a surgical resection for pathologic staging </a:t>
            </a:r>
          </a:p>
          <a:p>
            <a:r>
              <a:rPr lang="en-US" baseline="0" dirty="0" smtClean="0"/>
              <a:t>-Rectal and </a:t>
            </a:r>
            <a:r>
              <a:rPr lang="en-US" baseline="0" dirty="0" err="1" smtClean="0"/>
              <a:t>rectosigmoid</a:t>
            </a:r>
            <a:r>
              <a:rPr lang="en-US" baseline="0" dirty="0" smtClean="0"/>
              <a:t> cancers are usually staged clinically, since they frequently receive chemo/XRT prior to or instead of surgical resection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3F28-1559-461B-9063-9094257B40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15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4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3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C5B0-657D-45D3-9BFE-1930CA813D2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7AE0-5B95-4267-9E83-9B11AD0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545123"/>
            <a:ext cx="8574622" cy="281354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ajcc</a:t>
            </a:r>
            <a:r>
              <a:rPr lang="en-US" dirty="0"/>
              <a:t> </a:t>
            </a:r>
            <a:r>
              <a:rPr lang="en-US" dirty="0" smtClean="0"/>
              <a:t>TNM Staging: chapter </a:t>
            </a:r>
            <a:r>
              <a:rPr lang="en-US" dirty="0"/>
              <a:t>1,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Summary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449753"/>
          </a:xfrm>
        </p:spPr>
        <p:txBody>
          <a:bodyPr>
            <a:normAutofit/>
          </a:bodyPr>
          <a:lstStyle/>
          <a:p>
            <a:r>
              <a:rPr lang="en-US" dirty="0" smtClean="0"/>
              <a:t>Tonya Brandenburg, MHA, CTR</a:t>
            </a:r>
          </a:p>
          <a:p>
            <a:r>
              <a:rPr lang="en-US" dirty="0" smtClean="0"/>
              <a:t>QA Manager Abstracting and Coding</a:t>
            </a:r>
          </a:p>
          <a:p>
            <a:r>
              <a:rPr lang="en-US" dirty="0" smtClean="0"/>
              <a:t>Kentucky Cancer Registry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downstaging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3970"/>
            <a:ext cx="10820400" cy="47654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Assign the lower category or stage group if: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there is information, but it is unclear or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not sufficient to definitively choose between 2 classifications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Do not use the lowest category or group, if information is not available or unknown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2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0" y="764373"/>
            <a:ext cx="8166100" cy="1293028"/>
          </a:xfrm>
        </p:spPr>
        <p:txBody>
          <a:bodyPr/>
          <a:lstStyle/>
          <a:p>
            <a:r>
              <a:rPr lang="en-US" dirty="0" smtClean="0"/>
              <a:t>Staging and </a:t>
            </a:r>
            <a:r>
              <a:rPr lang="en-US" dirty="0" err="1" smtClean="0"/>
              <a:t>Neoadjuvant</a:t>
            </a:r>
            <a:r>
              <a:rPr lang="en-US" dirty="0" smtClean="0"/>
              <a:t>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159000"/>
            <a:ext cx="11061700" cy="434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Neoadjuvant</a:t>
            </a:r>
            <a:r>
              <a:rPr lang="en-US" sz="2800" dirty="0" smtClean="0"/>
              <a:t> therapy is systemic therapy or radiation therapy given before surgical resection.</a:t>
            </a:r>
          </a:p>
          <a:p>
            <a:r>
              <a:rPr lang="en-US" sz="2800" dirty="0" smtClean="0"/>
              <a:t>Staging assigned after </a:t>
            </a:r>
            <a:r>
              <a:rPr lang="en-US" sz="2800" dirty="0" err="1" smtClean="0"/>
              <a:t>neoadjuvant</a:t>
            </a:r>
            <a:r>
              <a:rPr lang="en-US" sz="2800" dirty="0" smtClean="0"/>
              <a:t> therapy is indicated by a ‘y’ descriptor</a:t>
            </a:r>
          </a:p>
          <a:p>
            <a:pPr lvl="1"/>
            <a:r>
              <a:rPr lang="en-US" sz="2800" dirty="0" err="1" smtClean="0"/>
              <a:t>yc</a:t>
            </a:r>
            <a:r>
              <a:rPr lang="en-US" sz="2800" dirty="0" smtClean="0"/>
              <a:t>  - clinical stage after systemic or radiation therapy but prior to surgical resection; </a:t>
            </a:r>
            <a:r>
              <a:rPr lang="en-US" sz="2800" b="1" dirty="0" smtClean="0"/>
              <a:t>this is not currently captured by cancer registries</a:t>
            </a:r>
          </a:p>
          <a:p>
            <a:pPr lvl="1"/>
            <a:r>
              <a:rPr lang="en-US" sz="2800" dirty="0" err="1" smtClean="0"/>
              <a:t>yp</a:t>
            </a:r>
            <a:r>
              <a:rPr lang="en-US" sz="2800" dirty="0" smtClean="0"/>
              <a:t> – pathologic stage after systemic or radiation therapy AND surgical resection; </a:t>
            </a:r>
            <a:r>
              <a:rPr lang="en-US" sz="2800" b="1" dirty="0" smtClean="0"/>
              <a:t>this is currently reported in the pathologic stage elements</a:t>
            </a:r>
            <a:r>
              <a:rPr lang="en-US" sz="2800" dirty="0" smtClean="0"/>
              <a:t>, with the ‘y’ descriptor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0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non-anatomic prognostic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Some AJCC chapters require non-anatomic factors for assigning stage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Clearly defined in each chapter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These are collected separately from T, N, and M and are used to assign stage groups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94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t, N, and 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94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How can we determine a clinical TNM stage?</a:t>
            </a:r>
          </a:p>
          <a:p>
            <a:pPr lvl="1"/>
            <a:r>
              <a:rPr lang="en-US" sz="2800" dirty="0" smtClean="0"/>
              <a:t>Use all information from any of the following obtained BEFORE treatment:</a:t>
            </a:r>
          </a:p>
          <a:p>
            <a:pPr lvl="2"/>
            <a:r>
              <a:rPr lang="en-US" sz="2800" dirty="0" smtClean="0"/>
              <a:t>Physical examination</a:t>
            </a:r>
          </a:p>
          <a:p>
            <a:pPr lvl="2"/>
            <a:r>
              <a:rPr lang="en-US" sz="2800" dirty="0" smtClean="0"/>
              <a:t>Imaging</a:t>
            </a:r>
          </a:p>
          <a:p>
            <a:pPr lvl="2"/>
            <a:r>
              <a:rPr lang="en-US" sz="2800" dirty="0" smtClean="0"/>
              <a:t>Endoscopy</a:t>
            </a:r>
            <a:r>
              <a:rPr lang="en-US" sz="2800" dirty="0"/>
              <a:t> </a:t>
            </a:r>
            <a:r>
              <a:rPr lang="en-US" sz="2800" dirty="0" smtClean="0"/>
              <a:t>and Biopsy</a:t>
            </a:r>
          </a:p>
          <a:p>
            <a:pPr lvl="2"/>
            <a:r>
              <a:rPr lang="en-US" sz="2800" dirty="0" smtClean="0"/>
              <a:t>Surgical exploration without resection</a:t>
            </a:r>
          </a:p>
          <a:p>
            <a:pPr lvl="2"/>
            <a:r>
              <a:rPr lang="en-US" sz="2800" dirty="0" smtClean="0"/>
              <a:t>Resection of a single node/sentinel node(s) with a clinical T</a:t>
            </a:r>
          </a:p>
          <a:p>
            <a:pPr lvl="2"/>
            <a:r>
              <a:rPr lang="en-US" sz="2800" dirty="0" smtClean="0"/>
              <a:t>Lab </a:t>
            </a:r>
            <a:r>
              <a:rPr lang="en-US" sz="2800" dirty="0"/>
              <a:t>test or biological markers</a:t>
            </a:r>
          </a:p>
          <a:p>
            <a:pPr lvl="2"/>
            <a:r>
              <a:rPr lang="en-US" sz="2800" dirty="0" smtClean="0"/>
              <a:t>Any other relevant examinations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5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Incorporates info from physical exam, endoscopy, imaging, biopsies, and surgical exploration </a:t>
            </a:r>
            <a:r>
              <a:rPr lang="en-US" sz="2800" i="1" dirty="0" smtClean="0"/>
              <a:t>without</a:t>
            </a:r>
            <a:r>
              <a:rPr lang="en-US" sz="2800" dirty="0" smtClean="0"/>
              <a:t> resection</a:t>
            </a:r>
          </a:p>
          <a:p>
            <a:r>
              <a:rPr lang="en-US" sz="2800" dirty="0" smtClean="0"/>
              <a:t>Clinical staging is required by </a:t>
            </a:r>
            <a:r>
              <a:rPr lang="en-US" sz="2800" dirty="0" err="1" smtClean="0"/>
              <a:t>ACoS</a:t>
            </a:r>
            <a:endParaRPr lang="en-US" sz="2800" dirty="0" smtClean="0"/>
          </a:p>
          <a:p>
            <a:r>
              <a:rPr lang="en-US" sz="2800" dirty="0" smtClean="0"/>
              <a:t>Expressed as </a:t>
            </a:r>
            <a:r>
              <a:rPr lang="en-US" sz="2800" dirty="0" err="1"/>
              <a:t>c</a:t>
            </a:r>
            <a:r>
              <a:rPr lang="en-US" sz="2800" dirty="0" err="1" smtClean="0"/>
              <a:t>T</a:t>
            </a:r>
            <a:r>
              <a:rPr lang="en-US" sz="2800" dirty="0" smtClean="0"/>
              <a:t>, </a:t>
            </a:r>
            <a:r>
              <a:rPr lang="en-US" sz="2800" dirty="0" err="1"/>
              <a:t>c</a:t>
            </a:r>
            <a:r>
              <a:rPr lang="en-US" sz="2800" dirty="0" err="1" smtClean="0"/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cM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3733800"/>
            <a:ext cx="2886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1894"/>
            <a:ext cx="10820400" cy="4206240"/>
          </a:xfrm>
        </p:spPr>
        <p:txBody>
          <a:bodyPr>
            <a:noAutofit/>
          </a:bodyPr>
          <a:lstStyle/>
          <a:p>
            <a:r>
              <a:rPr lang="en-US" sz="2400" dirty="0"/>
              <a:t>Clinical classification composed </a:t>
            </a:r>
            <a:r>
              <a:rPr lang="en-US" sz="2400" dirty="0" smtClean="0"/>
              <a:t>of:</a:t>
            </a:r>
          </a:p>
          <a:p>
            <a:pPr marL="702945" lvl="1" indent="-233045">
              <a:lnSpc>
                <a:spcPct val="100000"/>
              </a:lnSpc>
              <a:buFont typeface="Arial"/>
              <a:buChar char="–"/>
              <a:tabLst>
                <a:tab pos="246379" algn="l"/>
              </a:tabLst>
            </a:pPr>
            <a:r>
              <a:rPr lang="fr-FR" sz="2400" dirty="0" err="1" smtClean="0">
                <a:cs typeface="Arial"/>
              </a:rPr>
              <a:t>cT</a:t>
            </a:r>
            <a:endParaRPr lang="fr-FR" sz="2400" dirty="0">
              <a:cs typeface="Arial"/>
            </a:endParaRPr>
          </a:p>
          <a:p>
            <a:pPr marL="702945" lvl="1" indent="-233045">
              <a:lnSpc>
                <a:spcPct val="100000"/>
              </a:lnSpc>
              <a:buFont typeface="Arial"/>
              <a:buChar char="–"/>
              <a:tabLst>
                <a:tab pos="246379" algn="l"/>
              </a:tabLst>
            </a:pPr>
            <a:r>
              <a:rPr lang="fr-FR" sz="2400" dirty="0" err="1" smtClean="0">
                <a:cs typeface="Arial"/>
              </a:rPr>
              <a:t>cN</a:t>
            </a:r>
            <a:endParaRPr lang="fr-FR" sz="2400" dirty="0">
              <a:cs typeface="Arial"/>
            </a:endParaRPr>
          </a:p>
          <a:p>
            <a:pPr marL="702945" lvl="1" indent="-233045">
              <a:lnSpc>
                <a:spcPct val="100000"/>
              </a:lnSpc>
              <a:buFont typeface="Arial"/>
              <a:buChar char="–"/>
              <a:tabLst>
                <a:tab pos="246379" algn="l"/>
              </a:tabLst>
            </a:pPr>
            <a:r>
              <a:rPr lang="fr-FR" sz="2400" dirty="0" err="1" smtClean="0">
                <a:cs typeface="Arial"/>
              </a:rPr>
              <a:t>cM</a:t>
            </a:r>
            <a:r>
              <a:rPr lang="fr-FR" sz="2400" spc="-20" dirty="0" smtClean="0">
                <a:cs typeface="Arial"/>
              </a:rPr>
              <a:t> </a:t>
            </a:r>
            <a:r>
              <a:rPr lang="fr-FR" sz="2400" dirty="0">
                <a:cs typeface="Arial"/>
              </a:rPr>
              <a:t>or</a:t>
            </a:r>
            <a:r>
              <a:rPr lang="fr-FR" sz="2400" spc="-15" dirty="0">
                <a:cs typeface="Arial"/>
              </a:rPr>
              <a:t> </a:t>
            </a:r>
            <a:r>
              <a:rPr lang="fr-FR" sz="2400" dirty="0" err="1">
                <a:cs typeface="Arial"/>
              </a:rPr>
              <a:t>pM</a:t>
            </a:r>
            <a:endParaRPr lang="fr-FR" sz="2400" dirty="0">
              <a:cs typeface="Arial"/>
            </a:endParaRPr>
          </a:p>
          <a:p>
            <a:r>
              <a:rPr lang="en-US" sz="2400" dirty="0" smtClean="0"/>
              <a:t>cM0</a:t>
            </a:r>
          </a:p>
          <a:p>
            <a:pPr lvl="1"/>
            <a:r>
              <a:rPr lang="en-US" sz="2400" dirty="0" smtClean="0"/>
              <a:t>No symptoms or signs of </a:t>
            </a:r>
            <a:r>
              <a:rPr lang="en-US" sz="2400" dirty="0" err="1" smtClean="0"/>
              <a:t>mets</a:t>
            </a:r>
            <a:endParaRPr lang="en-US" sz="2400" dirty="0" smtClean="0"/>
          </a:p>
          <a:p>
            <a:pPr lvl="1"/>
            <a:r>
              <a:rPr lang="en-US" sz="2400" dirty="0" smtClean="0"/>
              <a:t>There is no MX category, so it must be M0 or M1 or left blank</a:t>
            </a:r>
          </a:p>
          <a:p>
            <a:pPr lvl="1"/>
            <a:r>
              <a:rPr lang="en-US" sz="2400" dirty="0" smtClean="0"/>
              <a:t>Only H&amp;P needed to assign cM0</a:t>
            </a:r>
          </a:p>
          <a:p>
            <a:r>
              <a:rPr lang="en-US" sz="2400" dirty="0" smtClean="0"/>
              <a:t>cM1 </a:t>
            </a:r>
            <a:endParaRPr lang="en-US" sz="2400" dirty="0"/>
          </a:p>
          <a:p>
            <a:pPr lvl="1"/>
            <a:r>
              <a:rPr lang="en-US" sz="2400" dirty="0" smtClean="0"/>
              <a:t>Seen on physical exam or imaging</a:t>
            </a:r>
          </a:p>
          <a:p>
            <a:pPr lvl="1"/>
            <a:r>
              <a:rPr lang="en-US" sz="2400" dirty="0" smtClean="0"/>
              <a:t>Seen during scopes or operations, but not </a:t>
            </a:r>
            <a:r>
              <a:rPr lang="en-US" sz="2400" dirty="0" err="1" smtClean="0"/>
              <a:t>bx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43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t, N, and 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determine a pathological TNM stage?</a:t>
            </a:r>
          </a:p>
          <a:p>
            <a:endParaRPr lang="en-US" sz="2800" dirty="0" smtClean="0"/>
          </a:p>
          <a:p>
            <a:pPr lvl="1"/>
            <a:r>
              <a:rPr lang="en-US" sz="2800" b="1" dirty="0" smtClean="0"/>
              <a:t>Use all of the clinical staging information in addition to information obtained in</a:t>
            </a:r>
            <a:r>
              <a:rPr lang="en-US" sz="2800" dirty="0" smtClean="0"/>
              <a:t>:</a:t>
            </a:r>
          </a:p>
          <a:p>
            <a:pPr lvl="2"/>
            <a:r>
              <a:rPr lang="en-US" sz="2800" dirty="0" smtClean="0"/>
              <a:t>Operative findings (surgeon’s statement of findings)</a:t>
            </a:r>
          </a:p>
          <a:p>
            <a:pPr lvl="2"/>
            <a:r>
              <a:rPr lang="en-US" sz="2800" dirty="0" smtClean="0"/>
              <a:t>Pathology report (Only 1/3 of the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7279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Pathological classification composed of;</a:t>
            </a:r>
          </a:p>
          <a:p>
            <a:pPr marL="702945" lvl="1" indent="-233045">
              <a:lnSpc>
                <a:spcPts val="2160"/>
              </a:lnSpc>
              <a:buFont typeface="Arial"/>
              <a:buChar char="–"/>
              <a:tabLst>
                <a:tab pos="703580" algn="l"/>
              </a:tabLst>
            </a:pPr>
            <a:r>
              <a:rPr lang="en-US" sz="2800" dirty="0" err="1">
                <a:cs typeface="Arial"/>
              </a:rPr>
              <a:t>pT</a:t>
            </a:r>
            <a:endParaRPr lang="en-US" sz="2800" dirty="0">
              <a:cs typeface="Arial"/>
            </a:endParaRPr>
          </a:p>
          <a:p>
            <a:pPr marL="702945" lvl="1" indent="-233045">
              <a:lnSpc>
                <a:spcPts val="2160"/>
              </a:lnSpc>
              <a:buFont typeface="Arial"/>
              <a:buChar char="–"/>
              <a:tabLst>
                <a:tab pos="703580" algn="l"/>
              </a:tabLst>
            </a:pPr>
            <a:r>
              <a:rPr lang="en-US" sz="2800" dirty="0" err="1">
                <a:cs typeface="Arial"/>
              </a:rPr>
              <a:t>pN</a:t>
            </a:r>
            <a:endParaRPr lang="en-US" sz="2800" dirty="0">
              <a:cs typeface="Arial"/>
            </a:endParaRPr>
          </a:p>
          <a:p>
            <a:pPr marL="702945" lvl="1" indent="-233045">
              <a:lnSpc>
                <a:spcPts val="2280"/>
              </a:lnSpc>
              <a:buFont typeface="Arial"/>
              <a:buChar char="–"/>
              <a:tabLst>
                <a:tab pos="703580" algn="l"/>
              </a:tabLst>
            </a:pPr>
            <a:r>
              <a:rPr lang="en-US" sz="2800" spc="5" dirty="0" err="1">
                <a:cs typeface="Arial"/>
              </a:rPr>
              <a:t>c</a:t>
            </a:r>
            <a:r>
              <a:rPr lang="en-US" sz="2800" dirty="0" err="1">
                <a:cs typeface="Arial"/>
              </a:rPr>
              <a:t>M</a:t>
            </a:r>
            <a:r>
              <a:rPr lang="en-US" sz="2800" spc="-2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or</a:t>
            </a:r>
            <a:r>
              <a:rPr lang="en-US" sz="2800" spc="-25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pM</a:t>
            </a:r>
            <a:endParaRPr lang="en-US" sz="2800" dirty="0">
              <a:cs typeface="Arial"/>
            </a:endParaRPr>
          </a:p>
          <a:p>
            <a:r>
              <a:rPr lang="en-US" sz="2800" dirty="0" err="1" smtClean="0"/>
              <a:t>pT</a:t>
            </a:r>
            <a:r>
              <a:rPr lang="en-US" sz="2800" dirty="0" smtClean="0"/>
              <a:t> – in general, resection of primary tumor is required</a:t>
            </a:r>
          </a:p>
          <a:p>
            <a:pPr lvl="1"/>
            <a:r>
              <a:rPr lang="en-US" sz="2600" dirty="0" smtClean="0"/>
              <a:t>Based on tumor size of extent of contiguous spread</a:t>
            </a:r>
          </a:p>
          <a:p>
            <a:pPr lvl="1"/>
            <a:r>
              <a:rPr lang="en-US" sz="2600" dirty="0" smtClean="0"/>
              <a:t>Record size to the nearest whole millimeter</a:t>
            </a:r>
          </a:p>
          <a:p>
            <a:pPr lvl="1"/>
            <a:r>
              <a:rPr lang="en-US" sz="2800" dirty="0" smtClean="0"/>
              <a:t>Ex: 4.5cm = 45,       3.43cm = 34,        6.8mm = 7</a:t>
            </a:r>
          </a:p>
          <a:p>
            <a:r>
              <a:rPr lang="en-US" sz="2800" dirty="0" smtClean="0"/>
              <a:t>Biopsy which allows evaluation of highest T category is adequate to stage, </a:t>
            </a:r>
            <a:r>
              <a:rPr lang="en-US" sz="2800" dirty="0" err="1" smtClean="0"/>
              <a:t>pT</a:t>
            </a:r>
            <a:r>
              <a:rPr lang="en-US" sz="2800" dirty="0" smtClean="0"/>
              <a:t> can be assigned without resection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pN</a:t>
            </a:r>
            <a:r>
              <a:rPr lang="en-US" sz="2800" dirty="0" smtClean="0"/>
              <a:t> Regional node assessment for path classification</a:t>
            </a:r>
          </a:p>
          <a:p>
            <a:r>
              <a:rPr lang="en-US" sz="2800" dirty="0" smtClean="0"/>
              <a:t>Number of nodes resected</a:t>
            </a:r>
          </a:p>
          <a:p>
            <a:pPr lvl="1"/>
            <a:r>
              <a:rPr lang="en-US" sz="2600" dirty="0" smtClean="0"/>
              <a:t>Requires pathologic assessment of at least ONE node</a:t>
            </a:r>
          </a:p>
          <a:p>
            <a:pPr lvl="1"/>
            <a:r>
              <a:rPr lang="en-US" sz="2600" dirty="0" smtClean="0"/>
              <a:t>Minimum number for sufficient sampling is explained in each  chapter; however, if fewer than minimum number sampled, you can still assign </a:t>
            </a:r>
            <a:r>
              <a:rPr lang="en-US" sz="2600" dirty="0" err="1" smtClean="0"/>
              <a:t>pN</a:t>
            </a:r>
            <a:endParaRPr lang="en-US" sz="2600" dirty="0" smtClean="0"/>
          </a:p>
          <a:p>
            <a:pPr lvl="1"/>
            <a:r>
              <a:rPr lang="en-US" sz="2600" dirty="0" smtClean="0"/>
              <a:t>Usually need </a:t>
            </a:r>
            <a:r>
              <a:rPr lang="en-US" sz="2600" dirty="0" err="1" smtClean="0"/>
              <a:t>pT</a:t>
            </a:r>
            <a:r>
              <a:rPr lang="en-US" sz="2600" dirty="0" smtClean="0"/>
              <a:t> to code </a:t>
            </a:r>
            <a:r>
              <a:rPr lang="en-US" sz="2600" dirty="0" err="1" smtClean="0"/>
              <a:t>pN</a:t>
            </a:r>
            <a:endParaRPr lang="en-US" sz="2600" dirty="0" smtClean="0"/>
          </a:p>
          <a:p>
            <a:pPr lvl="2"/>
            <a:r>
              <a:rPr lang="en-US" sz="2400" dirty="0" smtClean="0"/>
              <a:t>Microscopic </a:t>
            </a:r>
            <a:r>
              <a:rPr lang="en-US" sz="2400" dirty="0" err="1" smtClean="0"/>
              <a:t>eval</a:t>
            </a:r>
            <a:r>
              <a:rPr lang="en-US" sz="2400" dirty="0" smtClean="0"/>
              <a:t> of highest N category can be used to assign </a:t>
            </a:r>
            <a:r>
              <a:rPr lang="en-US" sz="2400" dirty="0" err="1" smtClean="0"/>
              <a:t>pN</a:t>
            </a:r>
            <a:r>
              <a:rPr lang="en-US" sz="2400" dirty="0" smtClean="0"/>
              <a:t>, even if T is </a:t>
            </a:r>
            <a:r>
              <a:rPr lang="en-US" sz="2400" dirty="0" err="1" smtClean="0"/>
              <a:t>cT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0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clarifications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42900">
              <a:lnSpc>
                <a:spcPts val="2760"/>
              </a:lnSpc>
              <a:tabLst>
                <a:tab pos="183515" algn="l"/>
              </a:tabLst>
            </a:pPr>
            <a:r>
              <a:rPr lang="en-US" sz="2800" spc="-5" dirty="0" err="1" smtClean="0">
                <a:cs typeface="Arial"/>
              </a:rPr>
              <a:t>pM</a:t>
            </a:r>
            <a:r>
              <a:rPr lang="en-US" sz="2800" spc="-5" dirty="0" smtClean="0">
                <a:cs typeface="Arial"/>
              </a:rPr>
              <a:t> can only be M1 (or 1a, 1b, 1c) or blank</a:t>
            </a:r>
          </a:p>
          <a:p>
            <a:pPr marL="355600" indent="-342900">
              <a:lnSpc>
                <a:spcPts val="2760"/>
              </a:lnSpc>
              <a:tabLst>
                <a:tab pos="183515" algn="l"/>
              </a:tabLst>
            </a:pPr>
            <a:r>
              <a:rPr lang="en-US" sz="2800" spc="-5" dirty="0" smtClean="0">
                <a:cs typeface="Arial"/>
              </a:rPr>
              <a:t>p</a:t>
            </a:r>
            <a:r>
              <a:rPr lang="en-US" sz="2800" dirty="0" smtClean="0">
                <a:cs typeface="Arial"/>
              </a:rPr>
              <a:t>M0 </a:t>
            </a:r>
            <a:r>
              <a:rPr lang="en-US" sz="2800" spc="-5" dirty="0">
                <a:cs typeface="Arial"/>
              </a:rPr>
              <a:t>doe</a:t>
            </a:r>
            <a:r>
              <a:rPr lang="en-US" sz="2800" dirty="0">
                <a:cs typeface="Arial"/>
              </a:rPr>
              <a:t>s </a:t>
            </a:r>
            <a:r>
              <a:rPr lang="en-US" sz="2800" spc="-5" dirty="0">
                <a:cs typeface="Arial"/>
              </a:rPr>
              <a:t>N</a:t>
            </a:r>
            <a:r>
              <a:rPr lang="en-US" sz="2800" dirty="0">
                <a:cs typeface="Arial"/>
              </a:rPr>
              <a:t>OT</a:t>
            </a:r>
            <a:r>
              <a:rPr lang="en-US" sz="2800" spc="-5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e</a:t>
            </a:r>
            <a:r>
              <a:rPr lang="en-US" sz="2800" spc="-15" dirty="0">
                <a:cs typeface="Arial"/>
              </a:rPr>
              <a:t>x</a:t>
            </a:r>
            <a:r>
              <a:rPr lang="en-US" sz="2800" spc="-5" dirty="0">
                <a:cs typeface="Arial"/>
              </a:rPr>
              <a:t>i</a:t>
            </a:r>
            <a:r>
              <a:rPr lang="en-US" sz="2800" dirty="0">
                <a:cs typeface="Arial"/>
              </a:rPr>
              <a:t>st</a:t>
            </a:r>
          </a:p>
          <a:p>
            <a:pPr marL="355600" indent="-342900">
              <a:lnSpc>
                <a:spcPct val="100000"/>
              </a:lnSpc>
              <a:tabLst>
                <a:tab pos="183515" algn="l"/>
              </a:tabLst>
            </a:pPr>
            <a:r>
              <a:rPr lang="en-US" sz="2800" spc="-5" dirty="0" smtClean="0">
                <a:cs typeface="Arial"/>
              </a:rPr>
              <a:t>p</a:t>
            </a:r>
            <a:r>
              <a:rPr lang="en-US" sz="2800" dirty="0" smtClean="0">
                <a:cs typeface="Arial"/>
              </a:rPr>
              <a:t>M1 </a:t>
            </a:r>
            <a:r>
              <a:rPr lang="en-US" sz="2800" dirty="0">
                <a:cs typeface="Arial"/>
              </a:rPr>
              <a:t>s</a:t>
            </a:r>
            <a:r>
              <a:rPr lang="en-US" sz="2800" spc="-5" dirty="0">
                <a:cs typeface="Arial"/>
              </a:rPr>
              <a:t>pe</a:t>
            </a:r>
            <a:r>
              <a:rPr lang="en-US" sz="2800" dirty="0">
                <a:cs typeface="Arial"/>
              </a:rPr>
              <a:t>c</a:t>
            </a:r>
            <a:r>
              <a:rPr lang="en-US" sz="2800" spc="-5" dirty="0">
                <a:cs typeface="Arial"/>
              </a:rPr>
              <a:t>ia</a:t>
            </a:r>
            <a:r>
              <a:rPr lang="en-US" sz="2800" dirty="0">
                <a:cs typeface="Arial"/>
              </a:rPr>
              <a:t>l</a:t>
            </a:r>
            <a:r>
              <a:rPr lang="en-US" sz="2800" spc="2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c</a:t>
            </a:r>
            <a:r>
              <a:rPr lang="en-US" sz="2800" spc="-5" dirty="0">
                <a:cs typeface="Arial"/>
              </a:rPr>
              <a:t>on</a:t>
            </a:r>
            <a:r>
              <a:rPr lang="en-US" sz="2800" dirty="0">
                <a:cs typeface="Arial"/>
              </a:rPr>
              <a:t>s</a:t>
            </a:r>
            <a:r>
              <a:rPr lang="en-US" sz="2800" spc="-5" dirty="0">
                <a:cs typeface="Arial"/>
              </a:rPr>
              <a:t>ide</a:t>
            </a:r>
            <a:r>
              <a:rPr lang="en-US" sz="2800" dirty="0">
                <a:cs typeface="Arial"/>
              </a:rPr>
              <a:t>r</a:t>
            </a:r>
            <a:r>
              <a:rPr lang="en-US" sz="2800" spc="-5" dirty="0">
                <a:cs typeface="Arial"/>
              </a:rPr>
              <a:t>a</a:t>
            </a:r>
            <a:r>
              <a:rPr lang="en-US" sz="2800" dirty="0">
                <a:cs typeface="Arial"/>
              </a:rPr>
              <a:t>t</a:t>
            </a:r>
            <a:r>
              <a:rPr lang="en-US" sz="2800" spc="-5" dirty="0">
                <a:cs typeface="Arial"/>
              </a:rPr>
              <a:t>ions</a:t>
            </a:r>
            <a:endParaRPr lang="en-US" sz="2800" dirty="0">
              <a:cs typeface="Arial"/>
            </a:endParaRPr>
          </a:p>
          <a:p>
            <a:pPr marL="812800" lvl="1" indent="-342900">
              <a:lnSpc>
                <a:spcPct val="100000"/>
              </a:lnSpc>
              <a:tabLst>
                <a:tab pos="703580" algn="l"/>
              </a:tabLst>
            </a:pPr>
            <a:r>
              <a:rPr lang="en-US" sz="2800" dirty="0" smtClean="0">
                <a:cs typeface="Arial"/>
              </a:rPr>
              <a:t>Requires po</a:t>
            </a:r>
            <a:r>
              <a:rPr lang="en-US" sz="2800" spc="5" dirty="0" smtClean="0">
                <a:cs typeface="Arial"/>
              </a:rPr>
              <a:t>s</a:t>
            </a:r>
            <a:r>
              <a:rPr lang="en-US" sz="2800" dirty="0" smtClean="0">
                <a:cs typeface="Arial"/>
              </a:rPr>
              <a:t>i</a:t>
            </a:r>
            <a:r>
              <a:rPr lang="en-US" sz="2800" spc="-10" dirty="0" smtClean="0">
                <a:cs typeface="Arial"/>
              </a:rPr>
              <a:t>t</a:t>
            </a:r>
            <a:r>
              <a:rPr lang="en-US" sz="2800" dirty="0" smtClean="0">
                <a:cs typeface="Arial"/>
              </a:rPr>
              <a:t>i</a:t>
            </a:r>
            <a:r>
              <a:rPr lang="en-US" sz="2800" spc="-10" dirty="0" smtClean="0">
                <a:cs typeface="Arial"/>
              </a:rPr>
              <a:t>v</a:t>
            </a:r>
            <a:r>
              <a:rPr lang="en-US" sz="2800" dirty="0" smtClean="0">
                <a:cs typeface="Arial"/>
              </a:rPr>
              <a:t>e</a:t>
            </a:r>
            <a:r>
              <a:rPr lang="en-US" sz="2800" spc="-5" dirty="0" smtClean="0">
                <a:cs typeface="Arial"/>
              </a:rPr>
              <a:t> </a:t>
            </a:r>
            <a:r>
              <a:rPr lang="en-US" sz="2800" dirty="0" smtClean="0">
                <a:cs typeface="Arial"/>
              </a:rPr>
              <a:t>biopsy</a:t>
            </a:r>
            <a:r>
              <a:rPr lang="en-US" sz="2800" spc="-25" dirty="0" smtClean="0">
                <a:cs typeface="Arial"/>
              </a:rPr>
              <a:t> </a:t>
            </a:r>
            <a:r>
              <a:rPr lang="en-US" sz="2800" dirty="0">
                <a:cs typeface="Arial"/>
              </a:rPr>
              <a:t>of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spc="-5" dirty="0" smtClean="0">
                <a:cs typeface="Arial"/>
              </a:rPr>
              <a:t>m</a:t>
            </a:r>
            <a:r>
              <a:rPr lang="en-US" sz="2800" dirty="0" smtClean="0">
                <a:cs typeface="Arial"/>
              </a:rPr>
              <a:t>e</a:t>
            </a:r>
            <a:r>
              <a:rPr lang="en-US" sz="2800" spc="-10" dirty="0" smtClean="0">
                <a:cs typeface="Arial"/>
              </a:rPr>
              <a:t>ta</a:t>
            </a:r>
            <a:r>
              <a:rPr lang="en-US" sz="2800" dirty="0" smtClean="0">
                <a:cs typeface="Arial"/>
              </a:rPr>
              <a:t>static</a:t>
            </a:r>
            <a:r>
              <a:rPr lang="en-US" sz="2800" spc="-35" dirty="0" smtClean="0">
                <a:cs typeface="Arial"/>
              </a:rPr>
              <a:t> </a:t>
            </a:r>
            <a:r>
              <a:rPr lang="en-US" sz="2800" spc="5" dirty="0">
                <a:cs typeface="Arial"/>
              </a:rPr>
              <a:t>s</a:t>
            </a:r>
            <a:r>
              <a:rPr lang="en-US" sz="2800" spc="-5" dirty="0">
                <a:cs typeface="Arial"/>
              </a:rPr>
              <a:t>i</a:t>
            </a:r>
            <a:r>
              <a:rPr lang="en-US" sz="2800" spc="-10" dirty="0">
                <a:cs typeface="Arial"/>
              </a:rPr>
              <a:t>t</a:t>
            </a:r>
            <a:r>
              <a:rPr lang="en-US" sz="2800" dirty="0">
                <a:cs typeface="Arial"/>
              </a:rPr>
              <a:t>e</a:t>
            </a:r>
          </a:p>
          <a:p>
            <a:pPr marL="812800" lvl="1" indent="-342900">
              <a:lnSpc>
                <a:spcPct val="100000"/>
              </a:lnSpc>
              <a:tabLst>
                <a:tab pos="703580" algn="l"/>
              </a:tabLst>
            </a:pPr>
            <a:r>
              <a:rPr lang="en-US" sz="2800" dirty="0" smtClean="0">
                <a:cs typeface="Arial"/>
              </a:rPr>
              <a:t>May be used W</a:t>
            </a:r>
            <a:r>
              <a:rPr lang="en-US" sz="2800" spc="-10" dirty="0" smtClean="0">
                <a:cs typeface="Arial"/>
              </a:rPr>
              <a:t>I</a:t>
            </a:r>
            <a:r>
              <a:rPr lang="en-US" sz="2800" dirty="0" smtClean="0">
                <a:cs typeface="Arial"/>
              </a:rPr>
              <a:t>TH</a:t>
            </a:r>
            <a:r>
              <a:rPr lang="en-US" sz="2800" spc="-15" dirty="0" smtClean="0">
                <a:cs typeface="Arial"/>
              </a:rPr>
              <a:t> </a:t>
            </a:r>
            <a:r>
              <a:rPr lang="en-US" sz="2800" spc="5" dirty="0" err="1">
                <a:cs typeface="Arial"/>
              </a:rPr>
              <a:t>c</a:t>
            </a:r>
            <a:r>
              <a:rPr lang="en-US" sz="2800" dirty="0" err="1">
                <a:cs typeface="Arial"/>
              </a:rPr>
              <a:t>T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and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spc="5" dirty="0" err="1" smtClean="0">
                <a:cs typeface="Arial"/>
              </a:rPr>
              <a:t>c</a:t>
            </a:r>
            <a:r>
              <a:rPr lang="en-US" sz="2800" dirty="0" err="1" smtClean="0">
                <a:cs typeface="Arial"/>
              </a:rPr>
              <a:t>N</a:t>
            </a:r>
            <a:r>
              <a:rPr lang="en-US" sz="2800" dirty="0" smtClean="0">
                <a:cs typeface="Arial"/>
              </a:rPr>
              <a:t> to assign </a:t>
            </a:r>
            <a:r>
              <a:rPr lang="en-US" sz="2800" dirty="0" err="1" smtClean="0">
                <a:cs typeface="Arial"/>
              </a:rPr>
              <a:t>pStage</a:t>
            </a:r>
            <a:r>
              <a:rPr lang="en-US" sz="2800" dirty="0" smtClean="0">
                <a:cs typeface="Arial"/>
              </a:rPr>
              <a:t> Group</a:t>
            </a:r>
            <a:endParaRPr lang="en-US" sz="2800" dirty="0">
              <a:cs typeface="Arial"/>
            </a:endParaRPr>
          </a:p>
          <a:p>
            <a:pPr marL="812800" lvl="1" indent="-342900">
              <a:lnSpc>
                <a:spcPct val="100000"/>
              </a:lnSpc>
              <a:tabLst>
                <a:tab pos="703580" algn="l"/>
              </a:tabLst>
            </a:pPr>
            <a:r>
              <a:rPr lang="en-US" sz="2800" spc="-5" dirty="0">
                <a:cs typeface="Arial"/>
              </a:rPr>
              <a:t>S</a:t>
            </a:r>
            <a:r>
              <a:rPr lang="en-US" sz="2800" spc="-10" dirty="0">
                <a:cs typeface="Arial"/>
              </a:rPr>
              <a:t>t</a:t>
            </a:r>
            <a:r>
              <a:rPr lang="en-US" sz="2800" dirty="0">
                <a:cs typeface="Arial"/>
              </a:rPr>
              <a:t>aged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as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bo</a:t>
            </a:r>
            <a:r>
              <a:rPr lang="en-US" sz="2800" spc="-10" dirty="0">
                <a:cs typeface="Arial"/>
              </a:rPr>
              <a:t>t</a:t>
            </a:r>
            <a:r>
              <a:rPr lang="en-US" sz="2800" dirty="0">
                <a:cs typeface="Arial"/>
              </a:rPr>
              <a:t>h</a:t>
            </a:r>
          </a:p>
          <a:p>
            <a:pPr marL="1212850" lvl="2" indent="-285750">
              <a:lnSpc>
                <a:spcPct val="100000"/>
              </a:lnSpc>
              <a:spcBef>
                <a:spcPts val="5"/>
              </a:spcBef>
              <a:tabLst>
                <a:tab pos="1097915" algn="l"/>
              </a:tabLst>
            </a:pPr>
            <a:r>
              <a:rPr lang="en-US" sz="2800" spc="-5" dirty="0">
                <a:cs typeface="Arial"/>
              </a:rPr>
              <a:t>Cli</a:t>
            </a:r>
            <a:r>
              <a:rPr lang="en-US" sz="2800" spc="-10" dirty="0">
                <a:cs typeface="Arial"/>
              </a:rPr>
              <a:t>n</a:t>
            </a:r>
            <a:r>
              <a:rPr lang="en-US" sz="2800" spc="-5" dirty="0">
                <a:cs typeface="Arial"/>
              </a:rPr>
              <a:t>i</a:t>
            </a:r>
            <a:r>
              <a:rPr lang="en-US" sz="2800" dirty="0">
                <a:cs typeface="Arial"/>
              </a:rPr>
              <a:t>c</a:t>
            </a:r>
            <a:r>
              <a:rPr lang="en-US" sz="2800" spc="-10" dirty="0">
                <a:cs typeface="Arial"/>
              </a:rPr>
              <a:t>a</a:t>
            </a:r>
            <a:r>
              <a:rPr lang="en-US" sz="2800" dirty="0">
                <a:cs typeface="Arial"/>
              </a:rPr>
              <a:t>l</a:t>
            </a:r>
            <a:r>
              <a:rPr lang="en-US" sz="2800" spc="2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st</a:t>
            </a:r>
            <a:r>
              <a:rPr lang="en-US" sz="2800" spc="-10" dirty="0">
                <a:cs typeface="Arial"/>
              </a:rPr>
              <a:t>ag</a:t>
            </a:r>
            <a:r>
              <a:rPr lang="en-US" sz="2800" dirty="0">
                <a:cs typeface="Arial"/>
              </a:rPr>
              <a:t>e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IV – </a:t>
            </a:r>
            <a:r>
              <a:rPr lang="en-US" sz="2800" dirty="0" err="1">
                <a:cs typeface="Arial"/>
              </a:rPr>
              <a:t>cT</a:t>
            </a:r>
            <a:r>
              <a:rPr lang="en-US" sz="2800" spc="-4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cN</a:t>
            </a:r>
            <a:r>
              <a:rPr lang="en-US" sz="2800" dirty="0">
                <a:cs typeface="Arial"/>
              </a:rPr>
              <a:t> </a:t>
            </a:r>
            <a:r>
              <a:rPr lang="en-US" sz="2800" spc="-10" dirty="0">
                <a:cs typeface="Arial"/>
              </a:rPr>
              <a:t>p</a:t>
            </a:r>
            <a:r>
              <a:rPr lang="en-US" sz="2800" dirty="0">
                <a:cs typeface="Arial"/>
              </a:rPr>
              <a:t>M1</a:t>
            </a:r>
          </a:p>
          <a:p>
            <a:pPr marL="1212850" lvl="2" indent="-285750">
              <a:lnSpc>
                <a:spcPct val="100000"/>
              </a:lnSpc>
              <a:tabLst>
                <a:tab pos="1097915" algn="l"/>
              </a:tabLst>
            </a:pPr>
            <a:r>
              <a:rPr lang="en-US" sz="2800" dirty="0">
                <a:cs typeface="Arial"/>
              </a:rPr>
              <a:t>P</a:t>
            </a:r>
            <a:r>
              <a:rPr lang="en-US" sz="2800" spc="-10" dirty="0">
                <a:cs typeface="Arial"/>
              </a:rPr>
              <a:t>a</a:t>
            </a:r>
            <a:r>
              <a:rPr lang="en-US" sz="2800" dirty="0">
                <a:cs typeface="Arial"/>
              </a:rPr>
              <a:t>t</a:t>
            </a:r>
            <a:r>
              <a:rPr lang="en-US" sz="2800" spc="-10" dirty="0">
                <a:cs typeface="Arial"/>
              </a:rPr>
              <a:t>ho</a:t>
            </a:r>
            <a:r>
              <a:rPr lang="en-US" sz="2800" spc="-5" dirty="0">
                <a:cs typeface="Arial"/>
              </a:rPr>
              <a:t>l</a:t>
            </a:r>
            <a:r>
              <a:rPr lang="en-US" sz="2800" spc="-10" dirty="0">
                <a:cs typeface="Arial"/>
              </a:rPr>
              <a:t>og</a:t>
            </a:r>
            <a:r>
              <a:rPr lang="en-US" sz="2800" spc="-5" dirty="0">
                <a:cs typeface="Arial"/>
              </a:rPr>
              <a:t>i</a:t>
            </a:r>
            <a:r>
              <a:rPr lang="en-US" sz="2800" dirty="0">
                <a:cs typeface="Arial"/>
              </a:rPr>
              <a:t>c</a:t>
            </a:r>
            <a:r>
              <a:rPr lang="en-US" sz="2800" spc="2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st</a:t>
            </a:r>
            <a:r>
              <a:rPr lang="en-US" sz="2800" spc="-10" dirty="0">
                <a:cs typeface="Arial"/>
              </a:rPr>
              <a:t>ag</a:t>
            </a:r>
            <a:r>
              <a:rPr lang="en-US" sz="2800" dirty="0">
                <a:cs typeface="Arial"/>
              </a:rPr>
              <a:t>e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IV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>
                <a:cs typeface="Arial"/>
              </a:rPr>
              <a:t>–</a:t>
            </a:r>
            <a:r>
              <a:rPr lang="en-US" sz="2800" spc="-5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cT</a:t>
            </a:r>
            <a:r>
              <a:rPr lang="en-US" sz="2800" spc="-3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cN</a:t>
            </a:r>
            <a:r>
              <a:rPr lang="en-US" sz="2800" dirty="0">
                <a:cs typeface="Arial"/>
              </a:rPr>
              <a:t> </a:t>
            </a:r>
            <a:r>
              <a:rPr lang="en-US" sz="2800" spc="-10" dirty="0">
                <a:cs typeface="Arial"/>
              </a:rPr>
              <a:t>p</a:t>
            </a:r>
            <a:r>
              <a:rPr lang="en-US" sz="2800" dirty="0">
                <a:cs typeface="Arial"/>
              </a:rPr>
              <a:t>M1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2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discussing?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827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What is AJCC Staging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Purpose </a:t>
            </a:r>
            <a:r>
              <a:rPr lang="en-US" sz="2800" dirty="0" smtClean="0"/>
              <a:t>of staging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General rules for clinical and pathological TNM staging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Anatomic stage/prognostic grouping rules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Using Blanks and X’s when information is unknown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Summary </a:t>
            </a:r>
            <a:r>
              <a:rPr lang="en-US" sz="2800" dirty="0" smtClean="0"/>
              <a:t>stage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0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0" y="304800"/>
            <a:ext cx="8610600" cy="1295400"/>
          </a:xfrm>
        </p:spPr>
        <p:txBody>
          <a:bodyPr/>
          <a:lstStyle/>
          <a:p>
            <a:r>
              <a:rPr lang="en-US" dirty="0" smtClean="0"/>
              <a:t>Stage groupings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6309" y="2183802"/>
            <a:ext cx="9855191" cy="207003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grouping of patients with similar prognosis into fewer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Useful for data analysis and treatment guideline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Stage groups summarize the stage information in a manner that is easily communicated and reproducible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6800" y="4406900"/>
            <a:ext cx="4905375" cy="1832951"/>
          </a:xfrm>
        </p:spPr>
        <p:txBody>
          <a:bodyPr>
            <a:normAutofit/>
          </a:bodyPr>
          <a:lstStyle/>
          <a:p>
            <a:r>
              <a:rPr lang="en-US" dirty="0" smtClean="0"/>
              <a:t>Clinical Stage Group</a:t>
            </a:r>
          </a:p>
          <a:p>
            <a:pPr lvl="1"/>
            <a:r>
              <a:rPr lang="en-US" dirty="0" err="1" smtClean="0"/>
              <a:t>cT</a:t>
            </a:r>
            <a:endParaRPr lang="en-US" dirty="0" smtClean="0"/>
          </a:p>
          <a:p>
            <a:pPr lvl="1"/>
            <a:r>
              <a:rPr lang="en-US" dirty="0" err="1" smtClean="0"/>
              <a:t>cN</a:t>
            </a:r>
            <a:endParaRPr lang="en-US" dirty="0" smtClean="0"/>
          </a:p>
          <a:p>
            <a:pPr lvl="1"/>
            <a:r>
              <a:rPr lang="en-US" dirty="0" err="1" smtClean="0"/>
              <a:t>cM</a:t>
            </a:r>
            <a:r>
              <a:rPr lang="en-US" dirty="0" smtClean="0"/>
              <a:t> or </a:t>
            </a:r>
            <a:r>
              <a:rPr lang="en-US" dirty="0" err="1" smtClean="0"/>
              <a:t>pM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406900"/>
            <a:ext cx="5334000" cy="1811785"/>
          </a:xfrm>
        </p:spPr>
        <p:txBody>
          <a:bodyPr/>
          <a:lstStyle/>
          <a:p>
            <a:r>
              <a:rPr lang="en-US" dirty="0" smtClean="0"/>
              <a:t>Pathologic Stage Group</a:t>
            </a:r>
          </a:p>
          <a:p>
            <a:pPr lvl="1"/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err="1" smtClean="0"/>
              <a:t>pN</a:t>
            </a:r>
            <a:endParaRPr lang="en-US" dirty="0" smtClean="0"/>
          </a:p>
          <a:p>
            <a:pPr lvl="1"/>
            <a:r>
              <a:rPr lang="en-US" dirty="0" err="1" smtClean="0"/>
              <a:t>cM</a:t>
            </a:r>
            <a:r>
              <a:rPr lang="en-US" dirty="0" smtClean="0"/>
              <a:t> or </a:t>
            </a:r>
            <a:r>
              <a:rPr lang="en-US" dirty="0" err="1" smtClean="0"/>
              <a:t>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4290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Tis – carcinoma in situ; intraepithelial or invasion of 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53" y="1828800"/>
            <a:ext cx="4699923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T1 – tumor invades </a:t>
            </a:r>
            <a:r>
              <a:rPr lang="en-US" dirty="0" err="1" smtClean="0"/>
              <a:t>submucosa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7" y="2813540"/>
            <a:ext cx="7972313" cy="383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T2 – tumor invades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 smtClean="0"/>
              <a:t>propria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8229600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T3 – tumor invades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 into </a:t>
            </a:r>
            <a:r>
              <a:rPr lang="en-US" dirty="0" err="1"/>
              <a:t>pericolorectal</a:t>
            </a:r>
            <a:r>
              <a:rPr lang="en-US" dirty="0"/>
              <a:t> </a:t>
            </a:r>
            <a:r>
              <a:rPr lang="en-US" dirty="0" smtClean="0"/>
              <a:t>tissues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T4a – tumor penetrates to the surface of the visceral peritoneum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63" y="2743201"/>
            <a:ext cx="61690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T4b – tumor directly invades or is adherent to  other organs or </a:t>
            </a:r>
            <a:r>
              <a:rPr lang="en-US" dirty="0" smtClean="0"/>
              <a:t>structures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46" y="2743201"/>
            <a:ext cx="61817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‘N’ category designates the presence or absence of tumor in the regional LNs; increasing numerical involvement  based on size, fixation, or invasion of the capsule that surrounds the LN, OR on number/location of involved </a:t>
            </a:r>
            <a:r>
              <a:rPr lang="en-US" dirty="0" smtClean="0"/>
              <a:t>LNs</a:t>
            </a:r>
          </a:p>
          <a:p>
            <a:r>
              <a:rPr lang="en-US" dirty="0" smtClean="0"/>
              <a:t>NX – regional LNs cannot be assessed</a:t>
            </a:r>
          </a:p>
          <a:p>
            <a:r>
              <a:rPr lang="en-US" dirty="0" smtClean="0"/>
              <a:t>N0 – no regional LN metastasis</a:t>
            </a:r>
          </a:p>
        </p:txBody>
      </p:sp>
    </p:spTree>
    <p:extLst>
      <p:ext uri="{BB962C8B-B14F-4D97-AF65-F5344CB8AC3E}">
        <p14:creationId xmlns:p14="http://schemas.microsoft.com/office/powerpoint/2010/main" val="21010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638800" cy="4709160"/>
          </a:xfrm>
        </p:spPr>
        <p:txBody>
          <a:bodyPr/>
          <a:lstStyle/>
          <a:p>
            <a:r>
              <a:rPr lang="en-US" dirty="0"/>
              <a:t>N1 – </a:t>
            </a:r>
            <a:r>
              <a:rPr lang="en-US" dirty="0" err="1"/>
              <a:t>mets</a:t>
            </a:r>
            <a:r>
              <a:rPr lang="en-US" dirty="0"/>
              <a:t> in 1-3 regional LNs</a:t>
            </a:r>
          </a:p>
          <a:p>
            <a:r>
              <a:rPr lang="en-US" dirty="0"/>
              <a:t>N1a – </a:t>
            </a:r>
            <a:r>
              <a:rPr lang="en-US" dirty="0" err="1"/>
              <a:t>mets</a:t>
            </a:r>
            <a:r>
              <a:rPr lang="en-US" dirty="0"/>
              <a:t> in one regional </a:t>
            </a:r>
            <a:r>
              <a:rPr lang="en-US" dirty="0" smtClean="0"/>
              <a:t>LN</a:t>
            </a:r>
          </a:p>
          <a:p>
            <a:r>
              <a:rPr lang="en-US" dirty="0"/>
              <a:t>N1b – </a:t>
            </a:r>
            <a:r>
              <a:rPr lang="en-US" dirty="0" err="1"/>
              <a:t>mets</a:t>
            </a:r>
            <a:r>
              <a:rPr lang="en-US" dirty="0"/>
              <a:t> in 2-3 regional </a:t>
            </a:r>
            <a:r>
              <a:rPr lang="en-US" dirty="0" smtClean="0"/>
              <a:t>LNs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524000"/>
            <a:ext cx="3390900" cy="4709160"/>
          </a:xfrm>
        </p:spPr>
        <p:txBody>
          <a:bodyPr/>
          <a:lstStyle/>
          <a:p>
            <a:r>
              <a:rPr lang="en-US" dirty="0"/>
              <a:t>N1c – tumor deposits in the </a:t>
            </a:r>
            <a:r>
              <a:rPr lang="en-US" dirty="0" err="1"/>
              <a:t>subserosa</a:t>
            </a:r>
            <a:r>
              <a:rPr lang="en-US" dirty="0"/>
              <a:t>, mesentery, or </a:t>
            </a:r>
            <a:r>
              <a:rPr lang="en-US" dirty="0" err="1" smtClean="0"/>
              <a:t>nonperitonealized</a:t>
            </a:r>
            <a:r>
              <a:rPr lang="en-US" dirty="0" smtClean="0"/>
              <a:t> </a:t>
            </a:r>
            <a:r>
              <a:rPr lang="en-US" dirty="0" err="1"/>
              <a:t>pericolic</a:t>
            </a:r>
            <a:r>
              <a:rPr lang="en-US" dirty="0"/>
              <a:t> tissues </a:t>
            </a:r>
            <a:r>
              <a:rPr lang="en-US" i="1" dirty="0"/>
              <a:t>without</a:t>
            </a:r>
            <a:r>
              <a:rPr lang="en-US" dirty="0"/>
              <a:t> regional nodal </a:t>
            </a:r>
            <a:r>
              <a:rPr lang="en-US" dirty="0" smtClean="0"/>
              <a:t>metastasis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1"/>
            <a:ext cx="8001000" cy="38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AJCC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AJCC </a:t>
            </a:r>
            <a:r>
              <a:rPr lang="en-US" sz="2800" dirty="0"/>
              <a:t>stands for American Joint Committee on </a:t>
            </a:r>
            <a:r>
              <a:rPr lang="en-US" sz="2800" dirty="0" smtClean="0"/>
              <a:t>Cancer</a:t>
            </a:r>
          </a:p>
          <a:p>
            <a:r>
              <a:rPr lang="en-US" sz="2800" dirty="0" smtClean="0"/>
              <a:t>Established in 1959 to formulate and publish systems of classification of cancer</a:t>
            </a:r>
          </a:p>
          <a:p>
            <a:r>
              <a:rPr lang="en-US" sz="2800" dirty="0" smtClean="0"/>
              <a:t>Comprised of nineteen member organizations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105400" cy="4709160"/>
          </a:xfrm>
        </p:spPr>
        <p:txBody>
          <a:bodyPr/>
          <a:lstStyle/>
          <a:p>
            <a:r>
              <a:rPr lang="en-US" dirty="0" smtClean="0"/>
              <a:t>N2 – </a:t>
            </a:r>
            <a:r>
              <a:rPr lang="en-US" dirty="0" err="1" smtClean="0"/>
              <a:t>mets</a:t>
            </a:r>
            <a:r>
              <a:rPr lang="en-US" dirty="0" smtClean="0"/>
              <a:t> in four or more regional LNs</a:t>
            </a:r>
          </a:p>
          <a:p>
            <a:r>
              <a:rPr lang="en-US" dirty="0" smtClean="0"/>
              <a:t>N2a – </a:t>
            </a:r>
            <a:r>
              <a:rPr lang="en-US" dirty="0" err="1" smtClean="0"/>
              <a:t>mets</a:t>
            </a:r>
            <a:r>
              <a:rPr lang="en-US" dirty="0" smtClean="0"/>
              <a:t> in 4-6 regional LNs</a:t>
            </a:r>
          </a:p>
          <a:p>
            <a:r>
              <a:rPr lang="en-US" dirty="0" smtClean="0"/>
              <a:t>N2b – </a:t>
            </a:r>
            <a:r>
              <a:rPr lang="en-US" dirty="0" err="1" smtClean="0"/>
              <a:t>mets</a:t>
            </a:r>
            <a:r>
              <a:rPr lang="en-US" dirty="0" smtClean="0"/>
              <a:t> in seven or more regional LNs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-M component identifies the presence or absence of distant </a:t>
            </a:r>
            <a:r>
              <a:rPr lang="en-US" dirty="0" err="1" smtClean="0"/>
              <a:t>mets</a:t>
            </a:r>
            <a:endParaRPr lang="en-US" dirty="0" smtClean="0"/>
          </a:p>
          <a:p>
            <a:r>
              <a:rPr lang="en-US" dirty="0" smtClean="0"/>
              <a:t>M0 – no distant metastasis</a:t>
            </a:r>
          </a:p>
          <a:p>
            <a:r>
              <a:rPr lang="en-US" dirty="0" smtClean="0"/>
              <a:t>M1 – distant metastasis NOS</a:t>
            </a:r>
          </a:p>
          <a:p>
            <a:r>
              <a:rPr lang="en-US" dirty="0" smtClean="0"/>
              <a:t>M1a – </a:t>
            </a:r>
            <a:r>
              <a:rPr lang="en-US" dirty="0" err="1" smtClean="0"/>
              <a:t>mets</a:t>
            </a:r>
            <a:r>
              <a:rPr lang="en-US" dirty="0" smtClean="0"/>
              <a:t> confined to one organ or site </a:t>
            </a:r>
          </a:p>
          <a:p>
            <a:r>
              <a:rPr lang="en-US" dirty="0" smtClean="0"/>
              <a:t>M1b – </a:t>
            </a:r>
            <a:r>
              <a:rPr lang="en-US" dirty="0" err="1" smtClean="0"/>
              <a:t>mets</a:t>
            </a:r>
            <a:r>
              <a:rPr lang="en-US" dirty="0" smtClean="0"/>
              <a:t> to more than one organ/site or the peritoneum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TNM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T, N, and M values are combined to form the stage group</a:t>
            </a:r>
          </a:p>
          <a:p>
            <a:r>
              <a:rPr lang="en-US" dirty="0" smtClean="0"/>
              <a:t>The ‘y’ prefix is used to indicate cases that were staged after </a:t>
            </a:r>
            <a:r>
              <a:rPr lang="en-US" dirty="0" err="1" smtClean="0"/>
              <a:t>neoadjuvant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yc</a:t>
            </a:r>
            <a:r>
              <a:rPr lang="en-US" dirty="0" smtClean="0"/>
              <a:t>’ is used when a clinical stage is assigned after </a:t>
            </a:r>
            <a:r>
              <a:rPr lang="en-US" dirty="0" err="1" smtClean="0"/>
              <a:t>neoadjuvant</a:t>
            </a:r>
            <a:r>
              <a:rPr lang="en-US" dirty="0" smtClean="0"/>
              <a:t> therapy, and ‘</a:t>
            </a:r>
            <a:r>
              <a:rPr lang="en-US" dirty="0" err="1" smtClean="0"/>
              <a:t>yp</a:t>
            </a:r>
            <a:r>
              <a:rPr lang="en-US" dirty="0" smtClean="0"/>
              <a:t>’ is used for cases when pathologic stage is assigned based on surgical resection following adjuvant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 stage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0 – Tis	N0	M0</a:t>
            </a:r>
          </a:p>
          <a:p>
            <a:r>
              <a:rPr lang="en-US" dirty="0" smtClean="0"/>
              <a:t>Stage I –   T1 	N0	M0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	         T2	N0	M0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	         T3	N0	M0</a:t>
            </a:r>
          </a:p>
          <a:p>
            <a:r>
              <a:rPr lang="en-US" dirty="0" smtClean="0"/>
              <a:t>Stage IIA – T3  N0  M0</a:t>
            </a:r>
          </a:p>
          <a:p>
            <a:r>
              <a:rPr lang="en-US" dirty="0" smtClean="0"/>
              <a:t>Stage IIB – T4a  N0  M0</a:t>
            </a:r>
          </a:p>
          <a:p>
            <a:r>
              <a:rPr lang="en-US" dirty="0" smtClean="0"/>
              <a:t>Stage IIC – T4b N0  M0</a:t>
            </a:r>
          </a:p>
          <a:p>
            <a:pPr marL="13716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341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 stage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IIIA – T1-2  N1/N1c M0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T1   N2a  M0</a:t>
            </a:r>
          </a:p>
          <a:p>
            <a:r>
              <a:rPr lang="en-US" dirty="0" smtClean="0"/>
              <a:t>Stage IIIB – T3-T4a  N1/N1c  M0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T2-T3    N2a   M0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T1-T2    N2b   M0</a:t>
            </a:r>
          </a:p>
          <a:p>
            <a:r>
              <a:rPr lang="en-US" dirty="0" smtClean="0"/>
              <a:t>Stage IIIC – T4a   N2a  M0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T3-T4a  N2b  M0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T4b   N1-N2  M0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 Stage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IVA – Any T   Any N   M1a</a:t>
            </a:r>
          </a:p>
          <a:p>
            <a:r>
              <a:rPr lang="en-US" dirty="0" smtClean="0"/>
              <a:t>Stage IVB – Any T    Any </a:t>
            </a:r>
            <a:r>
              <a:rPr lang="en-US" smtClean="0"/>
              <a:t>N   M1b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AJCC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Cpdms.net generates a derived TNM stage based on Collaborative Stage</a:t>
            </a:r>
          </a:p>
          <a:p>
            <a:r>
              <a:rPr lang="en-US" dirty="0" smtClean="0"/>
              <a:t>Derives both 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edition stages, for continuity</a:t>
            </a:r>
          </a:p>
          <a:p>
            <a:r>
              <a:rPr lang="en-US" dirty="0" smtClean="0"/>
              <a:t>The field “Best Stage Group” is the derived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 stage</a:t>
            </a:r>
          </a:p>
          <a:p>
            <a:r>
              <a:rPr lang="en-US" dirty="0" smtClean="0"/>
              <a:t>Useful in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blanks and x’s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Blanks should be used if:</a:t>
            </a:r>
          </a:p>
          <a:p>
            <a:pPr lvl="1"/>
            <a:r>
              <a:rPr lang="en-US" sz="2800" dirty="0" smtClean="0"/>
              <a:t>There is no info in the chart to assign an AJCC value</a:t>
            </a:r>
          </a:p>
          <a:p>
            <a:pPr lvl="1"/>
            <a:r>
              <a:rPr lang="en-US" sz="2800" dirty="0" smtClean="0"/>
              <a:t>If the patient isn’t eligible for pathological staging</a:t>
            </a:r>
          </a:p>
          <a:p>
            <a:pPr lvl="1"/>
            <a:r>
              <a:rPr lang="en-US" sz="2800" b="1" dirty="0" smtClean="0"/>
              <a:t>If AJCC criteria for this stage classification is not met</a:t>
            </a:r>
          </a:p>
          <a:p>
            <a:r>
              <a:rPr lang="en-US" sz="3000" dirty="0" smtClean="0"/>
              <a:t>X should be used if:</a:t>
            </a:r>
          </a:p>
          <a:p>
            <a:pPr lvl="1"/>
            <a:r>
              <a:rPr lang="en-US" sz="2800" b="1" dirty="0" smtClean="0"/>
              <a:t>Criteria for this stage classification is met</a:t>
            </a:r>
          </a:p>
          <a:p>
            <a:pPr lvl="1"/>
            <a:r>
              <a:rPr lang="en-US" sz="2800" dirty="0" smtClean="0"/>
              <a:t>T cannot be assessed</a:t>
            </a:r>
          </a:p>
          <a:p>
            <a:pPr lvl="1"/>
            <a:r>
              <a:rPr lang="en-US" sz="2800" dirty="0" smtClean="0"/>
              <a:t>N cannot be assessed</a:t>
            </a:r>
          </a:p>
          <a:p>
            <a:pPr lvl="1"/>
            <a:r>
              <a:rPr lang="en-US" sz="2800" dirty="0" smtClean="0"/>
              <a:t>Cannot use X in the M category; MX is not a valid value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307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>
                <a:latin typeface="Arial"/>
                <a:cs typeface="Arial"/>
              </a:rPr>
              <a:t>Doe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patien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mee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criteri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tha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stag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classification?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950314"/>
          </a:xfrm>
        </p:spPr>
        <p:txBody>
          <a:bodyPr>
            <a:normAutofit/>
          </a:bodyPr>
          <a:lstStyle/>
          <a:p>
            <a:r>
              <a:rPr lang="en-US" spc="-225" dirty="0">
                <a:latin typeface="Arial"/>
                <a:cs typeface="Arial"/>
              </a:rPr>
              <a:t>Y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s – </a:t>
            </a:r>
            <a:r>
              <a:rPr lang="en-US" spc="-5" dirty="0">
                <a:latin typeface="Arial"/>
                <a:cs typeface="Arial"/>
              </a:rPr>
              <a:t>patien</a:t>
            </a:r>
            <a:r>
              <a:rPr lang="en-US" dirty="0">
                <a:latin typeface="Arial"/>
                <a:cs typeface="Arial"/>
              </a:rPr>
              <a:t>t </a:t>
            </a:r>
            <a:r>
              <a:rPr lang="en-US" spc="-5" dirty="0">
                <a:latin typeface="Arial"/>
                <a:cs typeface="Arial"/>
              </a:rPr>
              <a:t>meet</a:t>
            </a:r>
            <a:r>
              <a:rPr lang="en-US" dirty="0">
                <a:latin typeface="Arial"/>
                <a:cs typeface="Arial"/>
              </a:rPr>
              <a:t>s </a:t>
            </a:r>
            <a:r>
              <a:rPr lang="en-US" spc="-5" dirty="0">
                <a:latin typeface="Arial"/>
                <a:cs typeface="Arial"/>
              </a:rPr>
              <a:t>classificatio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criteria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" y="3007714"/>
            <a:ext cx="5578475" cy="34692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endParaRPr lang="en-US" sz="2500" dirty="0">
              <a:latin typeface="Times New Roman"/>
              <a:cs typeface="Times New Roman"/>
            </a:endParaRPr>
          </a:p>
          <a:p>
            <a:pPr marL="469901" lvl="1" indent="0">
              <a:lnSpc>
                <a:spcPct val="100000"/>
              </a:lnSpc>
              <a:spcBef>
                <a:spcPts val="10"/>
              </a:spcBef>
              <a:buNone/>
              <a:tabLst>
                <a:tab pos="704215" algn="l"/>
              </a:tabLst>
            </a:pPr>
            <a:r>
              <a:rPr lang="en-US" spc="-10" dirty="0" smtClean="0">
                <a:latin typeface="Arial"/>
                <a:cs typeface="Arial"/>
              </a:rPr>
              <a:t>If</a:t>
            </a:r>
            <a:r>
              <a:rPr lang="en-US" spc="-25" dirty="0" smtClean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physician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could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not </a:t>
            </a:r>
            <a:r>
              <a:rPr lang="en-US" spc="-15" dirty="0">
                <a:latin typeface="Arial"/>
                <a:cs typeface="Arial"/>
              </a:rPr>
              <a:t>assess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and/or </a:t>
            </a:r>
            <a:r>
              <a:rPr lang="en-US" spc="-15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for the patient, </a:t>
            </a:r>
            <a:r>
              <a:rPr lang="en-US" spc="-15" dirty="0" smtClean="0">
                <a:latin typeface="Arial"/>
                <a:cs typeface="Arial"/>
              </a:rPr>
              <a:t>and definitive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information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fo</a:t>
            </a:r>
            <a:r>
              <a:rPr lang="en-US" spc="-10" dirty="0">
                <a:latin typeface="Arial"/>
                <a:cs typeface="Arial"/>
              </a:rPr>
              <a:t>r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an</a:t>
            </a:r>
            <a:r>
              <a:rPr lang="en-US" spc="-15" dirty="0">
                <a:latin typeface="Arial"/>
                <a:cs typeface="Arial"/>
              </a:rPr>
              <a:t>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no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spc="-15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chart</a:t>
            </a:r>
            <a:endParaRPr lang="en-US" dirty="0">
              <a:latin typeface="Arial"/>
              <a:cs typeface="Arial"/>
            </a:endParaRPr>
          </a:p>
          <a:p>
            <a:pPr marL="703580" lvl="1" indent="-233679">
              <a:lnSpc>
                <a:spcPct val="100000"/>
              </a:lnSpc>
              <a:buFont typeface="Arial"/>
              <a:buChar char="–"/>
              <a:tabLst>
                <a:tab pos="704215" algn="l"/>
              </a:tabLst>
            </a:pPr>
            <a:r>
              <a:rPr lang="en-US" b="1" spc="-20" dirty="0">
                <a:latin typeface="Arial"/>
                <a:cs typeface="Arial"/>
              </a:rPr>
              <a:t>Us</a:t>
            </a:r>
            <a:r>
              <a:rPr lang="en-US" b="1" spc="-15" dirty="0">
                <a:latin typeface="Arial"/>
                <a:cs typeface="Arial"/>
              </a:rPr>
              <a:t>e</a:t>
            </a:r>
            <a:r>
              <a:rPr lang="en-US" b="1" spc="-35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T</a:t>
            </a:r>
            <a:r>
              <a:rPr lang="en-US" b="1" spc="-15" dirty="0">
                <a:latin typeface="Arial"/>
                <a:cs typeface="Arial"/>
              </a:rPr>
              <a:t>X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and/o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spc="-20" dirty="0" smtClean="0">
                <a:latin typeface="Arial"/>
                <a:cs typeface="Arial"/>
              </a:rPr>
              <a:t>NX (Use of X is rare)</a:t>
            </a:r>
            <a:endParaRPr lang="en-US" b="1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2"/>
              </a:spcBef>
              <a:buFont typeface="Arial"/>
              <a:buChar char="–"/>
            </a:pPr>
            <a:endParaRPr lang="en-US" sz="2450" dirty="0">
              <a:latin typeface="Times New Roman"/>
              <a:cs typeface="Times New Roman"/>
            </a:endParaRPr>
          </a:p>
          <a:p>
            <a:pPr marL="469901" marR="256540" lvl="1" indent="0">
              <a:lnSpc>
                <a:spcPct val="100000"/>
              </a:lnSpc>
              <a:spcBef>
                <a:spcPts val="10"/>
              </a:spcBef>
              <a:buNone/>
              <a:tabLst>
                <a:tab pos="704215" algn="l"/>
              </a:tabLst>
            </a:pPr>
            <a:r>
              <a:rPr lang="en-US" spc="-20" dirty="0" smtClean="0">
                <a:latin typeface="Arial"/>
                <a:cs typeface="Arial"/>
              </a:rPr>
              <a:t>If there is n</a:t>
            </a:r>
            <a:r>
              <a:rPr lang="en-US" spc="-15" dirty="0" smtClean="0">
                <a:latin typeface="Arial"/>
                <a:cs typeface="Arial"/>
              </a:rPr>
              <a:t>o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information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abou</a:t>
            </a:r>
            <a:r>
              <a:rPr lang="en-US" spc="-10" dirty="0">
                <a:latin typeface="Arial"/>
                <a:cs typeface="Arial"/>
              </a:rPr>
              <a:t>t </a:t>
            </a:r>
            <a:r>
              <a:rPr lang="en-US" spc="-15" dirty="0">
                <a:latin typeface="Arial"/>
                <a:cs typeface="Arial"/>
              </a:rPr>
              <a:t>diagnosti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worku</a:t>
            </a:r>
            <a:r>
              <a:rPr lang="en-US" spc="-15" dirty="0">
                <a:latin typeface="Arial"/>
                <a:cs typeface="Arial"/>
              </a:rPr>
              <a:t>p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o</a:t>
            </a:r>
            <a:r>
              <a:rPr lang="en-US" spc="-10" dirty="0">
                <a:latin typeface="Arial"/>
                <a:cs typeface="Arial"/>
              </a:rPr>
              <a:t>r </a:t>
            </a:r>
            <a:r>
              <a:rPr lang="en-US" spc="-15" dirty="0">
                <a:latin typeface="Arial"/>
                <a:cs typeface="Arial"/>
              </a:rPr>
              <a:t>resection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pathology </a:t>
            </a:r>
            <a:r>
              <a:rPr lang="en-US" spc="-10" dirty="0">
                <a:latin typeface="Arial"/>
                <a:cs typeface="Arial"/>
              </a:rPr>
              <a:t>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chart</a:t>
            </a:r>
            <a:endParaRPr lang="en-US" dirty="0">
              <a:latin typeface="Arial"/>
              <a:cs typeface="Arial"/>
            </a:endParaRPr>
          </a:p>
          <a:p>
            <a:pPr marL="703580" lvl="1" indent="-233679">
              <a:lnSpc>
                <a:spcPts val="2395"/>
              </a:lnSpc>
              <a:buFont typeface="Arial"/>
              <a:buChar char="–"/>
              <a:tabLst>
                <a:tab pos="704215" algn="l"/>
              </a:tabLst>
            </a:pPr>
            <a:r>
              <a:rPr lang="en-US" spc="-20" dirty="0">
                <a:latin typeface="Arial"/>
                <a:cs typeface="Arial"/>
              </a:rPr>
              <a:t>U</a:t>
            </a:r>
            <a:r>
              <a:rPr lang="en-US" spc="-15" dirty="0">
                <a:latin typeface="Arial"/>
                <a:cs typeface="Arial"/>
              </a:rPr>
              <a:t>se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blank</a:t>
            </a:r>
            <a:endParaRPr lang="en-US" dirty="0">
              <a:latin typeface="Arial"/>
              <a:cs typeface="Arial"/>
            </a:endParaRPr>
          </a:p>
          <a:p>
            <a:pPr marL="1096645" lvl="2" indent="-169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7280" algn="l"/>
              </a:tabLst>
            </a:pP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ndicates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registrar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could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not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find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information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chart</a:t>
            </a:r>
          </a:p>
          <a:p>
            <a:pPr marL="703580" lvl="1" indent="-233679">
              <a:lnSpc>
                <a:spcPct val="100000"/>
              </a:lnSpc>
              <a:buFont typeface="Arial"/>
              <a:buChar char="–"/>
              <a:tabLst>
                <a:tab pos="704215" algn="l"/>
              </a:tabLst>
            </a:pPr>
            <a:r>
              <a:rPr lang="en-US" spc="-20" dirty="0" smtClean="0">
                <a:latin typeface="Arial"/>
                <a:cs typeface="Arial"/>
              </a:rPr>
              <a:t>D</a:t>
            </a:r>
            <a:r>
              <a:rPr lang="en-US" spc="-15" dirty="0" smtClean="0">
                <a:latin typeface="Arial"/>
                <a:cs typeface="Arial"/>
              </a:rPr>
              <a:t>o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no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us</a:t>
            </a:r>
            <a:r>
              <a:rPr lang="en-US" spc="-15" dirty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15" dirty="0" smtClean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370920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n-US" spc="-5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–</a:t>
            </a:r>
            <a:r>
              <a:rPr lang="en-US" spc="-5" dirty="0">
                <a:latin typeface="Arial"/>
                <a:cs typeface="Arial"/>
              </a:rPr>
              <a:t> patien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doe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NO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mee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classificatio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criteria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4116"/>
            <a:ext cx="5727700" cy="3084569"/>
          </a:xfrm>
        </p:spPr>
        <p:txBody>
          <a:bodyPr/>
          <a:lstStyle/>
          <a:p>
            <a:pPr marL="703580" lvl="1" indent="-233679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04215" algn="l"/>
              </a:tabLst>
            </a:pPr>
            <a:endParaRPr lang="en-US" spc="-20" dirty="0" smtClean="0">
              <a:latin typeface="Arial"/>
              <a:cs typeface="Arial"/>
            </a:endParaRPr>
          </a:p>
          <a:p>
            <a:pPr marL="703580" lvl="1" indent="-233679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04215" algn="l"/>
              </a:tabLst>
            </a:pPr>
            <a:r>
              <a:rPr lang="en-US" spc="-20" dirty="0" smtClean="0">
                <a:latin typeface="Arial"/>
                <a:cs typeface="Arial"/>
              </a:rPr>
              <a:t>D</a:t>
            </a:r>
            <a:r>
              <a:rPr lang="en-US" spc="-15" dirty="0" smtClean="0">
                <a:latin typeface="Arial"/>
                <a:cs typeface="Arial"/>
              </a:rPr>
              <a:t>o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NO</a:t>
            </a:r>
            <a:r>
              <a:rPr lang="en-US" spc="-15" dirty="0">
                <a:latin typeface="Arial"/>
                <a:cs typeface="Arial"/>
              </a:rPr>
              <a:t>T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us</a:t>
            </a:r>
            <a:r>
              <a:rPr lang="en-US" spc="-15" dirty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X</a:t>
            </a:r>
            <a:endParaRPr lang="en-US" dirty="0">
              <a:latin typeface="Arial"/>
              <a:cs typeface="Arial"/>
            </a:endParaRPr>
          </a:p>
          <a:p>
            <a:pPr marL="1096645" lvl="2" indent="-169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7280" algn="l"/>
              </a:tabLst>
            </a:pP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ndicates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patient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eligible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for staging</a:t>
            </a:r>
          </a:p>
          <a:p>
            <a:pPr marL="1096645" lvl="2" indent="-169545">
              <a:lnSpc>
                <a:spcPts val="2155"/>
              </a:lnSpc>
              <a:buFont typeface="Arial"/>
              <a:buChar char="•"/>
              <a:tabLst>
                <a:tab pos="1097280" algn="l"/>
              </a:tabLst>
            </a:pP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mplies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physician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did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not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assess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or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have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info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patient</a:t>
            </a:r>
            <a:r>
              <a:rPr lang="en-US" spc="-30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and/or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</a:t>
            </a:r>
          </a:p>
          <a:p>
            <a:pPr marL="703580" lvl="1" indent="-233679">
              <a:lnSpc>
                <a:spcPts val="2395"/>
              </a:lnSpc>
              <a:buFont typeface="Arial"/>
              <a:buChar char="–"/>
              <a:tabLst>
                <a:tab pos="704215" algn="l"/>
              </a:tabLst>
            </a:pPr>
            <a:r>
              <a:rPr lang="en-US" spc="-25" dirty="0">
                <a:latin typeface="Arial"/>
                <a:cs typeface="Arial"/>
              </a:rPr>
              <a:t>M</a:t>
            </a:r>
            <a:r>
              <a:rPr lang="en-US" spc="-10" dirty="0">
                <a:latin typeface="Arial"/>
                <a:cs typeface="Arial"/>
              </a:rPr>
              <a:t>ust </a:t>
            </a:r>
            <a:r>
              <a:rPr lang="en-US" spc="-15" dirty="0">
                <a:latin typeface="Arial"/>
                <a:cs typeface="Arial"/>
              </a:rPr>
              <a:t>use</a:t>
            </a:r>
            <a:r>
              <a:rPr lang="en-US" spc="-10" dirty="0">
                <a:latin typeface="Arial"/>
                <a:cs typeface="Arial"/>
              </a:rPr>
              <a:t> blanks</a:t>
            </a:r>
            <a:endParaRPr lang="en-US" dirty="0">
              <a:latin typeface="Arial"/>
              <a:cs typeface="Arial"/>
            </a:endParaRPr>
          </a:p>
          <a:p>
            <a:pPr marL="1096645" lvl="2" indent="-169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7280" algn="l"/>
              </a:tabLst>
            </a:pP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ndicates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patient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did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not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meet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classification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</a:t>
            </a:r>
            <a:r>
              <a:rPr lang="en-US" dirty="0" smtClean="0"/>
              <a:t> codes </a:t>
            </a:r>
            <a:r>
              <a:rPr lang="en-US" sz="2800" dirty="0" smtClean="0"/>
              <a:t>vs</a:t>
            </a:r>
            <a:r>
              <a:rPr lang="en-US" dirty="0" smtClean="0"/>
              <a:t>. AJCC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84" y="1814904"/>
            <a:ext cx="5079991" cy="533998"/>
          </a:xfrm>
        </p:spPr>
        <p:txBody>
          <a:bodyPr/>
          <a:lstStyle/>
          <a:p>
            <a:r>
              <a:rPr lang="en-US" dirty="0" err="1" smtClean="0"/>
              <a:t>CoC</a:t>
            </a:r>
            <a:r>
              <a:rPr lang="en-US" dirty="0" smtClean="0"/>
              <a:t> Codes (</a:t>
            </a:r>
            <a:r>
              <a:rPr lang="en-US" sz="2000" dirty="0" smtClean="0"/>
              <a:t>in FORDS 2015)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67000"/>
            <a:ext cx="5311775" cy="3551685"/>
          </a:xfrm>
        </p:spPr>
        <p:txBody>
          <a:bodyPr>
            <a:normAutofit/>
          </a:bodyPr>
          <a:lstStyle/>
          <a:p>
            <a:r>
              <a:rPr lang="en-US" dirty="0" smtClean="0"/>
              <a:t>Blanks allowed in T, N, M but</a:t>
            </a:r>
          </a:p>
          <a:p>
            <a:r>
              <a:rPr lang="en-US" dirty="0" smtClean="0"/>
              <a:t>Blanks are NOT allowed in </a:t>
            </a:r>
          </a:p>
          <a:p>
            <a:pPr lvl="1"/>
            <a:r>
              <a:rPr lang="en-US" dirty="0" smtClean="0"/>
              <a:t>c Stage Group</a:t>
            </a:r>
          </a:p>
          <a:p>
            <a:pPr lvl="1"/>
            <a:r>
              <a:rPr lang="en-US" dirty="0" smtClean="0"/>
              <a:t>p Stage Group</a:t>
            </a:r>
          </a:p>
          <a:p>
            <a:r>
              <a:rPr lang="en-US" dirty="0" smtClean="0"/>
              <a:t>Blanks means no info or criteria for AJCC staging are not met</a:t>
            </a:r>
          </a:p>
          <a:p>
            <a:r>
              <a:rPr lang="en-US" dirty="0" smtClean="0"/>
              <a:t>X is valid value; use per AJCC </a:t>
            </a:r>
          </a:p>
          <a:p>
            <a:r>
              <a:rPr lang="en-US" dirty="0" smtClean="0"/>
              <a:t>Use 99 in Stage Group, if unknown</a:t>
            </a:r>
          </a:p>
          <a:p>
            <a:r>
              <a:rPr lang="en-US" dirty="0" smtClean="0"/>
              <a:t>Use 88 if N/A for AJCC staging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65704"/>
            <a:ext cx="5105400" cy="483198"/>
          </a:xfrm>
        </p:spPr>
        <p:txBody>
          <a:bodyPr/>
          <a:lstStyle/>
          <a:p>
            <a:r>
              <a:rPr lang="en-US" dirty="0" smtClean="0"/>
              <a:t>AJCC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67000"/>
            <a:ext cx="5334000" cy="3551685"/>
          </a:xfrm>
        </p:spPr>
        <p:txBody>
          <a:bodyPr/>
          <a:lstStyle/>
          <a:p>
            <a:r>
              <a:rPr lang="en-US" dirty="0" smtClean="0"/>
              <a:t>Blanks are valid in any T, N, M and stage group field, if appropriate</a:t>
            </a:r>
          </a:p>
          <a:p>
            <a:r>
              <a:rPr lang="en-US" dirty="0" smtClean="0"/>
              <a:t>X is valid value; use per AJCC instructions </a:t>
            </a:r>
          </a:p>
          <a:p>
            <a:r>
              <a:rPr lang="en-US" dirty="0" smtClean="0"/>
              <a:t>Codes 99 and 88 are not defined or used by AJCC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AJCC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Classifies the extent of disease at diagnosis based on extent of the primary tumor, involvement of regional LNs, and presence or absence of distant </a:t>
            </a:r>
            <a:r>
              <a:rPr lang="en-US" sz="2800" dirty="0" err="1" smtClean="0"/>
              <a:t>mets</a:t>
            </a:r>
            <a:endParaRPr lang="en-US" sz="2800" dirty="0" smtClean="0"/>
          </a:p>
          <a:p>
            <a:r>
              <a:rPr lang="en-US" sz="2800" dirty="0" smtClean="0"/>
              <a:t>Currently on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 (for cases diagnosed January 1, 2010 forward)</a:t>
            </a:r>
          </a:p>
          <a:p>
            <a:r>
              <a:rPr lang="en-US" sz="2800" dirty="0" smtClean="0"/>
              <a:t>Required by </a:t>
            </a:r>
            <a:r>
              <a:rPr lang="en-US" sz="2800" dirty="0" err="1" smtClean="0"/>
              <a:t>ACoS</a:t>
            </a:r>
            <a:r>
              <a:rPr lang="en-US" sz="2800" dirty="0" smtClean="0"/>
              <a:t> approved facilities; optional for others</a:t>
            </a:r>
          </a:p>
          <a:p>
            <a:r>
              <a:rPr lang="en-US" sz="2800" dirty="0" smtClean="0"/>
              <a:t>For specified </a:t>
            </a:r>
            <a:r>
              <a:rPr lang="en-US" sz="2800" dirty="0" err="1" smtClean="0"/>
              <a:t>histologies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554"/>
            <a:ext cx="10820400" cy="49764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far the cancer has spread past the point of origin</a:t>
            </a:r>
          </a:p>
          <a:p>
            <a:r>
              <a:rPr lang="en-US" sz="2400" dirty="0" smtClean="0"/>
              <a:t>Use all info in the medical record (the same info used to assign TNM)</a:t>
            </a:r>
          </a:p>
          <a:p>
            <a:r>
              <a:rPr lang="en-US" sz="2400" dirty="0" smtClean="0"/>
              <a:t>Use information through completion of surgery in first course treatment or within 4 months without disease progression, whichever is </a:t>
            </a:r>
            <a:r>
              <a:rPr lang="en-US" sz="2400" b="1" u="sng" dirty="0" smtClean="0"/>
              <a:t>shorter</a:t>
            </a:r>
          </a:p>
          <a:p>
            <a:r>
              <a:rPr lang="en-US" sz="2400" dirty="0"/>
              <a:t>If review of the </a:t>
            </a:r>
            <a:r>
              <a:rPr lang="en-US" sz="2400" dirty="0" smtClean="0"/>
              <a:t>records </a:t>
            </a:r>
            <a:r>
              <a:rPr lang="en-US" sz="2400" dirty="0"/>
              <a:t>documents distant </a:t>
            </a:r>
            <a:r>
              <a:rPr lang="en-US" sz="2400" dirty="0" err="1" smtClean="0"/>
              <a:t>mets</a:t>
            </a:r>
            <a:r>
              <a:rPr lang="en-US" sz="2400" dirty="0"/>
              <a:t>, </a:t>
            </a:r>
            <a:r>
              <a:rPr lang="en-US" sz="2400" dirty="0" smtClean="0"/>
              <a:t>you can </a:t>
            </a:r>
            <a:r>
              <a:rPr lang="en-US" sz="2400" dirty="0"/>
              <a:t>avoid reviewing records to identify local or regional </a:t>
            </a:r>
            <a:r>
              <a:rPr lang="en-US" sz="2400" dirty="0" smtClean="0"/>
              <a:t>dz.</a:t>
            </a:r>
            <a:endParaRPr lang="en-US" sz="2400" dirty="0"/>
          </a:p>
          <a:p>
            <a:r>
              <a:rPr lang="en-US" sz="2400" dirty="0" smtClean="0"/>
              <a:t>Path </a:t>
            </a:r>
            <a:r>
              <a:rPr lang="en-US" sz="2400" dirty="0"/>
              <a:t>reports that contain a statement of invasion, nodal involvement or </a:t>
            </a:r>
            <a:r>
              <a:rPr lang="en-US" sz="2400" dirty="0" err="1" smtClean="0"/>
              <a:t>mets</a:t>
            </a:r>
            <a:r>
              <a:rPr lang="en-US" sz="2400" dirty="0" smtClean="0"/>
              <a:t> </a:t>
            </a:r>
            <a:r>
              <a:rPr lang="en-US" sz="2400" dirty="0"/>
              <a:t>spread </a:t>
            </a:r>
            <a:r>
              <a:rPr lang="en-US" sz="2400" dirty="0" smtClean="0"/>
              <a:t>cannot </a:t>
            </a:r>
            <a:r>
              <a:rPr lang="en-US" sz="2400" dirty="0"/>
              <a:t>be staged as in-situ even if the </a:t>
            </a:r>
            <a:r>
              <a:rPr lang="en-US" sz="2400" dirty="0" smtClean="0"/>
              <a:t>pathology </a:t>
            </a:r>
            <a:r>
              <a:rPr lang="en-US" sz="2400" dirty="0"/>
              <a:t>of the tumor states it.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there are nodes involved, the stage must be at least regional. 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there are nodes involved but the chain is not named in the pathology report,  assume the nodes are regional.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Stage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554"/>
            <a:ext cx="10820400" cy="497644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5500" dirty="0" smtClean="0"/>
              <a:t>0 In-Situ </a:t>
            </a:r>
            <a:endParaRPr lang="en-US" sz="5500" dirty="0"/>
          </a:p>
          <a:p>
            <a:pPr>
              <a:lnSpc>
                <a:spcPct val="150000"/>
              </a:lnSpc>
            </a:pPr>
            <a:r>
              <a:rPr lang="en-US" sz="5500" dirty="0" smtClean="0"/>
              <a:t>1 Localized disease only</a:t>
            </a:r>
            <a:endParaRPr lang="en-US" sz="5500" dirty="0"/>
          </a:p>
          <a:p>
            <a:pPr>
              <a:lnSpc>
                <a:spcPct val="150000"/>
              </a:lnSpc>
            </a:pPr>
            <a:r>
              <a:rPr lang="en-US" sz="5500" dirty="0" smtClean="0"/>
              <a:t>2  Regional disease by </a:t>
            </a:r>
            <a:r>
              <a:rPr lang="en-US" sz="5500" dirty="0"/>
              <a:t>direct extension </a:t>
            </a:r>
            <a:r>
              <a:rPr lang="en-US" sz="5500" dirty="0" smtClean="0"/>
              <a:t>only</a:t>
            </a:r>
            <a:endParaRPr lang="en-US" sz="5500" dirty="0"/>
          </a:p>
          <a:p>
            <a:pPr>
              <a:lnSpc>
                <a:spcPct val="150000"/>
              </a:lnSpc>
            </a:pPr>
            <a:r>
              <a:rPr lang="en-US" sz="5500" dirty="0" smtClean="0"/>
              <a:t>3  Regional disease </a:t>
            </a:r>
            <a:r>
              <a:rPr lang="en-US" sz="5500" dirty="0"/>
              <a:t>w/only regional lymph nodes involved </a:t>
            </a:r>
          </a:p>
          <a:p>
            <a:pPr>
              <a:lnSpc>
                <a:spcPct val="150000"/>
              </a:lnSpc>
            </a:pPr>
            <a:r>
              <a:rPr lang="en-US" sz="5500" dirty="0" smtClean="0"/>
              <a:t>4 Regional disease </a:t>
            </a:r>
            <a:r>
              <a:rPr lang="en-US" sz="5500" dirty="0"/>
              <a:t>by both direct extension and regional lymph node </a:t>
            </a:r>
            <a:r>
              <a:rPr lang="en-US" sz="5500" dirty="0" smtClean="0"/>
              <a:t>involvement</a:t>
            </a:r>
            <a:endParaRPr lang="en-US" sz="5500" dirty="0"/>
          </a:p>
          <a:p>
            <a:pPr>
              <a:lnSpc>
                <a:spcPct val="150000"/>
              </a:lnSpc>
            </a:pPr>
            <a:r>
              <a:rPr lang="en-US" sz="5500" dirty="0" smtClean="0"/>
              <a:t>5 Regional disease </a:t>
            </a:r>
            <a:r>
              <a:rPr lang="en-US" sz="5500" dirty="0"/>
              <a:t>that is not </a:t>
            </a:r>
            <a:r>
              <a:rPr lang="en-US" sz="5500" dirty="0" smtClean="0"/>
              <a:t>specified as direct extension or extension to regional LN </a:t>
            </a:r>
          </a:p>
          <a:p>
            <a:pPr>
              <a:lnSpc>
                <a:spcPct val="150000"/>
              </a:lnSpc>
            </a:pPr>
            <a:r>
              <a:rPr lang="en-US" sz="5500" dirty="0"/>
              <a:t>7</a:t>
            </a:r>
            <a:r>
              <a:rPr lang="en-US" sz="5500" dirty="0" smtClean="0"/>
              <a:t> Distant </a:t>
            </a:r>
            <a:r>
              <a:rPr lang="en-US" sz="5500" dirty="0"/>
              <a:t>sites or distant lymph node involvement </a:t>
            </a:r>
            <a:endParaRPr lang="en-US" sz="5500" dirty="0" smtClean="0"/>
          </a:p>
          <a:p>
            <a:pPr>
              <a:lnSpc>
                <a:spcPct val="150000"/>
              </a:lnSpc>
            </a:pPr>
            <a:r>
              <a:rPr lang="en-US" sz="5500" dirty="0" smtClean="0"/>
              <a:t>8 Not applicable (Used for benign or borderline tumors that are reportable)</a:t>
            </a:r>
            <a:endParaRPr lang="en-US" sz="5500" dirty="0"/>
          </a:p>
          <a:p>
            <a:pPr>
              <a:lnSpc>
                <a:spcPct val="150000"/>
              </a:lnSpc>
            </a:pPr>
            <a:r>
              <a:rPr lang="en-US" sz="5500" dirty="0" smtClean="0"/>
              <a:t>9 Unknown </a:t>
            </a:r>
            <a:r>
              <a:rPr lang="en-US" sz="5500" dirty="0"/>
              <a:t>if there is extension or metastatic </a:t>
            </a:r>
            <a:r>
              <a:rPr lang="en-US" sz="5500" dirty="0" smtClean="0"/>
              <a:t>disease </a:t>
            </a:r>
            <a:r>
              <a:rPr lang="en-US" sz="5500" dirty="0"/>
              <a:t>(</a:t>
            </a:r>
            <a:r>
              <a:rPr lang="en-US" sz="5500" dirty="0" err="1"/>
              <a:t>unstaged</a:t>
            </a:r>
            <a:r>
              <a:rPr lang="en-US" sz="5500" dirty="0"/>
              <a:t>, </a:t>
            </a:r>
            <a:r>
              <a:rPr lang="en-US" sz="5500" dirty="0" smtClean="0"/>
              <a:t>unspecified, DCO cases)</a:t>
            </a:r>
            <a:endParaRPr lang="en-US" sz="55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9600" dirty="0"/>
              <a:t>???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21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843088"/>
            <a:ext cx="11644313" cy="478631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Stage of disease</a:t>
            </a:r>
          </a:p>
          <a:p>
            <a:pPr lvl="1"/>
            <a:r>
              <a:rPr lang="en-US" sz="2600" dirty="0" smtClean="0"/>
              <a:t>Helps establish prognosis</a:t>
            </a:r>
          </a:p>
          <a:p>
            <a:pPr lvl="1"/>
            <a:r>
              <a:rPr lang="en-US" sz="2600" dirty="0" smtClean="0"/>
              <a:t>Is used to determine appropriate treatment, based on the experience and outcomes of previous patients</a:t>
            </a:r>
          </a:p>
          <a:p>
            <a:pPr lvl="1"/>
            <a:endParaRPr lang="en-US" sz="2600" dirty="0"/>
          </a:p>
          <a:p>
            <a:r>
              <a:rPr lang="en-US" sz="2600" dirty="0" smtClean="0"/>
              <a:t>Stage of disease</a:t>
            </a:r>
          </a:p>
          <a:p>
            <a:pPr lvl="1"/>
            <a:r>
              <a:rPr lang="en-US" sz="2600" dirty="0" smtClean="0"/>
              <a:t>Is used in evaluating the results of treatments and clinical trials</a:t>
            </a:r>
          </a:p>
          <a:p>
            <a:pPr lvl="1"/>
            <a:r>
              <a:rPr lang="en-US" sz="2600" dirty="0" smtClean="0"/>
              <a:t>Provides a common framework for comparison of patients across treatment centers</a:t>
            </a:r>
          </a:p>
          <a:p>
            <a:pPr lvl="1"/>
            <a:r>
              <a:rPr lang="en-US" sz="2600" dirty="0" smtClean="0"/>
              <a:t>Serves as a basis for clinical and translational research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84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N M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 describes the primary tumor, and is defined by size or contiguous extension</a:t>
            </a:r>
          </a:p>
          <a:p>
            <a:pPr lvl="1"/>
            <a:r>
              <a:rPr lang="en-US" sz="2800" dirty="0" smtClean="0"/>
              <a:t>T0, Tis, T1 – T4, TX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N denotes the presence or absence of cancer in regional draining lymph nodes</a:t>
            </a:r>
          </a:p>
          <a:p>
            <a:pPr lvl="1"/>
            <a:r>
              <a:rPr lang="en-US" sz="2800" dirty="0" smtClean="0"/>
              <a:t>N0, N1 – N3, NX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M denotes the presence or absence of distant spread or metastases</a:t>
            </a:r>
          </a:p>
          <a:p>
            <a:pPr lvl="1"/>
            <a:r>
              <a:rPr lang="en-US" sz="2800" dirty="0" smtClean="0"/>
              <a:t>M0, M1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All cases </a:t>
            </a:r>
            <a:r>
              <a:rPr lang="en-US" sz="2800" b="1" dirty="0" smtClean="0"/>
              <a:t>should</a:t>
            </a:r>
            <a:r>
              <a:rPr lang="en-US" sz="2800" dirty="0" smtClean="0"/>
              <a:t> have microscopic confirmation, even for clinical classification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Cases without microscopic confirmation can be staged, but survival should be analyzed separately</a:t>
            </a:r>
          </a:p>
        </p:txBody>
      </p:sp>
    </p:spTree>
    <p:extLst>
      <p:ext uri="{BB962C8B-B14F-4D97-AF65-F5344CB8AC3E}">
        <p14:creationId xmlns:p14="http://schemas.microsoft.com/office/powerpoint/2010/main" val="1633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1846"/>
            <a:ext cx="5308600" cy="8239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Clinical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4063"/>
            <a:ext cx="5311775" cy="381533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Diagnosis and workup obtained before definitive treatment or within 4 months, whichever is shorter</a:t>
            </a:r>
          </a:p>
          <a:p>
            <a:pPr lvl="1"/>
            <a:r>
              <a:rPr lang="en-US" sz="2400" dirty="0" smtClean="0"/>
              <a:t>Definitive treatment includes:</a:t>
            </a:r>
          </a:p>
          <a:p>
            <a:pPr lvl="2"/>
            <a:r>
              <a:rPr lang="en-US" sz="2400" dirty="0" smtClean="0"/>
              <a:t>Surgical resection</a:t>
            </a:r>
          </a:p>
          <a:p>
            <a:pPr lvl="2"/>
            <a:r>
              <a:rPr lang="en-US" sz="2400" dirty="0" smtClean="0"/>
              <a:t>Systemic treatment (C,H,I)</a:t>
            </a:r>
          </a:p>
          <a:p>
            <a:pPr lvl="2"/>
            <a:r>
              <a:rPr lang="en-US" sz="2400" dirty="0" smtClean="0"/>
              <a:t>Radiation</a:t>
            </a:r>
          </a:p>
          <a:p>
            <a:pPr lvl="2"/>
            <a:r>
              <a:rPr lang="en-US" sz="2400" dirty="0" smtClean="0"/>
              <a:t>Active surveillance</a:t>
            </a:r>
          </a:p>
          <a:p>
            <a:pPr lvl="2"/>
            <a:r>
              <a:rPr lang="en-US" sz="2400" dirty="0" smtClean="0"/>
              <a:t>Palliative care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1846"/>
            <a:ext cx="5334000" cy="8239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Pathological Stage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33961"/>
            <a:ext cx="5334000" cy="379543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Diagnosis, workup, definitive surgical resection operative findings, and path report of resected specimen </a:t>
            </a:r>
          </a:p>
          <a:p>
            <a:r>
              <a:rPr lang="en-US" sz="2400" dirty="0" smtClean="0"/>
              <a:t>Or within 4 months of diagnosis, whichever is longer</a:t>
            </a:r>
          </a:p>
          <a:p>
            <a:r>
              <a:rPr lang="en-US" sz="2400" dirty="0" smtClean="0"/>
              <a:t>No systemic or rad prior to resection</a:t>
            </a:r>
          </a:p>
          <a:p>
            <a:r>
              <a:rPr lang="en-US" sz="2400" dirty="0" smtClean="0"/>
              <a:t>Surgical resection must meet site specific criteria</a:t>
            </a:r>
          </a:p>
        </p:txBody>
      </p:sp>
    </p:spTree>
    <p:extLst>
      <p:ext uri="{BB962C8B-B14F-4D97-AF65-F5344CB8AC3E}">
        <p14:creationId xmlns:p14="http://schemas.microsoft.com/office/powerpoint/2010/main" val="20614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progression and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Both clinical and pathological staging say to use only the information before progression to assign the stage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If there is evidence of progression before the start of any treatment, do not use that information for staging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3354</TotalTime>
  <Words>3366</Words>
  <Application>Microsoft Office PowerPoint</Application>
  <PresentationFormat>Widescreen</PresentationFormat>
  <Paragraphs>413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Vapor Trail</vt:lpstr>
      <vt:lpstr>ajcc TNM Staging: chapter 1, and Summary stage</vt:lpstr>
      <vt:lpstr>What are we discussing? </vt:lpstr>
      <vt:lpstr>AJCC staging</vt:lpstr>
      <vt:lpstr>AJCC staging</vt:lpstr>
      <vt:lpstr>Purpose of Staging</vt:lpstr>
      <vt:lpstr>T N M Classification</vt:lpstr>
      <vt:lpstr>General rules</vt:lpstr>
      <vt:lpstr>Timing rules</vt:lpstr>
      <vt:lpstr>Disease progression and staging</vt:lpstr>
      <vt:lpstr>“downstaging”</vt:lpstr>
      <vt:lpstr>Staging and Neoadjuvant therapy</vt:lpstr>
      <vt:lpstr>Required non-anatomic prognostic factors</vt:lpstr>
      <vt:lpstr>Clinical t, N, and M </vt:lpstr>
      <vt:lpstr>Clinical staging</vt:lpstr>
      <vt:lpstr>Clinical clarifications</vt:lpstr>
      <vt:lpstr>pathological t, N, and M </vt:lpstr>
      <vt:lpstr>pathological clarifications</vt:lpstr>
      <vt:lpstr>pathological clarifications</vt:lpstr>
      <vt:lpstr>pathological clarifications continued</vt:lpstr>
      <vt:lpstr>Stage groupings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Definitions of TNM</vt:lpstr>
      <vt:lpstr>TNM stage group</vt:lpstr>
      <vt:lpstr>TNM stage group</vt:lpstr>
      <vt:lpstr>TNM Stage Group</vt:lpstr>
      <vt:lpstr>Derived AJCC stage</vt:lpstr>
      <vt:lpstr>When to use blanks and x’s</vt:lpstr>
      <vt:lpstr>Does patient meet criteria for that stage classification? </vt:lpstr>
      <vt:lpstr>CoC codes vs. AJCC values</vt:lpstr>
      <vt:lpstr>Summary stage</vt:lpstr>
      <vt:lpstr>Summary Stage Codes</vt:lpstr>
      <vt:lpstr>Questions?</vt:lpstr>
    </vt:vector>
  </TitlesOfParts>
  <Company>Markey Cancer Control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t,n,m staging and summary staging?</dc:title>
  <dc:creator>Tonya Brandenburg</dc:creator>
  <cp:lastModifiedBy>Tonya Brandenburg</cp:lastModifiedBy>
  <cp:revision>89</cp:revision>
  <dcterms:created xsi:type="dcterms:W3CDTF">2015-07-07T19:57:10Z</dcterms:created>
  <dcterms:modified xsi:type="dcterms:W3CDTF">2016-02-05T16:27:57Z</dcterms:modified>
</cp:coreProperties>
</file>