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6" r:id="rId6"/>
    <p:sldId id="268" r:id="rId7"/>
    <p:sldId id="269" r:id="rId8"/>
    <p:sldId id="270" r:id="rId9"/>
    <p:sldId id="260" r:id="rId10"/>
    <p:sldId id="261" r:id="rId11"/>
    <p:sldId id="262" r:id="rId12"/>
    <p:sldId id="263" r:id="rId13"/>
    <p:sldId id="264" r:id="rId14"/>
    <p:sldId id="283" r:id="rId15"/>
    <p:sldId id="274" r:id="rId16"/>
    <p:sldId id="273" r:id="rId17"/>
    <p:sldId id="275" r:id="rId18"/>
    <p:sldId id="276" r:id="rId19"/>
    <p:sldId id="277" r:id="rId20"/>
    <p:sldId id="278" r:id="rId21"/>
    <p:sldId id="279" r:id="rId22"/>
    <p:sldId id="280" r:id="rId23"/>
    <p:sldId id="281" r:id="rId24"/>
    <p:sldId id="282" r:id="rId25"/>
    <p:sldId id="267" r:id="rId26"/>
    <p:sldId id="265"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54E23E-CBC0-4473-BF1F-DCD4FC9BC4E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54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F1CB-C24A-44C7-B9BF-5A288A287EE4}"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300659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56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33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290781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01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11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80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9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300415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DF1CB-C24A-44C7-B9BF-5A288A287EE4}" type="datetimeFigureOut">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23E-CBC0-4473-BF1F-DCD4FC9BC4E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3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DF1CB-C24A-44C7-B9BF-5A288A287EE4}"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423557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DF1CB-C24A-44C7-B9BF-5A288A287EE4}" type="datetimeFigureOut">
              <a:rPr lang="en-US" smtClean="0"/>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4E23E-CBC0-4473-BF1F-DCD4FC9BC4E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74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1DF1CB-C24A-44C7-B9BF-5A288A287EE4}" type="datetimeFigureOut">
              <a:rPr lang="en-US" smtClean="0"/>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4E23E-CBC0-4473-BF1F-DCD4FC9BC4E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59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DF1CB-C24A-44C7-B9BF-5A288A287EE4}" type="datetimeFigureOut">
              <a:rPr lang="en-US" smtClean="0"/>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190719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F1CB-C24A-44C7-B9BF-5A288A287EE4}"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23E-CBC0-4473-BF1F-DCD4FC9BC4E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79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DF1CB-C24A-44C7-B9BF-5A288A287EE4}" type="datetimeFigureOut">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23E-CBC0-4473-BF1F-DCD4FC9BC4EF}" type="slidenum">
              <a:rPr lang="en-US" smtClean="0"/>
              <a:t>‹#›</a:t>
            </a:fld>
            <a:endParaRPr lang="en-US"/>
          </a:p>
        </p:txBody>
      </p:sp>
    </p:spTree>
    <p:extLst>
      <p:ext uri="{BB962C8B-B14F-4D97-AF65-F5344CB8AC3E}">
        <p14:creationId xmlns:p14="http://schemas.microsoft.com/office/powerpoint/2010/main" val="7356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1DF1CB-C24A-44C7-B9BF-5A288A287EE4}" type="datetimeFigureOut">
              <a:rPr lang="en-US" smtClean="0"/>
              <a:t>2/13/2014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54E23E-CBC0-4473-BF1F-DCD4FC9BC4EF}" type="slidenum">
              <a:rPr lang="en-US" smtClean="0"/>
              <a:t>‹#›</a:t>
            </a:fld>
            <a:endParaRPr lang="en-US"/>
          </a:p>
        </p:txBody>
      </p:sp>
    </p:spTree>
    <p:extLst>
      <p:ext uri="{BB962C8B-B14F-4D97-AF65-F5344CB8AC3E}">
        <p14:creationId xmlns:p14="http://schemas.microsoft.com/office/powerpoint/2010/main" val="2910243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 Registry Coding Changes for 2014</a:t>
            </a:r>
            <a:endParaRPr lang="en-US" dirty="0"/>
          </a:p>
        </p:txBody>
      </p:sp>
      <p:sp>
        <p:nvSpPr>
          <p:cNvPr id="3" name="Subtitle 2"/>
          <p:cNvSpPr>
            <a:spLocks noGrp="1"/>
          </p:cNvSpPr>
          <p:nvPr>
            <p:ph type="subTitle" idx="1"/>
          </p:nvPr>
        </p:nvSpPr>
        <p:spPr/>
        <p:txBody>
          <a:bodyPr>
            <a:normAutofit lnSpcReduction="10000"/>
          </a:bodyPr>
          <a:lstStyle/>
          <a:p>
            <a:r>
              <a:rPr lang="en-US" dirty="0" smtClean="0"/>
              <a:t>Presented by the</a:t>
            </a:r>
          </a:p>
          <a:p>
            <a:r>
              <a:rPr lang="en-US" dirty="0" smtClean="0"/>
              <a:t>Kentucky Cancer Registry</a:t>
            </a:r>
          </a:p>
          <a:p>
            <a:r>
              <a:rPr lang="en-US" dirty="0" smtClean="0"/>
              <a:t>February, 2014</a:t>
            </a:r>
            <a:endParaRPr lang="en-US" dirty="0"/>
          </a:p>
        </p:txBody>
      </p:sp>
    </p:spTree>
    <p:extLst>
      <p:ext uri="{BB962C8B-B14F-4D97-AF65-F5344CB8AC3E}">
        <p14:creationId xmlns:p14="http://schemas.microsoft.com/office/powerpoint/2010/main" val="323069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35568"/>
          </a:xfrm>
        </p:spPr>
        <p:txBody>
          <a:bodyPr/>
          <a:lstStyle/>
          <a:p>
            <a:r>
              <a:rPr lang="en-US" dirty="0" smtClean="0"/>
              <a:t>Bile Ducts Intrahepatic and </a:t>
            </a:r>
            <a:r>
              <a:rPr lang="en-US" dirty="0" err="1" smtClean="0"/>
              <a:t>Perihilar</a:t>
            </a:r>
            <a:endParaRPr lang="en-US" dirty="0"/>
          </a:p>
        </p:txBody>
      </p:sp>
      <p:sp>
        <p:nvSpPr>
          <p:cNvPr id="3" name="Content Placeholder 2"/>
          <p:cNvSpPr>
            <a:spLocks noGrp="1"/>
          </p:cNvSpPr>
          <p:nvPr>
            <p:ph idx="1"/>
          </p:nvPr>
        </p:nvSpPr>
        <p:spPr>
          <a:xfrm>
            <a:off x="1295401" y="2070100"/>
            <a:ext cx="9601196" cy="3805768"/>
          </a:xfrm>
        </p:spPr>
        <p:txBody>
          <a:bodyPr>
            <a:normAutofit fontScale="77500" lnSpcReduction="20000"/>
          </a:bodyPr>
          <a:lstStyle/>
          <a:p>
            <a:r>
              <a:rPr lang="en-US" b="1" dirty="0" smtClean="0"/>
              <a:t>Review SSF 10 (Tumor Growth Pattern) if coded 000 or 999</a:t>
            </a:r>
            <a:endParaRPr lang="en-US" b="1" dirty="0"/>
          </a:p>
          <a:p>
            <a:pPr marL="0" indent="0">
              <a:buNone/>
            </a:pPr>
            <a:r>
              <a:rPr lang="en-US" b="1" dirty="0" smtClean="0"/>
              <a:t>Explanation</a:t>
            </a:r>
          </a:p>
          <a:p>
            <a:r>
              <a:rPr lang="en-US" dirty="0"/>
              <a:t>Prior instructions for coding SSF10 for </a:t>
            </a:r>
            <a:r>
              <a:rPr lang="en-US" dirty="0" err="1"/>
              <a:t>BileDuctsIntrahepat</a:t>
            </a:r>
            <a:r>
              <a:rPr lang="en-US" dirty="0"/>
              <a:t> indicated that the</a:t>
            </a:r>
          </a:p>
          <a:p>
            <a:pPr marL="0" indent="0">
              <a:buNone/>
            </a:pPr>
            <a:r>
              <a:rPr lang="en-US" dirty="0"/>
              <a:t>information should be coded based upon findings noted in the pathology report.</a:t>
            </a:r>
          </a:p>
          <a:p>
            <a:r>
              <a:rPr lang="en-US" dirty="0"/>
              <a:t>Instructions have been modified to indicate that information can be </a:t>
            </a:r>
            <a:r>
              <a:rPr lang="en-US" dirty="0" smtClean="0"/>
              <a:t>obtained from </a:t>
            </a:r>
            <a:r>
              <a:rPr lang="en-US" dirty="0" smtClean="0">
                <a:solidFill>
                  <a:srgbClr val="FF0000"/>
                </a:solidFill>
              </a:rPr>
              <a:t>radiology </a:t>
            </a:r>
            <a:r>
              <a:rPr lang="en-US" dirty="0">
                <a:solidFill>
                  <a:srgbClr val="FF0000"/>
                </a:solidFill>
              </a:rPr>
              <a:t>and surgery reports as well as from pathology reports</a:t>
            </a:r>
            <a:r>
              <a:rPr lang="en-US" dirty="0"/>
              <a:t>.</a:t>
            </a:r>
          </a:p>
          <a:p>
            <a:r>
              <a:rPr lang="en-US" dirty="0"/>
              <a:t>Review all cases coded in the </a:t>
            </a:r>
            <a:r>
              <a:rPr lang="en-US" dirty="0" err="1"/>
              <a:t>BileDuctsIntrahepat</a:t>
            </a:r>
            <a:r>
              <a:rPr lang="en-US" dirty="0"/>
              <a:t> schema with an SSF 10 code of</a:t>
            </a:r>
          </a:p>
          <a:p>
            <a:pPr marL="0" indent="0">
              <a:buNone/>
            </a:pPr>
            <a:r>
              <a:rPr lang="en-US" dirty="0"/>
              <a:t>000 or 999 </a:t>
            </a:r>
            <a:r>
              <a:rPr lang="en-US" dirty="0">
                <a:solidFill>
                  <a:srgbClr val="FF0000"/>
                </a:solidFill>
              </a:rPr>
              <a:t>to determine if a code of 010 should be assigned</a:t>
            </a:r>
            <a:r>
              <a:rPr lang="en-US" dirty="0"/>
              <a:t>, which could change</a:t>
            </a:r>
          </a:p>
          <a:p>
            <a:pPr marL="0" indent="0">
              <a:buNone/>
            </a:pPr>
            <a:r>
              <a:rPr lang="en-US" dirty="0"/>
              <a:t>t</a:t>
            </a:r>
            <a:r>
              <a:rPr lang="en-US" dirty="0" smtClean="0"/>
              <a:t>he </a:t>
            </a:r>
            <a:r>
              <a:rPr lang="en-US" dirty="0"/>
              <a:t>derived T and stage values</a:t>
            </a:r>
            <a:r>
              <a:rPr lang="en-US" dirty="0" smtClean="0"/>
              <a:t>.</a:t>
            </a:r>
          </a:p>
          <a:p>
            <a:r>
              <a:rPr lang="en-US" dirty="0" err="1"/>
              <a:t>BileDuctsPerihilar</a:t>
            </a:r>
            <a:r>
              <a:rPr lang="en-US" dirty="0"/>
              <a:t> </a:t>
            </a:r>
            <a:r>
              <a:rPr lang="en-US" dirty="0" smtClean="0"/>
              <a:t>should </a:t>
            </a:r>
            <a:r>
              <a:rPr lang="en-US" dirty="0"/>
              <a:t>also be reviewed but </a:t>
            </a:r>
            <a:r>
              <a:rPr lang="en-US" dirty="0" smtClean="0"/>
              <a:t>it will </a:t>
            </a:r>
            <a:r>
              <a:rPr lang="en-US" dirty="0"/>
              <a:t>not affect the derived T and </a:t>
            </a:r>
            <a:r>
              <a:rPr lang="en-US" dirty="0" smtClean="0"/>
              <a:t>stage values</a:t>
            </a:r>
          </a:p>
        </p:txBody>
      </p:sp>
    </p:spTree>
    <p:extLst>
      <p:ext uri="{BB962C8B-B14F-4D97-AF65-F5344CB8AC3E}">
        <p14:creationId xmlns:p14="http://schemas.microsoft.com/office/powerpoint/2010/main" val="209194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6233"/>
            <a:ext cx="9601196" cy="910168"/>
          </a:xfrm>
        </p:spPr>
        <p:txBody>
          <a:bodyPr/>
          <a:lstStyle/>
          <a:p>
            <a:r>
              <a:rPr lang="en-US" dirty="0" smtClean="0"/>
              <a:t>Bladder</a:t>
            </a:r>
            <a:endParaRPr lang="en-US" dirty="0"/>
          </a:p>
        </p:txBody>
      </p:sp>
      <p:sp>
        <p:nvSpPr>
          <p:cNvPr id="3" name="Content Placeholder 2"/>
          <p:cNvSpPr>
            <a:spLocks noGrp="1"/>
          </p:cNvSpPr>
          <p:nvPr>
            <p:ph idx="1"/>
          </p:nvPr>
        </p:nvSpPr>
        <p:spPr>
          <a:xfrm>
            <a:off x="1295401" y="1676401"/>
            <a:ext cx="9601196" cy="4199467"/>
          </a:xfrm>
        </p:spPr>
        <p:txBody>
          <a:bodyPr>
            <a:normAutofit lnSpcReduction="10000"/>
          </a:bodyPr>
          <a:lstStyle/>
          <a:p>
            <a:r>
              <a:rPr lang="en-US" b="1" dirty="0" smtClean="0"/>
              <a:t>Review cases with CS Lymph Nodes coded 400 or 450 and recode SSF2 (Size of Metastasis in Lymph Nodes)</a:t>
            </a:r>
          </a:p>
          <a:p>
            <a:pPr marL="0" indent="0">
              <a:buNone/>
            </a:pPr>
            <a:r>
              <a:rPr lang="en-US" b="1" dirty="0" smtClean="0"/>
              <a:t>Explanation</a:t>
            </a:r>
          </a:p>
          <a:p>
            <a:r>
              <a:rPr lang="en-US" dirty="0"/>
              <a:t>Prior instructions for coding SSF2 </a:t>
            </a:r>
            <a:r>
              <a:rPr lang="en-US" dirty="0" smtClean="0"/>
              <a:t>included </a:t>
            </a:r>
            <a:r>
              <a:rPr lang="en-US" dirty="0"/>
              <a:t>coding the largest size of </a:t>
            </a:r>
            <a:r>
              <a:rPr lang="en-US" dirty="0" smtClean="0"/>
              <a:t>any regional </a:t>
            </a:r>
            <a:r>
              <a:rPr lang="en-US" dirty="0"/>
              <a:t>node listed under CS Lymph Nodes. SSF 2 instructions have been </a:t>
            </a:r>
            <a:r>
              <a:rPr lang="en-US" dirty="0" smtClean="0"/>
              <a:t>modified to </a:t>
            </a:r>
            <a:r>
              <a:rPr lang="en-US" dirty="0"/>
              <a:t>indicate </a:t>
            </a:r>
            <a:r>
              <a:rPr lang="en-US" dirty="0">
                <a:solidFill>
                  <a:srgbClr val="FF0000"/>
                </a:solidFill>
              </a:rPr>
              <a:t>common iliac nodes are excluded </a:t>
            </a:r>
            <a:r>
              <a:rPr lang="en-US" dirty="0"/>
              <a:t>when determining size of metastasis </a:t>
            </a:r>
            <a:r>
              <a:rPr lang="en-US" dirty="0" smtClean="0"/>
              <a:t>in lymph </a:t>
            </a:r>
            <a:r>
              <a:rPr lang="en-US" dirty="0"/>
              <a:t>nodes</a:t>
            </a:r>
            <a:r>
              <a:rPr lang="en-US" dirty="0" smtClean="0"/>
              <a:t>.</a:t>
            </a:r>
          </a:p>
          <a:p>
            <a:r>
              <a:rPr lang="en-US" dirty="0" smtClean="0"/>
              <a:t>Recode </a:t>
            </a:r>
            <a:r>
              <a:rPr lang="en-US" dirty="0"/>
              <a:t>SSF 2 based on the size of lymph node metastasis in iliac (</a:t>
            </a:r>
            <a:r>
              <a:rPr lang="en-US" dirty="0" smtClean="0"/>
              <a:t>internal, </a:t>
            </a:r>
            <a:r>
              <a:rPr lang="pt-BR" dirty="0" smtClean="0"/>
              <a:t>external</a:t>
            </a:r>
            <a:r>
              <a:rPr lang="pt-BR" dirty="0"/>
              <a:t>, NOS), obturator, pelvic, perivesical, sacral or regional nodes, NOS only</a:t>
            </a:r>
            <a:r>
              <a:rPr lang="pt-BR" dirty="0" smtClean="0"/>
              <a:t>.  </a:t>
            </a:r>
            <a:r>
              <a:rPr lang="pt-BR" dirty="0" smtClean="0">
                <a:solidFill>
                  <a:srgbClr val="FF0000"/>
                </a:solidFill>
              </a:rPr>
              <a:t>Do not include common iliac nodes.</a:t>
            </a:r>
            <a:endParaRPr lang="en-US"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104851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33968"/>
          </a:xfrm>
        </p:spPr>
        <p:txBody>
          <a:bodyPr/>
          <a:lstStyle/>
          <a:p>
            <a:r>
              <a:rPr lang="en-US" dirty="0" smtClean="0"/>
              <a:t>Head and Neck schemas</a:t>
            </a:r>
            <a:endParaRPr lang="en-US" dirty="0"/>
          </a:p>
        </p:txBody>
      </p:sp>
      <p:sp>
        <p:nvSpPr>
          <p:cNvPr id="3" name="Content Placeholder 2"/>
          <p:cNvSpPr>
            <a:spLocks noGrp="1"/>
          </p:cNvSpPr>
          <p:nvPr>
            <p:ph idx="1"/>
          </p:nvPr>
        </p:nvSpPr>
        <p:spPr>
          <a:xfrm>
            <a:off x="1295401" y="1930400"/>
            <a:ext cx="9601196" cy="3945468"/>
          </a:xfrm>
        </p:spPr>
        <p:txBody>
          <a:bodyPr/>
          <a:lstStyle/>
          <a:p>
            <a:r>
              <a:rPr lang="en-US" b="1" dirty="0" smtClean="0"/>
              <a:t>Review SSF1 if coded 988</a:t>
            </a:r>
          </a:p>
          <a:p>
            <a:endParaRPr lang="en-US" dirty="0"/>
          </a:p>
          <a:p>
            <a:pPr marL="0" indent="0">
              <a:buNone/>
            </a:pPr>
            <a:r>
              <a:rPr lang="en-US" b="1" dirty="0" smtClean="0"/>
              <a:t>Explanation</a:t>
            </a:r>
          </a:p>
          <a:p>
            <a:r>
              <a:rPr lang="en-US" dirty="0"/>
              <a:t>Any head and neck cases with code 988 in SSF1 should be reviewed and recoded </a:t>
            </a:r>
            <a:r>
              <a:rPr lang="en-US" dirty="0" smtClean="0"/>
              <a:t>so that </a:t>
            </a:r>
            <a:r>
              <a:rPr lang="en-US" dirty="0"/>
              <a:t>stage can be derived after conversion to v0205</a:t>
            </a:r>
            <a:r>
              <a:rPr lang="en-US" dirty="0" smtClean="0"/>
              <a:t>. </a:t>
            </a:r>
          </a:p>
          <a:p>
            <a:r>
              <a:rPr lang="en-US" dirty="0" smtClean="0"/>
              <a:t>KCR may not have any of these cases.</a:t>
            </a:r>
            <a:endParaRPr lang="en-US" dirty="0"/>
          </a:p>
        </p:txBody>
      </p:sp>
    </p:spTree>
    <p:extLst>
      <p:ext uri="{BB962C8B-B14F-4D97-AF65-F5344CB8AC3E}">
        <p14:creationId xmlns:p14="http://schemas.microsoft.com/office/powerpoint/2010/main" val="363667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7"/>
          </a:xfrm>
        </p:spPr>
        <p:txBody>
          <a:bodyPr/>
          <a:lstStyle/>
          <a:p>
            <a:r>
              <a:rPr lang="en-US" dirty="0" err="1" smtClean="0"/>
              <a:t>Nasopharynx</a:t>
            </a:r>
            <a:endParaRPr lang="en-US" dirty="0"/>
          </a:p>
        </p:txBody>
      </p:sp>
      <p:sp>
        <p:nvSpPr>
          <p:cNvPr id="3" name="Content Placeholder 2"/>
          <p:cNvSpPr>
            <a:spLocks noGrp="1"/>
          </p:cNvSpPr>
          <p:nvPr>
            <p:ph idx="1"/>
          </p:nvPr>
        </p:nvSpPr>
        <p:spPr>
          <a:xfrm>
            <a:off x="1295401" y="1930400"/>
            <a:ext cx="9601196" cy="3945468"/>
          </a:xfrm>
        </p:spPr>
        <p:txBody>
          <a:bodyPr/>
          <a:lstStyle/>
          <a:p>
            <a:r>
              <a:rPr lang="en-US" b="1" dirty="0" smtClean="0"/>
              <a:t>Review cases with CS Lymph Nodes coded 130, 230, and 430</a:t>
            </a:r>
          </a:p>
          <a:p>
            <a:endParaRPr lang="en-US" dirty="0"/>
          </a:p>
          <a:p>
            <a:pPr marL="0" indent="0">
              <a:buNone/>
            </a:pPr>
            <a:r>
              <a:rPr lang="en-US" b="1" dirty="0" smtClean="0"/>
              <a:t>Explanation</a:t>
            </a:r>
          </a:p>
          <a:p>
            <a:r>
              <a:rPr lang="en-US" dirty="0" smtClean="0"/>
              <a:t>If </a:t>
            </a:r>
            <a:r>
              <a:rPr lang="en-US" dirty="0"/>
              <a:t>any Level IV nodes were coded </a:t>
            </a:r>
            <a:r>
              <a:rPr lang="en-US" dirty="0" smtClean="0"/>
              <a:t>using these codes, then CS Lymph Nodes needs to be recoded. </a:t>
            </a:r>
            <a:r>
              <a:rPr lang="en-US" dirty="0">
                <a:solidFill>
                  <a:srgbClr val="FF0000"/>
                </a:solidFill>
              </a:rPr>
              <a:t>All level IV nodes should be recoded to code 650.</a:t>
            </a:r>
          </a:p>
        </p:txBody>
      </p:sp>
    </p:spTree>
    <p:extLst>
      <p:ext uri="{BB962C8B-B14F-4D97-AF65-F5344CB8AC3E}">
        <p14:creationId xmlns:p14="http://schemas.microsoft.com/office/powerpoint/2010/main" val="16757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Reviewable Cases and New Edits </a:t>
            </a:r>
            <a:endParaRPr lang="en-US" dirty="0"/>
          </a:p>
        </p:txBody>
      </p:sp>
      <p:sp>
        <p:nvSpPr>
          <p:cNvPr id="3" name="Content Placeholder 2"/>
          <p:cNvSpPr>
            <a:spLocks noGrp="1"/>
          </p:cNvSpPr>
          <p:nvPr>
            <p:ph idx="1"/>
          </p:nvPr>
        </p:nvSpPr>
        <p:spPr/>
        <p:txBody>
          <a:bodyPr/>
          <a:lstStyle/>
          <a:p>
            <a:pPr marL="0" indent="0">
              <a:buNone/>
            </a:pPr>
            <a:r>
              <a:rPr lang="en-US" dirty="0" smtClean="0"/>
              <a:t>When CPDMS.net is updated to CSv02.05, a list of the reviewable cases from each hospital’s database will be placed on FES, along with instructions regarding the type of review that is needed, based on the primary site.</a:t>
            </a:r>
          </a:p>
          <a:p>
            <a:pPr marL="0" indent="0">
              <a:buNone/>
            </a:pPr>
            <a:endParaRPr lang="en-US" dirty="0"/>
          </a:p>
          <a:p>
            <a:pPr marL="0" indent="0">
              <a:buNone/>
            </a:pPr>
            <a:r>
              <a:rPr lang="en-US" dirty="0" smtClean="0"/>
              <a:t>Additional cases may fail edit checks now implemented with the 2014 changes.  You may encounter these as you edit old cases.  You should run the report for COC Edits to identify and </a:t>
            </a:r>
            <a:r>
              <a:rPr lang="en-US" smtClean="0"/>
              <a:t>fix these new errors. </a:t>
            </a:r>
            <a:endParaRPr lang="en-US" dirty="0"/>
          </a:p>
        </p:txBody>
      </p:sp>
    </p:spTree>
    <p:extLst>
      <p:ext uri="{BB962C8B-B14F-4D97-AF65-F5344CB8AC3E}">
        <p14:creationId xmlns:p14="http://schemas.microsoft.com/office/powerpoint/2010/main" val="27451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Clarifications in the</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General Instructions:</a:t>
            </a:r>
          </a:p>
          <a:p>
            <a:pPr marL="0" indent="0" algn="ctr">
              <a:buNone/>
            </a:pPr>
            <a:r>
              <a:rPr lang="en-US" sz="4400" dirty="0" smtClean="0"/>
              <a:t>Highlights</a:t>
            </a:r>
            <a:endParaRPr lang="en-US" sz="4400" dirty="0"/>
          </a:p>
        </p:txBody>
      </p:sp>
    </p:spTree>
    <p:extLst>
      <p:ext uri="{BB962C8B-B14F-4D97-AF65-F5344CB8AC3E}">
        <p14:creationId xmlns:p14="http://schemas.microsoft.com/office/powerpoint/2010/main" val="1844924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2868"/>
          </a:xfrm>
        </p:spPr>
        <p:txBody>
          <a:bodyPr/>
          <a:lstStyle/>
          <a:p>
            <a:r>
              <a:rPr lang="en-US" dirty="0" err="1" smtClean="0"/>
              <a:t>Neoadjuvant</a:t>
            </a:r>
            <a:r>
              <a:rPr lang="en-US" dirty="0" smtClean="0"/>
              <a:t> Therapy</a:t>
            </a:r>
            <a:endParaRPr lang="en-US" dirty="0"/>
          </a:p>
        </p:txBody>
      </p:sp>
      <p:sp>
        <p:nvSpPr>
          <p:cNvPr id="3" name="Content Placeholder 2"/>
          <p:cNvSpPr>
            <a:spLocks noGrp="1"/>
          </p:cNvSpPr>
          <p:nvPr>
            <p:ph idx="1"/>
          </p:nvPr>
        </p:nvSpPr>
        <p:spPr>
          <a:xfrm>
            <a:off x="1295401" y="2070100"/>
            <a:ext cx="9601196" cy="3805768"/>
          </a:xfrm>
        </p:spPr>
        <p:txBody>
          <a:bodyPr>
            <a:normAutofit fontScale="92500" lnSpcReduction="20000"/>
          </a:bodyPr>
          <a:lstStyle/>
          <a:p>
            <a:pPr marL="0" indent="0">
              <a:buNone/>
            </a:pPr>
            <a:r>
              <a:rPr lang="en-US" dirty="0" err="1" smtClean="0"/>
              <a:t>Neoadjuvant</a:t>
            </a:r>
            <a:r>
              <a:rPr lang="en-US" dirty="0" smtClean="0"/>
              <a:t> </a:t>
            </a:r>
            <a:r>
              <a:rPr lang="en-US" dirty="0"/>
              <a:t>therapy affects coding of</a:t>
            </a:r>
          </a:p>
          <a:p>
            <a:r>
              <a:rPr lang="en-US" dirty="0"/>
              <a:t>– Tumor Size and Extension</a:t>
            </a:r>
          </a:p>
          <a:p>
            <a:pPr lvl="1"/>
            <a:r>
              <a:rPr lang="en-US" dirty="0" smtClean="0"/>
              <a:t>Must </a:t>
            </a:r>
            <a:r>
              <a:rPr lang="en-US" dirty="0"/>
              <a:t>be from the same time frame: clinical or </a:t>
            </a:r>
            <a:r>
              <a:rPr lang="en-US" dirty="0" smtClean="0"/>
              <a:t>y pathologic</a:t>
            </a:r>
            <a:endParaRPr lang="en-US" dirty="0"/>
          </a:p>
          <a:p>
            <a:pPr lvl="1"/>
            <a:r>
              <a:rPr lang="en-US" dirty="0" smtClean="0"/>
              <a:t>Remember</a:t>
            </a:r>
            <a:r>
              <a:rPr lang="en-US" dirty="0"/>
              <a:t>, both data fields map to one T category</a:t>
            </a:r>
          </a:p>
          <a:p>
            <a:r>
              <a:rPr lang="en-US" dirty="0"/>
              <a:t>– No response to therapy</a:t>
            </a:r>
          </a:p>
          <a:p>
            <a:pPr lvl="1"/>
            <a:r>
              <a:rPr lang="en-US" dirty="0" smtClean="0"/>
              <a:t>Infrequent </a:t>
            </a:r>
            <a:r>
              <a:rPr lang="en-US" dirty="0"/>
              <a:t>that patient doesn’t respond to </a:t>
            </a:r>
            <a:r>
              <a:rPr lang="en-US" dirty="0" smtClean="0"/>
              <a:t>therapy</a:t>
            </a:r>
          </a:p>
          <a:p>
            <a:pPr lvl="1"/>
            <a:r>
              <a:rPr lang="en-US" dirty="0" smtClean="0"/>
              <a:t>Code </a:t>
            </a:r>
            <a:r>
              <a:rPr lang="en-US" dirty="0"/>
              <a:t>CS Lymph Nodes from path report and </a:t>
            </a:r>
            <a:r>
              <a:rPr lang="en-US" dirty="0" err="1"/>
              <a:t>eval</a:t>
            </a:r>
            <a:r>
              <a:rPr lang="en-US" dirty="0"/>
              <a:t> 6</a:t>
            </a:r>
          </a:p>
          <a:p>
            <a:r>
              <a:rPr lang="en-US" dirty="0"/>
              <a:t>– Lymph-vascular invasion (LVI) special instructions</a:t>
            </a:r>
          </a:p>
          <a:p>
            <a:pPr lvl="1"/>
            <a:r>
              <a:rPr lang="en-US" dirty="0" smtClean="0"/>
              <a:t>LVI </a:t>
            </a:r>
            <a:r>
              <a:rPr lang="en-US" dirty="0"/>
              <a:t>present after </a:t>
            </a:r>
            <a:r>
              <a:rPr lang="en-US" dirty="0" err="1"/>
              <a:t>neoadjuvant</a:t>
            </a:r>
            <a:r>
              <a:rPr lang="en-US" dirty="0"/>
              <a:t> can be coded</a:t>
            </a:r>
          </a:p>
          <a:p>
            <a:pPr lvl="1"/>
            <a:r>
              <a:rPr lang="en-US" dirty="0" smtClean="0"/>
              <a:t>LVI </a:t>
            </a:r>
            <a:r>
              <a:rPr lang="en-US" dirty="0"/>
              <a:t>not present after </a:t>
            </a:r>
            <a:r>
              <a:rPr lang="en-US" dirty="0" err="1"/>
              <a:t>neoadjuvant</a:t>
            </a:r>
            <a:r>
              <a:rPr lang="en-US" dirty="0"/>
              <a:t> cannot be coded</a:t>
            </a:r>
          </a:p>
        </p:txBody>
      </p:sp>
    </p:spTree>
    <p:extLst>
      <p:ext uri="{BB962C8B-B14F-4D97-AF65-F5344CB8AC3E}">
        <p14:creationId xmlns:p14="http://schemas.microsoft.com/office/powerpoint/2010/main" val="185459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Eval</a:t>
            </a:r>
            <a:r>
              <a:rPr lang="en-US" dirty="0"/>
              <a:t> 3 - Pathologic</a:t>
            </a:r>
          </a:p>
        </p:txBody>
      </p:sp>
      <p:sp>
        <p:nvSpPr>
          <p:cNvPr id="3" name="Content Placeholder 2"/>
          <p:cNvSpPr>
            <a:spLocks noGrp="1"/>
          </p:cNvSpPr>
          <p:nvPr>
            <p:ph idx="1"/>
          </p:nvPr>
        </p:nvSpPr>
        <p:spPr/>
        <p:txBody>
          <a:bodyPr>
            <a:normAutofit lnSpcReduction="10000"/>
          </a:bodyPr>
          <a:lstStyle/>
          <a:p>
            <a:r>
              <a:rPr lang="en-US" dirty="0"/>
              <a:t>• </a:t>
            </a:r>
            <a:r>
              <a:rPr lang="en-US" dirty="0" err="1"/>
              <a:t>Eval</a:t>
            </a:r>
            <a:r>
              <a:rPr lang="en-US" dirty="0"/>
              <a:t> 3 – pathologic</a:t>
            </a:r>
          </a:p>
          <a:p>
            <a:pPr marL="457200" lvl="1" indent="0">
              <a:buNone/>
            </a:pPr>
            <a:r>
              <a:rPr lang="en-US" dirty="0"/>
              <a:t>– Resection path info + clinical </a:t>
            </a:r>
            <a:r>
              <a:rPr lang="en-US" dirty="0" err="1"/>
              <a:t>eval</a:t>
            </a:r>
            <a:r>
              <a:rPr lang="en-US" dirty="0"/>
              <a:t> info</a:t>
            </a:r>
          </a:p>
          <a:p>
            <a:pPr marL="457200" lvl="1" indent="0">
              <a:buNone/>
            </a:pPr>
            <a:r>
              <a:rPr lang="en-US" dirty="0"/>
              <a:t>– Resection path info + operative findings</a:t>
            </a:r>
          </a:p>
          <a:p>
            <a:r>
              <a:rPr lang="en-US" dirty="0"/>
              <a:t>• Example</a:t>
            </a:r>
          </a:p>
          <a:p>
            <a:pPr marL="0" indent="0">
              <a:buNone/>
            </a:pPr>
            <a:r>
              <a:rPr lang="en-US" dirty="0" smtClean="0"/>
              <a:t>	– Path </a:t>
            </a:r>
            <a:r>
              <a:rPr lang="en-US" dirty="0"/>
              <a:t>report for resection has no tumor size</a:t>
            </a:r>
          </a:p>
          <a:p>
            <a:pPr marL="0" indent="0">
              <a:buNone/>
            </a:pPr>
            <a:r>
              <a:rPr lang="en-US" dirty="0" smtClean="0"/>
              <a:t>	– </a:t>
            </a:r>
            <a:r>
              <a:rPr lang="en-US" dirty="0"/>
              <a:t>Use physical exam or imaging tumor size</a:t>
            </a:r>
          </a:p>
          <a:p>
            <a:pPr marL="0" indent="0">
              <a:buNone/>
            </a:pPr>
            <a:r>
              <a:rPr lang="en-US" dirty="0" smtClean="0"/>
              <a:t>	– </a:t>
            </a:r>
            <a:r>
              <a:rPr lang="en-US" dirty="0"/>
              <a:t>Use </a:t>
            </a:r>
            <a:r>
              <a:rPr lang="en-US" dirty="0" err="1"/>
              <a:t>eval</a:t>
            </a:r>
            <a:r>
              <a:rPr lang="en-US" dirty="0"/>
              <a:t> 3 - pathologic</a:t>
            </a:r>
          </a:p>
        </p:txBody>
      </p:sp>
    </p:spTree>
    <p:extLst>
      <p:ext uri="{BB962C8B-B14F-4D97-AF65-F5344CB8AC3E}">
        <p14:creationId xmlns:p14="http://schemas.microsoft.com/office/powerpoint/2010/main" val="1148869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Assignment T, N, M</a:t>
            </a:r>
          </a:p>
        </p:txBody>
      </p:sp>
      <p:sp>
        <p:nvSpPr>
          <p:cNvPr id="3" name="Content Placeholder 2"/>
          <p:cNvSpPr>
            <a:spLocks noGrp="1"/>
          </p:cNvSpPr>
          <p:nvPr>
            <p:ph idx="1"/>
          </p:nvPr>
        </p:nvSpPr>
        <p:spPr/>
        <p:txBody>
          <a:bodyPr/>
          <a:lstStyle/>
          <a:p>
            <a:pPr marL="0" indent="0">
              <a:buNone/>
            </a:pPr>
            <a:r>
              <a:rPr lang="en-US" dirty="0"/>
              <a:t>When to use physician assigned T, N, M</a:t>
            </a:r>
          </a:p>
          <a:p>
            <a:pPr marL="0" indent="0">
              <a:buNone/>
            </a:pPr>
            <a:r>
              <a:rPr lang="en-US" dirty="0"/>
              <a:t>– Doubt documentation in medical record is complete</a:t>
            </a:r>
          </a:p>
          <a:p>
            <a:pPr marL="0" indent="0">
              <a:buNone/>
            </a:pPr>
            <a:r>
              <a:rPr lang="en-US" dirty="0"/>
              <a:t>– Physician T, N or M category differs from medical record</a:t>
            </a:r>
          </a:p>
          <a:p>
            <a:pPr marL="0" indent="0">
              <a:buNone/>
            </a:pPr>
            <a:r>
              <a:rPr lang="en-US" dirty="0"/>
              <a:t>– Use “Stated as” code for physician T, N or M value</a:t>
            </a:r>
          </a:p>
          <a:p>
            <a:pPr marL="0" indent="0">
              <a:buNone/>
            </a:pPr>
            <a:r>
              <a:rPr lang="en-US" dirty="0"/>
              <a:t>– Do not code to different value from </a:t>
            </a:r>
            <a:r>
              <a:rPr lang="en-US" dirty="0" smtClean="0"/>
              <a:t>medical record </a:t>
            </a:r>
            <a:r>
              <a:rPr lang="en-US" dirty="0"/>
              <a:t>info</a:t>
            </a:r>
          </a:p>
          <a:p>
            <a:pPr marL="0" indent="0">
              <a:buNone/>
            </a:pPr>
            <a:r>
              <a:rPr lang="en-US" dirty="0"/>
              <a:t>– Registrar documents rationale in abstract</a:t>
            </a:r>
          </a:p>
        </p:txBody>
      </p:sp>
    </p:spTree>
    <p:extLst>
      <p:ext uri="{BB962C8B-B14F-4D97-AF65-F5344CB8AC3E}">
        <p14:creationId xmlns:p14="http://schemas.microsoft.com/office/powerpoint/2010/main" val="334688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Brain, Liver, &amp; Lung Mets</a:t>
            </a:r>
          </a:p>
        </p:txBody>
      </p:sp>
      <p:sp>
        <p:nvSpPr>
          <p:cNvPr id="3" name="Content Placeholder 2"/>
          <p:cNvSpPr>
            <a:spLocks noGrp="1"/>
          </p:cNvSpPr>
          <p:nvPr>
            <p:ph idx="1"/>
          </p:nvPr>
        </p:nvSpPr>
        <p:spPr/>
        <p:txBody>
          <a:bodyPr/>
          <a:lstStyle/>
          <a:p>
            <a:pPr marL="0" indent="0">
              <a:buNone/>
            </a:pPr>
            <a:r>
              <a:rPr lang="en-US" dirty="0" smtClean="0"/>
              <a:t>Code 8 is for hematopoietic diseases (9590-9992)</a:t>
            </a:r>
          </a:p>
          <a:p>
            <a:pPr marL="0" indent="0">
              <a:buNone/>
            </a:pPr>
            <a:r>
              <a:rPr lang="en-US" dirty="0" smtClean="0"/>
              <a:t>For Unknown Primary</a:t>
            </a:r>
          </a:p>
          <a:p>
            <a:pPr marL="0" indent="0">
              <a:buNone/>
            </a:pPr>
            <a:r>
              <a:rPr lang="en-US" dirty="0"/>
              <a:t>– Code 0, 1 or 9 for unknown primary sites</a:t>
            </a:r>
          </a:p>
          <a:p>
            <a:pPr marL="0" indent="0">
              <a:buNone/>
            </a:pPr>
            <a:r>
              <a:rPr lang="en-US" dirty="0" smtClean="0"/>
              <a:t>Exception </a:t>
            </a:r>
            <a:r>
              <a:rPr lang="en-US" dirty="0"/>
              <a:t>added to code 8</a:t>
            </a:r>
          </a:p>
          <a:p>
            <a:pPr marL="0" indent="0">
              <a:buNone/>
            </a:pPr>
            <a:r>
              <a:rPr lang="en-US" dirty="0" smtClean="0"/>
              <a:t> - Code </a:t>
            </a:r>
            <a:r>
              <a:rPr lang="en-US" dirty="0"/>
              <a:t>8 </a:t>
            </a:r>
            <a:r>
              <a:rPr lang="en-US" dirty="0" smtClean="0"/>
              <a:t>when </a:t>
            </a:r>
            <a:r>
              <a:rPr lang="en-US" dirty="0"/>
              <a:t>CS Mets at DX is coded as 98 (not applicable</a:t>
            </a:r>
            <a:r>
              <a:rPr lang="en-US" dirty="0" smtClean="0"/>
              <a:t>)</a:t>
            </a:r>
            <a:endParaRPr lang="en-US" dirty="0"/>
          </a:p>
        </p:txBody>
      </p:sp>
    </p:spTree>
    <p:extLst>
      <p:ext uri="{BB962C8B-B14F-4D97-AF65-F5344CB8AC3E}">
        <p14:creationId xmlns:p14="http://schemas.microsoft.com/office/powerpoint/2010/main" val="184257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2014 changes</a:t>
            </a:r>
            <a:endParaRPr lang="en-US" dirty="0"/>
          </a:p>
        </p:txBody>
      </p:sp>
      <p:sp>
        <p:nvSpPr>
          <p:cNvPr id="3" name="Content Placeholder 2"/>
          <p:cNvSpPr>
            <a:spLocks noGrp="1"/>
          </p:cNvSpPr>
          <p:nvPr>
            <p:ph idx="1"/>
          </p:nvPr>
        </p:nvSpPr>
        <p:spPr/>
        <p:txBody>
          <a:bodyPr/>
          <a:lstStyle/>
          <a:p>
            <a:r>
              <a:rPr lang="en-US" dirty="0" smtClean="0"/>
              <a:t>Conversion from CSv02.04 to CSv02.05</a:t>
            </a:r>
          </a:p>
          <a:p>
            <a:r>
              <a:rPr lang="en-US" dirty="0" smtClean="0"/>
              <a:t>Discontinue Grade Path Value/System; move to Historic tab</a:t>
            </a:r>
          </a:p>
          <a:p>
            <a:r>
              <a:rPr lang="en-US" dirty="0" smtClean="0"/>
              <a:t>Tumor Grade coding instructions revised</a:t>
            </a:r>
          </a:p>
          <a:p>
            <a:r>
              <a:rPr lang="en-US" dirty="0" smtClean="0"/>
              <a:t>Some ICD-O-3 updates implemented (preferred terms and synonyms)</a:t>
            </a:r>
          </a:p>
          <a:p>
            <a:r>
              <a:rPr lang="en-US" dirty="0" err="1" smtClean="0"/>
              <a:t>Casefinding</a:t>
            </a:r>
            <a:r>
              <a:rPr lang="en-US" dirty="0" smtClean="0"/>
              <a:t> List based on ICD-10 codes added to CPDMS Manual</a:t>
            </a:r>
          </a:p>
          <a:p>
            <a:r>
              <a:rPr lang="en-US" dirty="0" smtClean="0"/>
              <a:t>Hematopoietic Database and Manual revised for 2014</a:t>
            </a:r>
          </a:p>
          <a:p>
            <a:pPr marL="0" indent="0">
              <a:buNone/>
            </a:pPr>
            <a:endParaRPr lang="en-US" dirty="0"/>
          </a:p>
        </p:txBody>
      </p:sp>
    </p:spTree>
    <p:extLst>
      <p:ext uri="{BB962C8B-B14F-4D97-AF65-F5344CB8AC3E}">
        <p14:creationId xmlns:p14="http://schemas.microsoft.com/office/powerpoint/2010/main" val="3697658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 </a:t>
            </a:r>
            <a:r>
              <a:rPr lang="en-US" dirty="0" err="1" smtClean="0"/>
              <a:t>Eval</a:t>
            </a:r>
            <a:r>
              <a:rPr lang="en-US" dirty="0" smtClean="0"/>
              <a:t> – new examples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Eval</a:t>
            </a:r>
            <a:r>
              <a:rPr lang="en-US" dirty="0"/>
              <a:t> 3 - pathologic</a:t>
            </a:r>
          </a:p>
          <a:p>
            <a:r>
              <a:rPr lang="en-US" dirty="0"/>
              <a:t>– Diagnostic </a:t>
            </a:r>
            <a:r>
              <a:rPr lang="en-US" dirty="0" err="1"/>
              <a:t>bx</a:t>
            </a:r>
            <a:r>
              <a:rPr lang="en-US" dirty="0"/>
              <a:t> of lymph node</a:t>
            </a:r>
          </a:p>
          <a:p>
            <a:r>
              <a:rPr lang="en-US" dirty="0"/>
              <a:t>– Subsequent primary resection</a:t>
            </a:r>
          </a:p>
          <a:p>
            <a:r>
              <a:rPr lang="en-US" dirty="0"/>
              <a:t>– Rationale: part of workup, primary surgery meets </a:t>
            </a:r>
            <a:r>
              <a:rPr lang="en-US" dirty="0" smtClean="0"/>
              <a:t>criteria for </a:t>
            </a:r>
            <a:r>
              <a:rPr lang="en-US" dirty="0" err="1"/>
              <a:t>pT</a:t>
            </a:r>
            <a:r>
              <a:rPr lang="en-US" dirty="0"/>
              <a:t>, now meets </a:t>
            </a:r>
            <a:r>
              <a:rPr lang="en-US" dirty="0" err="1"/>
              <a:t>pN</a:t>
            </a:r>
            <a:r>
              <a:rPr lang="en-US" dirty="0"/>
              <a:t> definition</a:t>
            </a:r>
          </a:p>
          <a:p>
            <a:pPr marL="0" indent="0">
              <a:buNone/>
            </a:pPr>
            <a:r>
              <a:rPr lang="en-US" dirty="0" err="1" smtClean="0"/>
              <a:t>Eval</a:t>
            </a:r>
            <a:r>
              <a:rPr lang="en-US" dirty="0" smtClean="0"/>
              <a:t> </a:t>
            </a:r>
            <a:r>
              <a:rPr lang="en-US" dirty="0"/>
              <a:t>3 – pathologic</a:t>
            </a:r>
          </a:p>
          <a:p>
            <a:r>
              <a:rPr lang="en-US" dirty="0"/>
              <a:t>– Neck node dissection for treatment, no primary surgery</a:t>
            </a:r>
          </a:p>
          <a:p>
            <a:r>
              <a:rPr lang="en-US" dirty="0"/>
              <a:t>– Rationale: part of treatment, meets </a:t>
            </a:r>
            <a:r>
              <a:rPr lang="en-US" dirty="0" err="1"/>
              <a:t>pN</a:t>
            </a:r>
            <a:r>
              <a:rPr lang="en-US" dirty="0"/>
              <a:t> definition</a:t>
            </a:r>
          </a:p>
        </p:txBody>
      </p:sp>
    </p:spTree>
    <p:extLst>
      <p:ext uri="{BB962C8B-B14F-4D97-AF65-F5344CB8AC3E}">
        <p14:creationId xmlns:p14="http://schemas.microsoft.com/office/powerpoint/2010/main" val="3984791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Pathologic Complete Response</a:t>
            </a:r>
          </a:p>
        </p:txBody>
      </p:sp>
      <p:sp>
        <p:nvSpPr>
          <p:cNvPr id="3" name="Content Placeholder 2"/>
          <p:cNvSpPr>
            <a:spLocks noGrp="1"/>
          </p:cNvSpPr>
          <p:nvPr>
            <p:ph idx="1"/>
          </p:nvPr>
        </p:nvSpPr>
        <p:spPr/>
        <p:txBody>
          <a:bodyPr/>
          <a:lstStyle/>
          <a:p>
            <a:r>
              <a:rPr lang="en-US" dirty="0"/>
              <a:t>Pathologic complete response (</a:t>
            </a:r>
            <a:r>
              <a:rPr lang="en-US" dirty="0" err="1"/>
              <a:t>pCR</a:t>
            </a:r>
            <a:r>
              <a:rPr lang="en-US" dirty="0"/>
              <a:t>) </a:t>
            </a:r>
            <a:r>
              <a:rPr lang="en-US" dirty="0" smtClean="0"/>
              <a:t>to </a:t>
            </a:r>
            <a:r>
              <a:rPr lang="en-US" dirty="0" err="1" smtClean="0"/>
              <a:t>neoadjuvant</a:t>
            </a:r>
            <a:r>
              <a:rPr lang="en-US" dirty="0" smtClean="0"/>
              <a:t> </a:t>
            </a:r>
            <a:r>
              <a:rPr lang="en-US" dirty="0"/>
              <a:t>therapy</a:t>
            </a:r>
          </a:p>
          <a:p>
            <a:pPr marL="0" indent="0">
              <a:buNone/>
            </a:pPr>
            <a:r>
              <a:rPr lang="en-US" dirty="0" smtClean="0"/>
              <a:t>    – </a:t>
            </a:r>
            <a:r>
              <a:rPr lang="en-US" dirty="0"/>
              <a:t>In situ disease only qualifies for complete response</a:t>
            </a:r>
          </a:p>
          <a:p>
            <a:pPr marL="0" indent="0">
              <a:buNone/>
            </a:pPr>
            <a:r>
              <a:rPr lang="en-US" dirty="0" smtClean="0"/>
              <a:t>    – </a:t>
            </a:r>
            <a:r>
              <a:rPr lang="en-US" dirty="0"/>
              <a:t>Residual Burden Calculator</a:t>
            </a:r>
          </a:p>
          <a:p>
            <a:pPr marL="0" indent="0">
              <a:buNone/>
            </a:pPr>
            <a:r>
              <a:rPr lang="en-US" dirty="0" smtClean="0"/>
              <a:t>		• </a:t>
            </a:r>
            <a:r>
              <a:rPr lang="en-US" dirty="0"/>
              <a:t>Score is 0 for in situ disease only</a:t>
            </a:r>
          </a:p>
          <a:p>
            <a:pPr marL="0" indent="0">
              <a:buNone/>
            </a:pPr>
            <a:r>
              <a:rPr lang="en-US" dirty="0" smtClean="0"/>
              <a:t>		• Therefore, only in situ disease can have </a:t>
            </a:r>
            <a:r>
              <a:rPr lang="en-US" dirty="0" err="1" smtClean="0"/>
              <a:t>pCR</a:t>
            </a:r>
            <a:endParaRPr lang="en-US" dirty="0"/>
          </a:p>
        </p:txBody>
      </p:sp>
    </p:spTree>
    <p:extLst>
      <p:ext uri="{BB962C8B-B14F-4D97-AF65-F5344CB8AC3E}">
        <p14:creationId xmlns:p14="http://schemas.microsoft.com/office/powerpoint/2010/main" val="3601823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SSFs on Multiple Tumors</a:t>
            </a:r>
          </a:p>
        </p:txBody>
      </p:sp>
      <p:sp>
        <p:nvSpPr>
          <p:cNvPr id="3" name="Content Placeholder 2"/>
          <p:cNvSpPr>
            <a:spLocks noGrp="1"/>
          </p:cNvSpPr>
          <p:nvPr>
            <p:ph idx="1"/>
          </p:nvPr>
        </p:nvSpPr>
        <p:spPr/>
        <p:txBody>
          <a:bodyPr/>
          <a:lstStyle/>
          <a:p>
            <a:pPr marL="0" indent="0">
              <a:buNone/>
            </a:pPr>
            <a:r>
              <a:rPr lang="en-US" dirty="0"/>
              <a:t>Cases with in situ and invasive breast </a:t>
            </a:r>
            <a:r>
              <a:rPr lang="en-US" dirty="0" smtClean="0"/>
              <a:t>cancer, code the SSFs</a:t>
            </a:r>
          </a:p>
          <a:p>
            <a:pPr marL="0" indent="0">
              <a:buNone/>
            </a:pPr>
            <a:endParaRPr lang="en-US" dirty="0"/>
          </a:p>
          <a:p>
            <a:pPr marL="0" indent="0">
              <a:buNone/>
            </a:pPr>
            <a:r>
              <a:rPr lang="en-US" dirty="0"/>
              <a:t>– </a:t>
            </a:r>
            <a:r>
              <a:rPr lang="en-US" dirty="0" smtClean="0"/>
              <a:t>with the </a:t>
            </a:r>
            <a:r>
              <a:rPr lang="en-US" dirty="0"/>
              <a:t>results of invasive ca, </a:t>
            </a:r>
            <a:r>
              <a:rPr lang="en-US" b="1" dirty="0"/>
              <a:t>not </a:t>
            </a:r>
            <a:r>
              <a:rPr lang="en-US" dirty="0"/>
              <a:t>in situ</a:t>
            </a:r>
          </a:p>
          <a:p>
            <a:pPr marL="0" indent="0">
              <a:buNone/>
            </a:pPr>
            <a:r>
              <a:rPr lang="en-US" dirty="0"/>
              <a:t>– </a:t>
            </a:r>
            <a:r>
              <a:rPr lang="en-US" dirty="0" smtClean="0"/>
              <a:t>because treatment </a:t>
            </a:r>
            <a:r>
              <a:rPr lang="en-US" dirty="0"/>
              <a:t>and outcomes based on </a:t>
            </a:r>
            <a:r>
              <a:rPr lang="en-US" dirty="0" smtClean="0"/>
              <a:t>the invasive tumor</a:t>
            </a:r>
            <a:endParaRPr lang="en-US" dirty="0"/>
          </a:p>
        </p:txBody>
      </p:sp>
    </p:spTree>
    <p:extLst>
      <p:ext uri="{BB962C8B-B14F-4D97-AF65-F5344CB8AC3E}">
        <p14:creationId xmlns:p14="http://schemas.microsoft.com/office/powerpoint/2010/main" val="2414806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Collected in SSF</a:t>
            </a:r>
          </a:p>
        </p:txBody>
      </p:sp>
      <p:sp>
        <p:nvSpPr>
          <p:cNvPr id="3" name="Content Placeholder 2"/>
          <p:cNvSpPr>
            <a:spLocks noGrp="1"/>
          </p:cNvSpPr>
          <p:nvPr>
            <p:ph idx="1"/>
          </p:nvPr>
        </p:nvSpPr>
        <p:spPr/>
        <p:txBody>
          <a:bodyPr/>
          <a:lstStyle/>
          <a:p>
            <a:r>
              <a:rPr lang="en-US" dirty="0"/>
              <a:t>Code highest grade prior to </a:t>
            </a:r>
            <a:r>
              <a:rPr lang="en-US" dirty="0" err="1"/>
              <a:t>neoadjuvant</a:t>
            </a:r>
            <a:endParaRPr lang="en-US" dirty="0"/>
          </a:p>
          <a:p>
            <a:r>
              <a:rPr lang="en-US" dirty="0"/>
              <a:t>– </a:t>
            </a:r>
            <a:r>
              <a:rPr lang="en-US" dirty="0" err="1"/>
              <a:t>Neoadjuvant</a:t>
            </a:r>
            <a:r>
              <a:rPr lang="en-US" dirty="0"/>
              <a:t> Rx could kill off highest grade tumor areas</a:t>
            </a:r>
          </a:p>
          <a:p>
            <a:r>
              <a:rPr lang="en-US" dirty="0"/>
              <a:t>– Behavior is based on highest grade prior to Rx</a:t>
            </a:r>
          </a:p>
          <a:p>
            <a:r>
              <a:rPr lang="en-US" dirty="0" smtClean="0"/>
              <a:t>Breast</a:t>
            </a:r>
            <a:r>
              <a:rPr lang="en-US" dirty="0"/>
              <a:t>, prostate, appendix carcinoid, soft </a:t>
            </a:r>
            <a:r>
              <a:rPr lang="en-US" dirty="0" smtClean="0"/>
              <a:t>tissue, sarcoma</a:t>
            </a:r>
            <a:r>
              <a:rPr lang="en-US" dirty="0"/>
              <a:t>, kidney, renal pelvis, ureter, bladder, urethra</a:t>
            </a:r>
          </a:p>
        </p:txBody>
      </p:sp>
    </p:spTree>
    <p:extLst>
      <p:ext uri="{BB962C8B-B14F-4D97-AF65-F5344CB8AC3E}">
        <p14:creationId xmlns:p14="http://schemas.microsoft.com/office/powerpoint/2010/main" val="2240111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Melanoma &amp; Merkel Cell ITC’s</a:t>
            </a:r>
          </a:p>
        </p:txBody>
      </p:sp>
      <p:sp>
        <p:nvSpPr>
          <p:cNvPr id="3" name="Content Placeholder 2"/>
          <p:cNvSpPr>
            <a:spLocks noGrp="1"/>
          </p:cNvSpPr>
          <p:nvPr>
            <p:ph idx="1"/>
          </p:nvPr>
        </p:nvSpPr>
        <p:spPr/>
        <p:txBody>
          <a:bodyPr/>
          <a:lstStyle/>
          <a:p>
            <a:pPr marL="0" indent="0">
              <a:buNone/>
            </a:pPr>
            <a:r>
              <a:rPr lang="it-IT" dirty="0"/>
              <a:t>Melanoma and Merkel Cell carcinoma</a:t>
            </a:r>
          </a:p>
          <a:p>
            <a:pPr marL="0" indent="0">
              <a:buNone/>
            </a:pPr>
            <a:r>
              <a:rPr lang="en-US" dirty="0"/>
              <a:t>– Isolated tumor cells (ITC’s)</a:t>
            </a:r>
          </a:p>
          <a:p>
            <a:pPr marL="0" indent="0">
              <a:buNone/>
            </a:pPr>
            <a:r>
              <a:rPr lang="en-US" dirty="0"/>
              <a:t>– Considered positive nodes in these two sites</a:t>
            </a:r>
          </a:p>
          <a:p>
            <a:pPr marL="0" indent="0">
              <a:buNone/>
            </a:pPr>
            <a:r>
              <a:rPr lang="en-US" dirty="0"/>
              <a:t>– Include in regional nodes positive count</a:t>
            </a:r>
          </a:p>
          <a:p>
            <a:pPr marL="0" indent="0">
              <a:buNone/>
            </a:pPr>
            <a:r>
              <a:rPr lang="en-US" dirty="0"/>
              <a:t>– Include when coding positive nodes in CS </a:t>
            </a:r>
            <a:r>
              <a:rPr lang="en-US" dirty="0" smtClean="0"/>
              <a:t>Lymph Nodes </a:t>
            </a:r>
            <a:r>
              <a:rPr lang="en-US" dirty="0"/>
              <a:t>data field</a:t>
            </a:r>
          </a:p>
        </p:txBody>
      </p:sp>
    </p:spTree>
    <p:extLst>
      <p:ext uri="{BB962C8B-B14F-4D97-AF65-F5344CB8AC3E}">
        <p14:creationId xmlns:p14="http://schemas.microsoft.com/office/powerpoint/2010/main" val="1366493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Discontinued Data Items</a:t>
            </a:r>
            <a:endParaRPr lang="en-US" dirty="0"/>
          </a:p>
        </p:txBody>
      </p:sp>
      <p:sp>
        <p:nvSpPr>
          <p:cNvPr id="3" name="Content Placeholder 2"/>
          <p:cNvSpPr>
            <a:spLocks noGrp="1"/>
          </p:cNvSpPr>
          <p:nvPr>
            <p:ph idx="1"/>
          </p:nvPr>
        </p:nvSpPr>
        <p:spPr/>
        <p:txBody>
          <a:bodyPr/>
          <a:lstStyle/>
          <a:p>
            <a:r>
              <a:rPr lang="en-US" dirty="0" smtClean="0"/>
              <a:t>Grade Path System and Grade Path Value have been discontinued by all standard setters.  These items will move to the ‘Historic’ tab in CPMS.net</a:t>
            </a:r>
          </a:p>
          <a:p>
            <a:endParaRPr lang="en-US" dirty="0"/>
          </a:p>
          <a:p>
            <a:r>
              <a:rPr lang="en-US" dirty="0" smtClean="0"/>
              <a:t>Many </a:t>
            </a:r>
            <a:r>
              <a:rPr lang="en-US" b="1" u="sng" dirty="0" smtClean="0"/>
              <a:t>defined but never required </a:t>
            </a:r>
            <a:r>
              <a:rPr lang="en-US" dirty="0" smtClean="0"/>
              <a:t>Site Specific Factors have been discontinued by all standard setters.  They will continue to be displayed in CPDMS.net with the 988 default value.  SEER has discontinued some formerly required SSFs, but </a:t>
            </a:r>
            <a:r>
              <a:rPr lang="en-US" dirty="0" err="1" smtClean="0"/>
              <a:t>CoC</a:t>
            </a:r>
            <a:r>
              <a:rPr lang="en-US" dirty="0" smtClean="0"/>
              <a:t> has not, so all required SSFs will be continued until CS is discontinued in 2016.</a:t>
            </a:r>
            <a:endParaRPr lang="en-US" dirty="0"/>
          </a:p>
        </p:txBody>
      </p:sp>
    </p:spTree>
    <p:extLst>
      <p:ext uri="{BB962C8B-B14F-4D97-AF65-F5344CB8AC3E}">
        <p14:creationId xmlns:p14="http://schemas.microsoft.com/office/powerpoint/2010/main" val="271145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Coding Instructions Format</a:t>
            </a:r>
            <a:endParaRPr lang="en-US" dirty="0"/>
          </a:p>
        </p:txBody>
      </p:sp>
      <p:sp>
        <p:nvSpPr>
          <p:cNvPr id="3" name="Content Placeholder 2"/>
          <p:cNvSpPr>
            <a:spLocks noGrp="1"/>
          </p:cNvSpPr>
          <p:nvPr>
            <p:ph idx="1"/>
          </p:nvPr>
        </p:nvSpPr>
        <p:spPr/>
        <p:txBody>
          <a:bodyPr>
            <a:normAutofit lnSpcReduction="10000"/>
          </a:bodyPr>
          <a:lstStyle/>
          <a:p>
            <a:r>
              <a:rPr lang="en-US" dirty="0" smtClean="0"/>
              <a:t>As mentioned earlier , for </a:t>
            </a:r>
            <a:r>
              <a:rPr lang="en-US" dirty="0"/>
              <a:t>this release, only the HTML Help format is </a:t>
            </a:r>
            <a:r>
              <a:rPr lang="en-US" dirty="0" smtClean="0"/>
              <a:t>available.</a:t>
            </a:r>
          </a:p>
          <a:p>
            <a:r>
              <a:rPr lang="en-US" dirty="0" smtClean="0"/>
              <a:t>Download the Coding Instructions from the CS web site and install then on your computer.</a:t>
            </a:r>
            <a:endParaRPr lang="en-US" dirty="0"/>
          </a:p>
          <a:p>
            <a:r>
              <a:rPr lang="en-US" dirty="0" smtClean="0"/>
              <a:t>A </a:t>
            </a:r>
            <a:r>
              <a:rPr lang="en-US" dirty="0"/>
              <a:t>desktop icon that reads CS Manual Online Help </a:t>
            </a:r>
            <a:r>
              <a:rPr lang="en-US" dirty="0" smtClean="0"/>
              <a:t>will </a:t>
            </a:r>
            <a:r>
              <a:rPr lang="en-US" dirty="0"/>
              <a:t>open the CS Coding Instructions software program. The program contains all schemas plus general and site specific instructions.  Extra tables which are not used for coding but that may be helpful for data analyses are also included.</a:t>
            </a:r>
          </a:p>
          <a:p>
            <a:endParaRPr lang="en-US" dirty="0"/>
          </a:p>
          <a:p>
            <a:endParaRPr lang="en-US" dirty="0"/>
          </a:p>
        </p:txBody>
      </p:sp>
    </p:spTree>
    <p:extLst>
      <p:ext uri="{BB962C8B-B14F-4D97-AF65-F5344CB8AC3E}">
        <p14:creationId xmlns:p14="http://schemas.microsoft.com/office/powerpoint/2010/main" val="1404172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12232"/>
            <a:ext cx="3454400" cy="2078568"/>
          </a:xfrm>
        </p:spPr>
        <p:txBody>
          <a:bodyPr>
            <a:normAutofit/>
          </a:bodyPr>
          <a:lstStyle/>
          <a:p>
            <a:r>
              <a:rPr lang="en-US" dirty="0" smtClean="0"/>
              <a:t>CS Coding Instructions</a:t>
            </a:r>
            <a:endParaRPr lang="en-US" dirty="0"/>
          </a:p>
        </p:txBody>
      </p:sp>
      <p:pic>
        <p:nvPicPr>
          <p:cNvPr id="4" name="Content Placeholder 3"/>
          <p:cNvPicPr>
            <a:picLocks noGrp="1" noChangeAspect="1"/>
          </p:cNvPicPr>
          <p:nvPr>
            <p:ph idx="1"/>
          </p:nvPr>
        </p:nvPicPr>
        <p:blipFill>
          <a:blip r:embed="rId2"/>
          <a:stretch>
            <a:fillRect/>
          </a:stretch>
        </p:blipFill>
        <p:spPr>
          <a:xfrm>
            <a:off x="4591274" y="813168"/>
            <a:ext cx="6508526" cy="5003431"/>
          </a:xfrm>
          <a:prstGeom prst="rect">
            <a:avLst/>
          </a:prstGeom>
        </p:spPr>
      </p:pic>
    </p:spTree>
    <p:extLst>
      <p:ext uri="{BB962C8B-B14F-4D97-AF65-F5344CB8AC3E}">
        <p14:creationId xmlns:p14="http://schemas.microsoft.com/office/powerpoint/2010/main" val="3518479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Agenda</a:t>
            </a:r>
            <a:endParaRPr lang="en-US" dirty="0"/>
          </a:p>
        </p:txBody>
      </p:sp>
      <p:sp>
        <p:nvSpPr>
          <p:cNvPr id="3" name="Content Placeholder 2"/>
          <p:cNvSpPr>
            <a:spLocks noGrp="1"/>
          </p:cNvSpPr>
          <p:nvPr>
            <p:ph idx="1"/>
          </p:nvPr>
        </p:nvSpPr>
        <p:spPr/>
        <p:txBody>
          <a:bodyPr>
            <a:normAutofit lnSpcReduction="10000"/>
          </a:bodyPr>
          <a:lstStyle/>
          <a:p>
            <a:r>
              <a:rPr lang="en-US" dirty="0" smtClean="0"/>
              <a:t>CSv02.05 changes		1 hour	Frances</a:t>
            </a:r>
          </a:p>
          <a:p>
            <a:endParaRPr lang="en-US" dirty="0"/>
          </a:p>
          <a:p>
            <a:r>
              <a:rPr lang="en-US" dirty="0" smtClean="0"/>
              <a:t>Tumor Grade			15 </a:t>
            </a:r>
            <a:r>
              <a:rPr lang="en-US" dirty="0" err="1" smtClean="0"/>
              <a:t>mins</a:t>
            </a:r>
            <a:r>
              <a:rPr lang="en-US" dirty="0" smtClean="0"/>
              <a:t>.	Emily</a:t>
            </a:r>
          </a:p>
          <a:p>
            <a:endParaRPr lang="en-US" dirty="0"/>
          </a:p>
          <a:p>
            <a:r>
              <a:rPr lang="en-US" dirty="0" smtClean="0"/>
              <a:t>ICD-O-3 changes		15 </a:t>
            </a:r>
            <a:r>
              <a:rPr lang="en-US" dirty="0" err="1" smtClean="0"/>
              <a:t>mins</a:t>
            </a:r>
            <a:r>
              <a:rPr lang="en-US" dirty="0"/>
              <a:t>	</a:t>
            </a:r>
            <a:r>
              <a:rPr lang="en-US" dirty="0" smtClean="0"/>
              <a:t>Emily</a:t>
            </a:r>
          </a:p>
          <a:p>
            <a:endParaRPr lang="en-US" dirty="0"/>
          </a:p>
          <a:p>
            <a:r>
              <a:rPr lang="en-US" dirty="0" smtClean="0"/>
              <a:t>Hematopoietic changes	30 </a:t>
            </a:r>
            <a:r>
              <a:rPr lang="en-US" dirty="0" err="1" smtClean="0"/>
              <a:t>mins</a:t>
            </a:r>
            <a:r>
              <a:rPr lang="en-US" dirty="0" smtClean="0"/>
              <a:t>. 	Frances</a:t>
            </a:r>
            <a:endParaRPr lang="en-US" dirty="0"/>
          </a:p>
        </p:txBody>
      </p:sp>
    </p:spTree>
    <p:extLst>
      <p:ext uri="{BB962C8B-B14F-4D97-AF65-F5344CB8AC3E}">
        <p14:creationId xmlns:p14="http://schemas.microsoft.com/office/powerpoint/2010/main" val="257262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Stage v02.05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Involves a data conversion of all cases back to 2004</a:t>
            </a:r>
          </a:p>
          <a:p>
            <a:pPr lvl="1"/>
            <a:r>
              <a:rPr lang="en-US" dirty="0" smtClean="0"/>
              <a:t>Must be used for </a:t>
            </a:r>
            <a:r>
              <a:rPr lang="en-US" dirty="0" smtClean="0"/>
              <a:t>initial data entry for all </a:t>
            </a:r>
            <a:r>
              <a:rPr lang="en-US" dirty="0" smtClean="0"/>
              <a:t>cases with a diagnosis date of Jan. 1, 2014 or later</a:t>
            </a:r>
          </a:p>
          <a:p>
            <a:pPr lvl="1"/>
            <a:r>
              <a:rPr lang="en-US" dirty="0" smtClean="0"/>
              <a:t>May be used for </a:t>
            </a:r>
            <a:r>
              <a:rPr lang="en-US" dirty="0" smtClean="0"/>
              <a:t>data </a:t>
            </a:r>
            <a:r>
              <a:rPr lang="en-US" smtClean="0"/>
              <a:t>entry of any </a:t>
            </a:r>
            <a:r>
              <a:rPr lang="en-US" dirty="0" smtClean="0"/>
              <a:t>cases with earlier diagnosis dates</a:t>
            </a:r>
          </a:p>
          <a:p>
            <a:r>
              <a:rPr lang="en-US" dirty="0" smtClean="0"/>
              <a:t>Some data items have been discontinued</a:t>
            </a:r>
          </a:p>
          <a:p>
            <a:pPr lvl="1"/>
            <a:r>
              <a:rPr lang="en-US" dirty="0" smtClean="0"/>
              <a:t>Grade Path System and Grade Path Value</a:t>
            </a:r>
          </a:p>
          <a:p>
            <a:pPr lvl="1"/>
            <a:r>
              <a:rPr lang="en-US" dirty="0" smtClean="0"/>
              <a:t>Some Site Specific Factors, which were never required</a:t>
            </a:r>
            <a:endParaRPr lang="en-US" dirty="0"/>
          </a:p>
          <a:p>
            <a:r>
              <a:rPr lang="en-US" dirty="0" smtClean="0"/>
              <a:t>Some coding instructions have been clarified</a:t>
            </a:r>
          </a:p>
          <a:p>
            <a:r>
              <a:rPr lang="en-US" dirty="0" smtClean="0"/>
              <a:t>Some corrections to the mapping algorithm for AJCC and Summary Stage values  have been implemented</a:t>
            </a:r>
            <a:endParaRPr lang="en-US" dirty="0"/>
          </a:p>
        </p:txBody>
      </p:sp>
    </p:spTree>
    <p:extLst>
      <p:ext uri="{BB962C8B-B14F-4D97-AF65-F5344CB8AC3E}">
        <p14:creationId xmlns:p14="http://schemas.microsoft.com/office/powerpoint/2010/main" val="145533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701" y="1003301"/>
            <a:ext cx="3644900" cy="2357437"/>
          </a:xfrm>
        </p:spPr>
        <p:txBody>
          <a:bodyPr>
            <a:normAutofit/>
          </a:bodyPr>
          <a:lstStyle/>
          <a:p>
            <a:r>
              <a:rPr lang="en-US" dirty="0" smtClean="0"/>
              <a:t>New look for CS web site</a:t>
            </a:r>
            <a:endParaRPr lang="en-US" dirty="0"/>
          </a:p>
        </p:txBody>
      </p:sp>
      <p:pic>
        <p:nvPicPr>
          <p:cNvPr id="4" name="Content Placeholder 3"/>
          <p:cNvPicPr>
            <a:picLocks noGrp="1" noChangeAspect="1"/>
          </p:cNvPicPr>
          <p:nvPr>
            <p:ph idx="4294967295"/>
          </p:nvPr>
        </p:nvPicPr>
        <p:blipFill>
          <a:blip r:embed="rId2"/>
          <a:stretch>
            <a:fillRect/>
          </a:stretch>
        </p:blipFill>
        <p:spPr>
          <a:xfrm>
            <a:off x="4572000" y="728663"/>
            <a:ext cx="6578600" cy="5264150"/>
          </a:xfrm>
          <a:prstGeom prst="rect">
            <a:avLst/>
          </a:prstGeom>
        </p:spPr>
      </p:pic>
    </p:spTree>
    <p:extLst>
      <p:ext uri="{BB962C8B-B14F-4D97-AF65-F5344CB8AC3E}">
        <p14:creationId xmlns:p14="http://schemas.microsoft.com/office/powerpoint/2010/main" val="3728179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000" y="944666"/>
            <a:ext cx="3654425" cy="2357437"/>
          </a:xfrm>
        </p:spPr>
        <p:txBody>
          <a:bodyPr>
            <a:normAutofit/>
          </a:bodyPr>
          <a:lstStyle/>
          <a:p>
            <a:r>
              <a:rPr lang="en-US" dirty="0" smtClean="0"/>
              <a:t>Click on Software tab </a:t>
            </a:r>
            <a:endParaRPr lang="en-US" dirty="0"/>
          </a:p>
        </p:txBody>
      </p:sp>
      <p:pic>
        <p:nvPicPr>
          <p:cNvPr id="3" name="Picture 2"/>
          <p:cNvPicPr>
            <a:picLocks noChangeAspect="1"/>
          </p:cNvPicPr>
          <p:nvPr/>
        </p:nvPicPr>
        <p:blipFill>
          <a:blip r:embed="rId2"/>
          <a:stretch>
            <a:fillRect/>
          </a:stretch>
        </p:blipFill>
        <p:spPr>
          <a:xfrm>
            <a:off x="4838442" y="670560"/>
            <a:ext cx="6578858" cy="5263086"/>
          </a:xfrm>
          <a:prstGeom prst="rect">
            <a:avLst/>
          </a:prstGeom>
        </p:spPr>
      </p:pic>
    </p:spTree>
    <p:extLst>
      <p:ext uri="{BB962C8B-B14F-4D97-AF65-F5344CB8AC3E}">
        <p14:creationId xmlns:p14="http://schemas.microsoft.com/office/powerpoint/2010/main" val="3284739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000" y="1096963"/>
            <a:ext cx="3654425" cy="2357437"/>
          </a:xfrm>
        </p:spPr>
        <p:txBody>
          <a:bodyPr>
            <a:normAutofit/>
          </a:bodyPr>
          <a:lstStyle/>
          <a:p>
            <a:r>
              <a:rPr lang="en-US" dirty="0" smtClean="0"/>
              <a:t>Click on Coding Instructions </a:t>
            </a:r>
            <a:endParaRPr lang="en-US" dirty="0"/>
          </a:p>
        </p:txBody>
      </p:sp>
      <p:pic>
        <p:nvPicPr>
          <p:cNvPr id="4" name="Picture 3"/>
          <p:cNvPicPr>
            <a:picLocks noChangeAspect="1"/>
          </p:cNvPicPr>
          <p:nvPr/>
        </p:nvPicPr>
        <p:blipFill>
          <a:blip r:embed="rId2"/>
          <a:stretch>
            <a:fillRect/>
          </a:stretch>
        </p:blipFill>
        <p:spPr>
          <a:xfrm>
            <a:off x="4597400" y="680720"/>
            <a:ext cx="6629657" cy="5303726"/>
          </a:xfrm>
          <a:prstGeom prst="rect">
            <a:avLst/>
          </a:prstGeom>
        </p:spPr>
      </p:pic>
    </p:spTree>
    <p:extLst>
      <p:ext uri="{BB962C8B-B14F-4D97-AF65-F5344CB8AC3E}">
        <p14:creationId xmlns:p14="http://schemas.microsoft.com/office/powerpoint/2010/main" val="4256949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Instructions tab</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Contains links to </a:t>
            </a:r>
          </a:p>
          <a:p>
            <a:pPr marL="0" indent="0">
              <a:buNone/>
            </a:pPr>
            <a:r>
              <a:rPr lang="en-US" dirty="0"/>
              <a:t>	</a:t>
            </a:r>
            <a:r>
              <a:rPr lang="en-US" dirty="0" smtClean="0"/>
              <a:t>- a list of changes in v02.05 called Release Notes</a:t>
            </a:r>
          </a:p>
          <a:p>
            <a:pPr marL="0" indent="0">
              <a:buNone/>
            </a:pPr>
            <a:r>
              <a:rPr lang="en-US" dirty="0"/>
              <a:t>	</a:t>
            </a:r>
            <a:r>
              <a:rPr lang="en-US" dirty="0" smtClean="0"/>
              <a:t>- a list of requirements by each Standard Setter (</a:t>
            </a:r>
            <a:r>
              <a:rPr lang="en-US" dirty="0" err="1" smtClean="0"/>
              <a:t>CoC</a:t>
            </a:r>
            <a:r>
              <a:rPr lang="en-US" dirty="0" smtClean="0"/>
              <a:t>, SEER, NPCR)</a:t>
            </a:r>
          </a:p>
          <a:p>
            <a:pPr marL="0" indent="0">
              <a:buNone/>
            </a:pPr>
            <a:r>
              <a:rPr lang="en-US" dirty="0"/>
              <a:t>	</a:t>
            </a:r>
            <a:r>
              <a:rPr lang="en-US" dirty="0" smtClean="0"/>
              <a:t>- CS Coding Instructions -  </a:t>
            </a:r>
            <a:r>
              <a:rPr lang="en-US" dirty="0"/>
              <a:t>For this release, only the HTML Help format is </a:t>
            </a:r>
            <a:r>
              <a:rPr lang="en-US" dirty="0" smtClean="0"/>
              <a:t>available for downloading: </a:t>
            </a:r>
            <a:endParaRPr lang="en-US" dirty="0"/>
          </a:p>
          <a:p>
            <a:pPr marL="0" indent="0">
              <a:buNone/>
            </a:pPr>
            <a:r>
              <a:rPr lang="en-US" dirty="0" smtClean="0"/>
              <a:t>A </a:t>
            </a:r>
            <a:r>
              <a:rPr lang="en-US" dirty="0"/>
              <a:t>desktop icon that reads CS Manual Online </a:t>
            </a:r>
            <a:r>
              <a:rPr lang="en-US" dirty="0" smtClean="0"/>
              <a:t>Help, </a:t>
            </a:r>
            <a:r>
              <a:rPr lang="en-US" dirty="0"/>
              <a:t>when double </a:t>
            </a:r>
            <a:r>
              <a:rPr lang="en-US" dirty="0" smtClean="0"/>
              <a:t>clicked, </a:t>
            </a:r>
            <a:r>
              <a:rPr lang="en-US" dirty="0"/>
              <a:t>will open the CS Coding Instructions software program. The program contains all schemas plus general and site specific instructions.  Extra tables which are not used for coding but that may be helpful for data analyses are also included.</a:t>
            </a:r>
          </a:p>
          <a:p>
            <a:pPr marL="0" indent="0">
              <a:buNone/>
            </a:pPr>
            <a:endParaRPr lang="en-US" dirty="0"/>
          </a:p>
          <a:p>
            <a:pPr marL="0" indent="0">
              <a:buNone/>
            </a:pPr>
            <a:endParaRPr lang="en-US" dirty="0" smtClean="0"/>
          </a:p>
          <a:p>
            <a:endParaRPr lang="en-US"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26737776" rIns="6348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7F8C8D"/>
                </a:solidFill>
                <a:effectLst/>
                <a:latin typeface="Arial" panose="020B0604020202020204" pitchFamily="34" charset="0"/>
              </a:rPr>
              <a:t>Extra tables which are not used for coding but that may be helpful for data analyses are also included.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35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 Data Conversion – some manual review and re-coding will be required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r>
              <a:rPr lang="en-US" dirty="0" smtClean="0"/>
              <a:t>…</a:t>
            </a:r>
            <a:r>
              <a:rPr lang="en-US" sz="4400" dirty="0" smtClean="0"/>
              <a:t>in these schemas:</a:t>
            </a:r>
            <a:endParaRPr lang="en-US" sz="4400" dirty="0"/>
          </a:p>
          <a:p>
            <a:r>
              <a:rPr lang="en-US" dirty="0" smtClean="0"/>
              <a:t>Bile Ducts Intrahepatic and Bile Ducts </a:t>
            </a:r>
            <a:r>
              <a:rPr lang="en-US" dirty="0" err="1" smtClean="0"/>
              <a:t>Perihilar</a:t>
            </a:r>
            <a:endParaRPr lang="en-US" dirty="0" smtClean="0"/>
          </a:p>
          <a:p>
            <a:r>
              <a:rPr lang="en-US" dirty="0" smtClean="0"/>
              <a:t>Bladder</a:t>
            </a:r>
          </a:p>
          <a:p>
            <a:r>
              <a:rPr lang="en-US" dirty="0" smtClean="0"/>
              <a:t>Head and Neck schemas</a:t>
            </a:r>
          </a:p>
          <a:p>
            <a:r>
              <a:rPr lang="en-US" dirty="0" err="1" smtClean="0"/>
              <a:t>Nasopharynx</a:t>
            </a:r>
            <a:endParaRPr lang="en-US" dirty="0" smtClean="0"/>
          </a:p>
          <a:p>
            <a:endParaRPr lang="en-US" dirty="0"/>
          </a:p>
        </p:txBody>
      </p:sp>
    </p:spTree>
    <p:extLst>
      <p:ext uri="{BB962C8B-B14F-4D97-AF65-F5344CB8AC3E}">
        <p14:creationId xmlns:p14="http://schemas.microsoft.com/office/powerpoint/2010/main" val="2719008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1279</TotalTime>
  <Words>1250</Words>
  <Application>Microsoft Office PowerPoint</Application>
  <PresentationFormat>Widescreen</PresentationFormat>
  <Paragraphs>150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Organic</vt:lpstr>
      <vt:lpstr>Cancer Registry Coding Changes for 2014</vt:lpstr>
      <vt:lpstr>List of 2014 changes</vt:lpstr>
      <vt:lpstr>Presentation Agenda</vt:lpstr>
      <vt:lpstr>Collaborative Stage v02.05</vt:lpstr>
      <vt:lpstr>New look for CS web site</vt:lpstr>
      <vt:lpstr>Click on Software tab </vt:lpstr>
      <vt:lpstr>Click on Coding Instructions </vt:lpstr>
      <vt:lpstr>Coding Instructions tab</vt:lpstr>
      <vt:lpstr>CS Data Conversion – some manual review and re-coding will be required …</vt:lpstr>
      <vt:lpstr>Bile Ducts Intrahepatic and Perihilar</vt:lpstr>
      <vt:lpstr>Bladder</vt:lpstr>
      <vt:lpstr>Head and Neck schemas</vt:lpstr>
      <vt:lpstr>Nasopharynx</vt:lpstr>
      <vt:lpstr>Reviewable Cases and New Edits </vt:lpstr>
      <vt:lpstr>Clarifications in the</vt:lpstr>
      <vt:lpstr>Neoadjuvant Therapy</vt:lpstr>
      <vt:lpstr>Eval 3 - Pathologic</vt:lpstr>
      <vt:lpstr>Physician Assignment T, N, M</vt:lpstr>
      <vt:lpstr>Bone, Brain, Liver, &amp; Lung Mets</vt:lpstr>
      <vt:lpstr>Lymph Node Eval – new examples</vt:lpstr>
      <vt:lpstr>Pathologic Complete Response</vt:lpstr>
      <vt:lpstr>Breast SSFs on Multiple Tumors</vt:lpstr>
      <vt:lpstr>Grade Collected in SSF</vt:lpstr>
      <vt:lpstr>Melanoma &amp; Merkel Cell ITC’s</vt:lpstr>
      <vt:lpstr>Discontinued Data Items</vt:lpstr>
      <vt:lpstr>New Coding Instructions Format</vt:lpstr>
      <vt:lpstr>CS Coding Instructions</vt:lpstr>
    </vt:vector>
  </TitlesOfParts>
  <Company>Markey Cancer Control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Registry Coding Changes for 2014</dc:title>
  <dc:creator>Frances Ross</dc:creator>
  <cp:lastModifiedBy>Frances Ross</cp:lastModifiedBy>
  <cp:revision>27</cp:revision>
  <dcterms:created xsi:type="dcterms:W3CDTF">2013-12-16T21:01:11Z</dcterms:created>
  <dcterms:modified xsi:type="dcterms:W3CDTF">2014-02-13T16:47:18Z</dcterms:modified>
</cp:coreProperties>
</file>