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19"/>
  </p:notesMasterIdLst>
  <p:sldIdLst>
    <p:sldId id="256" r:id="rId2"/>
    <p:sldId id="257" r:id="rId3"/>
    <p:sldId id="258" r:id="rId4"/>
    <p:sldId id="261" r:id="rId5"/>
    <p:sldId id="259" r:id="rId6"/>
    <p:sldId id="260" r:id="rId7"/>
    <p:sldId id="265" r:id="rId8"/>
    <p:sldId id="266" r:id="rId9"/>
    <p:sldId id="269" r:id="rId10"/>
    <p:sldId id="262" r:id="rId11"/>
    <p:sldId id="268" r:id="rId12"/>
    <p:sldId id="267" r:id="rId13"/>
    <p:sldId id="270" r:id="rId14"/>
    <p:sldId id="263" r:id="rId15"/>
    <p:sldId id="271" r:id="rId16"/>
    <p:sldId id="264"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4660"/>
  </p:normalViewPr>
  <p:slideViewPr>
    <p:cSldViewPr snapToGrid="0">
      <p:cViewPr varScale="1">
        <p:scale>
          <a:sx n="76" d="100"/>
          <a:sy n="76" d="100"/>
        </p:scale>
        <p:origin x="132" y="6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997D83-D5E2-4B60-B8AA-0475C2346748}" type="datetimeFigureOut">
              <a:rPr lang="en-US" smtClean="0"/>
              <a:t>2/13/2014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217712-8741-49B4-8788-32CCD27752F6}" type="slidenum">
              <a:rPr lang="en-US" smtClean="0"/>
              <a:t>‹#›</a:t>
            </a:fld>
            <a:endParaRPr lang="en-US"/>
          </a:p>
        </p:txBody>
      </p:sp>
    </p:spTree>
    <p:extLst>
      <p:ext uri="{BB962C8B-B14F-4D97-AF65-F5344CB8AC3E}">
        <p14:creationId xmlns:p14="http://schemas.microsoft.com/office/powerpoint/2010/main" val="2277825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217712-8741-49B4-8788-32CCD27752F6}" type="slidenum">
              <a:rPr lang="en-US" smtClean="0"/>
              <a:t>4</a:t>
            </a:fld>
            <a:endParaRPr lang="en-US"/>
          </a:p>
        </p:txBody>
      </p:sp>
    </p:spTree>
    <p:extLst>
      <p:ext uri="{BB962C8B-B14F-4D97-AF65-F5344CB8AC3E}">
        <p14:creationId xmlns:p14="http://schemas.microsoft.com/office/powerpoint/2010/main" val="1256012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 SEER is not requiring registries to review existing cases.  KCR will evaluate how many cases may be affected by these rule changes and identify the cases to be reviewed  by facility.  We will share these with you, and ask you to review and delete cases where the rules now say they are the SAME primary.  There appear to</a:t>
            </a:r>
            <a:r>
              <a:rPr lang="en-US" baseline="0" dirty="0" smtClean="0"/>
              <a:t> be too many cases to review which are one primary, but might be two primaries if certain other conditions existed at the time of diagnosis.</a:t>
            </a:r>
            <a:endParaRPr lang="en-US" dirty="0"/>
          </a:p>
        </p:txBody>
      </p:sp>
      <p:sp>
        <p:nvSpPr>
          <p:cNvPr id="4" name="Slide Number Placeholder 3"/>
          <p:cNvSpPr>
            <a:spLocks noGrp="1"/>
          </p:cNvSpPr>
          <p:nvPr>
            <p:ph type="sldNum" sz="quarter" idx="10"/>
          </p:nvPr>
        </p:nvSpPr>
        <p:spPr/>
        <p:txBody>
          <a:bodyPr/>
          <a:lstStyle/>
          <a:p>
            <a:fld id="{19217712-8741-49B4-8788-32CCD27752F6}" type="slidenum">
              <a:rPr lang="en-US" smtClean="0"/>
              <a:t>5</a:t>
            </a:fld>
            <a:endParaRPr lang="en-US"/>
          </a:p>
        </p:txBody>
      </p:sp>
    </p:spTree>
    <p:extLst>
      <p:ext uri="{BB962C8B-B14F-4D97-AF65-F5344CB8AC3E}">
        <p14:creationId xmlns:p14="http://schemas.microsoft.com/office/powerpoint/2010/main" val="1503863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a Table in the handout for this training which contains all of these changes that I am describing to you.</a:t>
            </a:r>
            <a:endParaRPr lang="en-US" dirty="0"/>
          </a:p>
        </p:txBody>
      </p:sp>
      <p:sp>
        <p:nvSpPr>
          <p:cNvPr id="4" name="Slide Number Placeholder 3"/>
          <p:cNvSpPr>
            <a:spLocks noGrp="1"/>
          </p:cNvSpPr>
          <p:nvPr>
            <p:ph type="sldNum" sz="quarter" idx="10"/>
          </p:nvPr>
        </p:nvSpPr>
        <p:spPr/>
        <p:txBody>
          <a:bodyPr/>
          <a:lstStyle/>
          <a:p>
            <a:fld id="{19217712-8741-49B4-8788-32CCD27752F6}" type="slidenum">
              <a:rPr lang="en-US" smtClean="0"/>
              <a:t>6</a:t>
            </a:fld>
            <a:endParaRPr lang="en-US"/>
          </a:p>
        </p:txBody>
      </p:sp>
    </p:spTree>
    <p:extLst>
      <p:ext uri="{BB962C8B-B14F-4D97-AF65-F5344CB8AC3E}">
        <p14:creationId xmlns:p14="http://schemas.microsoft.com/office/powerpoint/2010/main" val="4139472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examples of Obsolete terms which are being added as SAME primary to these </a:t>
            </a:r>
            <a:r>
              <a:rPr lang="en-US" dirty="0" err="1" smtClean="0"/>
              <a:t>histologies</a:t>
            </a:r>
            <a:r>
              <a:rPr lang="en-US" dirty="0" smtClean="0"/>
              <a:t>.  Not all additions in the Table are Obsolete, however.  A Handout of all additions and deletions to the Hematopoietic database will be posted to the KCR training web site along with these presentations after the live webinars</a:t>
            </a:r>
            <a:r>
              <a:rPr lang="en-US" baseline="0" dirty="0" smtClean="0"/>
              <a:t> are complete. </a:t>
            </a:r>
            <a:endParaRPr lang="en-US" dirty="0"/>
          </a:p>
        </p:txBody>
      </p:sp>
      <p:sp>
        <p:nvSpPr>
          <p:cNvPr id="4" name="Slide Number Placeholder 3"/>
          <p:cNvSpPr>
            <a:spLocks noGrp="1"/>
          </p:cNvSpPr>
          <p:nvPr>
            <p:ph type="sldNum" sz="quarter" idx="10"/>
          </p:nvPr>
        </p:nvSpPr>
        <p:spPr/>
        <p:txBody>
          <a:bodyPr/>
          <a:lstStyle/>
          <a:p>
            <a:fld id="{19217712-8741-49B4-8788-32CCD27752F6}" type="slidenum">
              <a:rPr lang="en-US" smtClean="0"/>
              <a:t>7</a:t>
            </a:fld>
            <a:endParaRPr lang="en-US"/>
          </a:p>
        </p:txBody>
      </p:sp>
    </p:spTree>
    <p:extLst>
      <p:ext uri="{BB962C8B-B14F-4D97-AF65-F5344CB8AC3E}">
        <p14:creationId xmlns:p14="http://schemas.microsoft.com/office/powerpoint/2010/main" val="72414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the </a:t>
            </a:r>
            <a:r>
              <a:rPr lang="en-US" dirty="0" err="1" smtClean="0"/>
              <a:t>histolgies</a:t>
            </a:r>
            <a:r>
              <a:rPr lang="en-US" dirty="0" smtClean="0"/>
              <a:t> in the leftmost column, additional </a:t>
            </a:r>
            <a:r>
              <a:rPr lang="en-US" dirty="0" err="1" smtClean="0"/>
              <a:t>histologies</a:t>
            </a:r>
            <a:r>
              <a:rPr lang="en-US" dirty="0" smtClean="0"/>
              <a:t> (shown in 2</a:t>
            </a:r>
            <a:r>
              <a:rPr lang="en-US" baseline="30000" dirty="0" smtClean="0"/>
              <a:t>nd</a:t>
            </a:r>
            <a:r>
              <a:rPr lang="en-US" dirty="0" smtClean="0"/>
              <a:t> col.) have been added to the ‘Transformations to’ field. On the last line, you see 9675/3 is an Obsolete term. The histology 9680/3 has been added as a Transformation, because 9675 cases should now be coded 9690, and 9690 Transforms to 9680.</a:t>
            </a:r>
            <a:endParaRPr lang="en-US" dirty="0"/>
          </a:p>
        </p:txBody>
      </p:sp>
      <p:sp>
        <p:nvSpPr>
          <p:cNvPr id="4" name="Slide Number Placeholder 3"/>
          <p:cNvSpPr>
            <a:spLocks noGrp="1"/>
          </p:cNvSpPr>
          <p:nvPr>
            <p:ph type="sldNum" sz="quarter" idx="10"/>
          </p:nvPr>
        </p:nvSpPr>
        <p:spPr/>
        <p:txBody>
          <a:bodyPr/>
          <a:lstStyle/>
          <a:p>
            <a:fld id="{19217712-8741-49B4-8788-32CCD27752F6}" type="slidenum">
              <a:rPr lang="en-US" smtClean="0"/>
              <a:t>11</a:t>
            </a:fld>
            <a:endParaRPr lang="en-US"/>
          </a:p>
        </p:txBody>
      </p:sp>
    </p:spTree>
    <p:extLst>
      <p:ext uri="{BB962C8B-B14F-4D97-AF65-F5344CB8AC3E}">
        <p14:creationId xmlns:p14="http://schemas.microsoft.com/office/powerpoint/2010/main" val="4152796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Transformations </a:t>
            </a:r>
            <a:r>
              <a:rPr lang="en-US" dirty="0" smtClean="0"/>
              <a:t>may be </a:t>
            </a:r>
            <a:r>
              <a:rPr lang="en-US" dirty="0" smtClean="0"/>
              <a:t>new primaries depending on the application of MP Rules 10-15.  For example, 9700 (MF) used to have a lot of </a:t>
            </a:r>
            <a:r>
              <a:rPr lang="en-US" dirty="0" err="1" smtClean="0"/>
              <a:t>histologies</a:t>
            </a:r>
            <a:r>
              <a:rPr lang="en-US" dirty="0" smtClean="0"/>
              <a:t> listed as Transformations.  Now they are all deleted in the database.  Before 2014, if you had MF and DLBCL (9680) at the same time, you would have used MP rules 10-15 to decide if it was one primary or two.  Now those</a:t>
            </a:r>
            <a:r>
              <a:rPr lang="en-US" baseline="0" dirty="0" smtClean="0"/>
              <a:t> rules do not apply, so you would end up at rule M16 and the MF will always be a new primary.  You may have missed a case of MF in 2010-2013, but it may be very burdensome to find it now; and this kind of review is not required.</a:t>
            </a:r>
            <a:endParaRPr lang="en-US" dirty="0"/>
          </a:p>
        </p:txBody>
      </p:sp>
      <p:sp>
        <p:nvSpPr>
          <p:cNvPr id="4" name="Slide Number Placeholder 3"/>
          <p:cNvSpPr>
            <a:spLocks noGrp="1"/>
          </p:cNvSpPr>
          <p:nvPr>
            <p:ph type="sldNum" sz="quarter" idx="10"/>
          </p:nvPr>
        </p:nvSpPr>
        <p:spPr/>
        <p:txBody>
          <a:bodyPr/>
          <a:lstStyle/>
          <a:p>
            <a:fld id="{19217712-8741-49B4-8788-32CCD27752F6}" type="slidenum">
              <a:rPr lang="en-US" smtClean="0"/>
              <a:t>12</a:t>
            </a:fld>
            <a:endParaRPr lang="en-US"/>
          </a:p>
        </p:txBody>
      </p:sp>
    </p:spTree>
    <p:extLst>
      <p:ext uri="{BB962C8B-B14F-4D97-AF65-F5344CB8AC3E}">
        <p14:creationId xmlns:p14="http://schemas.microsoft.com/office/powerpoint/2010/main" val="25756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2/13/2014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74789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2/13/2014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43963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2/13/2014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192158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2/13/2014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155079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2/13/2014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36570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2/13/2014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856399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2/13/2014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01676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2/13/2014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42168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2/13/2014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68149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2/13/2014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43253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2/13/2014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41406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2/13/2014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88841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2/13/2014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91581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2/13/2014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01212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2/13/2014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37421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2/13/2014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89001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6DFF08F-DC6B-4601-B491-B0F83F6DD2DA}" type="datetimeFigureOut">
              <a:rPr lang="en-US" smtClean="0"/>
              <a:pPr/>
              <a:t>2/13/2014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348581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Hematopoietic Database and Manual</a:t>
            </a:r>
            <a:endParaRPr lang="en-US" dirty="0"/>
          </a:p>
        </p:txBody>
      </p:sp>
      <p:sp>
        <p:nvSpPr>
          <p:cNvPr id="3" name="Subtitle 2"/>
          <p:cNvSpPr>
            <a:spLocks noGrp="1"/>
          </p:cNvSpPr>
          <p:nvPr>
            <p:ph type="subTitle" idx="1"/>
          </p:nvPr>
        </p:nvSpPr>
        <p:spPr/>
        <p:txBody>
          <a:bodyPr>
            <a:normAutofit/>
          </a:bodyPr>
          <a:lstStyle/>
          <a:p>
            <a:r>
              <a:rPr lang="en-US" sz="4800" dirty="0" smtClean="0"/>
              <a:t>Changes made in 2014</a:t>
            </a:r>
            <a:endParaRPr lang="en-US" sz="4800" dirty="0"/>
          </a:p>
        </p:txBody>
      </p:sp>
    </p:spTree>
    <p:extLst>
      <p:ext uri="{BB962C8B-B14F-4D97-AF65-F5344CB8AC3E}">
        <p14:creationId xmlns:p14="http://schemas.microsoft.com/office/powerpoint/2010/main" val="4010353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in list of Transformations</a:t>
            </a:r>
            <a:endParaRPr lang="en-US" dirty="0"/>
          </a:p>
        </p:txBody>
      </p:sp>
      <p:sp>
        <p:nvSpPr>
          <p:cNvPr id="3" name="Content Placeholder 2"/>
          <p:cNvSpPr>
            <a:spLocks noGrp="1"/>
          </p:cNvSpPr>
          <p:nvPr>
            <p:ph idx="1"/>
          </p:nvPr>
        </p:nvSpPr>
        <p:spPr>
          <a:xfrm>
            <a:off x="677334" y="1460501"/>
            <a:ext cx="8596668" cy="4580862"/>
          </a:xfrm>
        </p:spPr>
        <p:txBody>
          <a:bodyPr>
            <a:normAutofit/>
          </a:bodyPr>
          <a:lstStyle/>
          <a:p>
            <a:r>
              <a:rPr lang="en-US" sz="2800" dirty="0"/>
              <a:t>For </a:t>
            </a:r>
            <a:r>
              <a:rPr lang="en-US" sz="2800" dirty="0" smtClean="0"/>
              <a:t>some </a:t>
            </a:r>
            <a:r>
              <a:rPr lang="en-US" sz="2800" dirty="0" err="1"/>
              <a:t>histologies</a:t>
            </a:r>
            <a:r>
              <a:rPr lang="en-US" sz="2800" dirty="0"/>
              <a:t>, there </a:t>
            </a:r>
            <a:r>
              <a:rPr lang="en-US" sz="2800" dirty="0" smtClean="0"/>
              <a:t>were changes </a:t>
            </a:r>
            <a:r>
              <a:rPr lang="en-US" sz="2800" dirty="0"/>
              <a:t>in </a:t>
            </a:r>
            <a:r>
              <a:rPr lang="en-US" sz="2800" dirty="0" smtClean="0"/>
              <a:t>the list of </a:t>
            </a:r>
            <a:r>
              <a:rPr lang="en-US" sz="2800" dirty="0" err="1" smtClean="0"/>
              <a:t>histologies</a:t>
            </a:r>
            <a:r>
              <a:rPr lang="en-US" sz="2800" dirty="0" smtClean="0"/>
              <a:t> considered ‘Transformations to’. </a:t>
            </a:r>
          </a:p>
          <a:p>
            <a:r>
              <a:rPr lang="en-US" sz="2800" dirty="0" smtClean="0"/>
              <a:t>For example, the </a:t>
            </a:r>
            <a:r>
              <a:rPr lang="en-US" sz="2800" dirty="0" err="1"/>
              <a:t>histologies</a:t>
            </a:r>
            <a:r>
              <a:rPr lang="en-US" sz="2800" dirty="0"/>
              <a:t> that had 9861/3 (Acute Myeloid Leukemia, NOS) listed as a transformation, the additional AML </a:t>
            </a:r>
            <a:r>
              <a:rPr lang="en-US" sz="2800" dirty="0" err="1"/>
              <a:t>histologies</a:t>
            </a:r>
            <a:r>
              <a:rPr lang="en-US" sz="2800" dirty="0"/>
              <a:t> were also added as transformations:  9865/3, 9866/3, 9867/3, 9869/3, 9871/3, 9872/3, 9873/3, 9874/3, 9895/3, 9896/3, 9897/3, </a:t>
            </a:r>
            <a:r>
              <a:rPr lang="en-US" sz="2800" dirty="0" smtClean="0"/>
              <a:t>9911/3.</a:t>
            </a:r>
            <a:endParaRPr lang="en-US" sz="2800" dirty="0"/>
          </a:p>
        </p:txBody>
      </p:sp>
    </p:spTree>
    <p:extLst>
      <p:ext uri="{BB962C8B-B14F-4D97-AF65-F5344CB8AC3E}">
        <p14:creationId xmlns:p14="http://schemas.microsoft.com/office/powerpoint/2010/main" val="1433058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of changes to Transformations</a:t>
            </a:r>
            <a:br>
              <a:rPr lang="en-US" dirty="0" smtClean="0"/>
            </a:br>
            <a:r>
              <a:rPr lang="en-US" dirty="0" smtClean="0"/>
              <a:t> (see handout for full Table)</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072535882"/>
              </p:ext>
            </p:extLst>
          </p:nvPr>
        </p:nvGraphicFramePr>
        <p:xfrm>
          <a:off x="520701" y="2178527"/>
          <a:ext cx="8267698" cy="4019074"/>
        </p:xfrm>
        <a:graphic>
          <a:graphicData uri="http://schemas.openxmlformats.org/drawingml/2006/table">
            <a:tbl>
              <a:tblPr firstRow="1" firstCol="1" bandRow="1">
                <a:tableStyleId>{5C22544A-7EE6-4342-B048-85BDC9FD1C3A}</a:tableStyleId>
              </a:tblPr>
              <a:tblGrid>
                <a:gridCol w="1693535"/>
                <a:gridCol w="2078176"/>
                <a:gridCol w="1300591"/>
                <a:gridCol w="2957271"/>
                <a:gridCol w="238125"/>
              </a:tblGrid>
              <a:tr h="664145">
                <a:tc gridSpan="4">
                  <a:txBody>
                    <a:bodyPr/>
                    <a:lstStyle/>
                    <a:p>
                      <a:pPr marL="0" marR="0" algn="ctr">
                        <a:lnSpc>
                          <a:spcPct val="115000"/>
                        </a:lnSpc>
                        <a:spcBef>
                          <a:spcPts val="0"/>
                        </a:spcBef>
                        <a:spcAft>
                          <a:spcPts val="1000"/>
                        </a:spcAft>
                      </a:pPr>
                      <a:r>
                        <a:rPr lang="en-US" sz="1800">
                          <a:effectLst/>
                        </a:rPr>
                        <a:t>Table 2: Transformations  (Note: Only those histologies that had changes are in this table)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2635" marR="22635" marT="0" marB="0"/>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100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343052">
                <a:tc>
                  <a:txBody>
                    <a:bodyPr/>
                    <a:lstStyle/>
                    <a:p>
                      <a:pPr marL="0" marR="0">
                        <a:lnSpc>
                          <a:spcPct val="115000"/>
                        </a:lnSpc>
                        <a:spcBef>
                          <a:spcPts val="0"/>
                        </a:spcBef>
                        <a:spcAft>
                          <a:spcPts val="1000"/>
                        </a:spcAft>
                      </a:pPr>
                      <a:r>
                        <a:rPr lang="en-US" sz="1800">
                          <a:effectLst/>
                        </a:rPr>
                        <a:t>Histology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2635" marR="22635" marT="0" marB="0"/>
                </a:tc>
                <a:tc>
                  <a:txBody>
                    <a:bodyPr/>
                    <a:lstStyle/>
                    <a:p>
                      <a:pPr marL="0" marR="0">
                        <a:lnSpc>
                          <a:spcPct val="115000"/>
                        </a:lnSpc>
                        <a:spcBef>
                          <a:spcPts val="0"/>
                        </a:spcBef>
                        <a:spcAft>
                          <a:spcPts val="1000"/>
                        </a:spcAft>
                      </a:pPr>
                      <a:r>
                        <a:rPr lang="en-US" sz="1800">
                          <a:effectLst/>
                        </a:rPr>
                        <a:t>Addition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2635" marR="22635" marT="0" marB="0"/>
                </a:tc>
                <a:tc>
                  <a:txBody>
                    <a:bodyPr/>
                    <a:lstStyle/>
                    <a:p>
                      <a:pPr marL="0" marR="0">
                        <a:lnSpc>
                          <a:spcPct val="115000"/>
                        </a:lnSpc>
                        <a:spcBef>
                          <a:spcPts val="0"/>
                        </a:spcBef>
                        <a:spcAft>
                          <a:spcPts val="1000"/>
                        </a:spcAft>
                      </a:pPr>
                      <a:r>
                        <a:rPr lang="en-US" sz="1800">
                          <a:effectLst/>
                        </a:rPr>
                        <a:t>Deletion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2635" marR="22635" marT="0" marB="0"/>
                </a:tc>
                <a:tc gridSpan="2">
                  <a:txBody>
                    <a:bodyPr/>
                    <a:lstStyle/>
                    <a:p>
                      <a:pPr marL="0" marR="0">
                        <a:lnSpc>
                          <a:spcPct val="115000"/>
                        </a:lnSpc>
                        <a:spcBef>
                          <a:spcPts val="0"/>
                        </a:spcBef>
                        <a:spcAft>
                          <a:spcPts val="1000"/>
                        </a:spcAft>
                      </a:pPr>
                      <a:r>
                        <a:rPr lang="en-US" sz="1800">
                          <a:effectLst/>
                        </a:rPr>
                        <a:t>Comments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2635" marR="22635" marT="0" marB="0"/>
                </a:tc>
                <a:tc hMerge="1">
                  <a:txBody>
                    <a:bodyPr/>
                    <a:lstStyle/>
                    <a:p>
                      <a:endParaRPr lang="en-US"/>
                    </a:p>
                  </a:txBody>
                  <a:tcPr/>
                </a:tc>
              </a:tr>
              <a:tr h="834831">
                <a:tc>
                  <a:txBody>
                    <a:bodyPr/>
                    <a:lstStyle/>
                    <a:p>
                      <a:pPr marL="0" marR="0">
                        <a:lnSpc>
                          <a:spcPct val="115000"/>
                        </a:lnSpc>
                        <a:spcBef>
                          <a:spcPts val="0"/>
                        </a:spcBef>
                        <a:spcAft>
                          <a:spcPts val="1000"/>
                        </a:spcAft>
                      </a:pPr>
                      <a:r>
                        <a:rPr lang="en-US" sz="1800">
                          <a:effectLst/>
                        </a:rPr>
                        <a:t>9651/3, 9653/3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2635" marR="22635" marT="0" marB="0"/>
                </a:tc>
                <a:tc>
                  <a:txBody>
                    <a:bodyPr/>
                    <a:lstStyle/>
                    <a:p>
                      <a:pPr marL="0" marR="0">
                        <a:lnSpc>
                          <a:spcPct val="115000"/>
                        </a:lnSpc>
                        <a:spcBef>
                          <a:spcPts val="0"/>
                        </a:spcBef>
                        <a:spcAft>
                          <a:spcPts val="1000"/>
                        </a:spcAft>
                      </a:pPr>
                      <a:r>
                        <a:rPr lang="en-US" sz="1800">
                          <a:effectLst/>
                        </a:rPr>
                        <a:t>9680/3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2635" marR="22635" marT="0" marB="0"/>
                </a:tc>
                <a:tc>
                  <a:txBody>
                    <a:bodyPr/>
                    <a:lstStyle/>
                    <a:p>
                      <a:pPr marL="0" marR="0">
                        <a:lnSpc>
                          <a:spcPct val="115000"/>
                        </a:lnSpc>
                        <a:spcBef>
                          <a:spcPts val="0"/>
                        </a:spcBef>
                        <a:spcAft>
                          <a:spcPts val="100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2635" marR="22635" marT="0" marB="0"/>
                </a:tc>
                <a:tc gridSpan="2">
                  <a:txBody>
                    <a:bodyPr/>
                    <a:lstStyle/>
                    <a:p>
                      <a:pPr marL="0" marR="0">
                        <a:lnSpc>
                          <a:spcPct val="115000"/>
                        </a:lnSpc>
                        <a:spcBef>
                          <a:spcPts val="0"/>
                        </a:spcBef>
                        <a:spcAft>
                          <a:spcPts val="1000"/>
                        </a:spcAft>
                      </a:pPr>
                      <a:r>
                        <a:rPr lang="en-US" sz="1800">
                          <a:effectLst/>
                        </a:rPr>
                        <a:t>See Malignant Transformations, 1.a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2635" marR="22635" marT="0" marB="0"/>
                </a:tc>
                <a:tc hMerge="1">
                  <a:txBody>
                    <a:bodyPr/>
                    <a:lstStyle/>
                    <a:p>
                      <a:endParaRPr lang="en-US"/>
                    </a:p>
                  </a:txBody>
                  <a:tcPr/>
                </a:tc>
              </a:tr>
              <a:tr h="1029155">
                <a:tc>
                  <a:txBody>
                    <a:bodyPr/>
                    <a:lstStyle/>
                    <a:p>
                      <a:pPr marL="0" marR="0">
                        <a:lnSpc>
                          <a:spcPct val="115000"/>
                        </a:lnSpc>
                        <a:spcBef>
                          <a:spcPts val="0"/>
                        </a:spcBef>
                        <a:spcAft>
                          <a:spcPts val="1000"/>
                        </a:spcAft>
                      </a:pPr>
                      <a:r>
                        <a:rPr lang="en-US" sz="1800">
                          <a:effectLst/>
                        </a:rPr>
                        <a:t>9671/3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2635" marR="22635" marT="0" marB="0"/>
                </a:tc>
                <a:tc>
                  <a:txBody>
                    <a:bodyPr/>
                    <a:lstStyle/>
                    <a:p>
                      <a:pPr marL="0" marR="0">
                        <a:lnSpc>
                          <a:spcPct val="115000"/>
                        </a:lnSpc>
                        <a:spcBef>
                          <a:spcPts val="0"/>
                        </a:spcBef>
                        <a:spcAft>
                          <a:spcPts val="1000"/>
                        </a:spcAft>
                      </a:pPr>
                      <a:r>
                        <a:rPr lang="en-US" sz="1800">
                          <a:effectLst/>
                        </a:rPr>
                        <a:t>9650/3, 9651/3, 9652/3, 9655/3, 9659/3, 9663/3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2635" marR="22635" marT="0" marB="0"/>
                </a:tc>
                <a:tc>
                  <a:txBody>
                    <a:bodyPr/>
                    <a:lstStyle/>
                    <a:p>
                      <a:pPr marL="0" marR="0">
                        <a:lnSpc>
                          <a:spcPct val="115000"/>
                        </a:lnSpc>
                        <a:spcBef>
                          <a:spcPts val="0"/>
                        </a:spcBef>
                        <a:spcAft>
                          <a:spcPts val="100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2635" marR="22635" marT="0" marB="0"/>
                </a:tc>
                <a:tc gridSpan="2">
                  <a:txBody>
                    <a:bodyPr/>
                    <a:lstStyle/>
                    <a:p>
                      <a:pPr marL="0" marR="0">
                        <a:lnSpc>
                          <a:spcPct val="115000"/>
                        </a:lnSpc>
                        <a:spcBef>
                          <a:spcPts val="0"/>
                        </a:spcBef>
                        <a:spcAft>
                          <a:spcPts val="1000"/>
                        </a:spcAft>
                      </a:pPr>
                      <a:r>
                        <a:rPr lang="en-US" sz="1800">
                          <a:effectLst/>
                        </a:rPr>
                        <a:t>See Malignant Transformations, 1.a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2635" marR="22635" marT="0" marB="0"/>
                </a:tc>
                <a:tc hMerge="1">
                  <a:txBody>
                    <a:bodyPr/>
                    <a:lstStyle/>
                    <a:p>
                      <a:endParaRPr lang="en-US"/>
                    </a:p>
                  </a:txBody>
                  <a:tcPr/>
                </a:tc>
              </a:tr>
              <a:tr h="1147891">
                <a:tc>
                  <a:txBody>
                    <a:bodyPr/>
                    <a:lstStyle/>
                    <a:p>
                      <a:pPr marL="0" marR="0">
                        <a:lnSpc>
                          <a:spcPct val="115000"/>
                        </a:lnSpc>
                        <a:spcBef>
                          <a:spcPts val="0"/>
                        </a:spcBef>
                        <a:spcAft>
                          <a:spcPts val="1000"/>
                        </a:spcAft>
                      </a:pPr>
                      <a:r>
                        <a:rPr lang="en-US" sz="1800">
                          <a:effectLst/>
                        </a:rPr>
                        <a:t>9675/3 [OBS]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2635" marR="22635" marT="0" marB="0"/>
                </a:tc>
                <a:tc>
                  <a:txBody>
                    <a:bodyPr/>
                    <a:lstStyle/>
                    <a:p>
                      <a:pPr marL="0" marR="0">
                        <a:lnSpc>
                          <a:spcPct val="115000"/>
                        </a:lnSpc>
                        <a:spcBef>
                          <a:spcPts val="0"/>
                        </a:spcBef>
                        <a:spcAft>
                          <a:spcPts val="1000"/>
                        </a:spcAft>
                      </a:pPr>
                      <a:r>
                        <a:rPr lang="en-US" sz="1800">
                          <a:effectLst/>
                        </a:rPr>
                        <a:t>9680/3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2635" marR="22635" marT="0" marB="0"/>
                </a:tc>
                <a:tc>
                  <a:txBody>
                    <a:bodyPr/>
                    <a:lstStyle/>
                    <a:p>
                      <a:pPr marL="0" marR="0">
                        <a:lnSpc>
                          <a:spcPct val="115000"/>
                        </a:lnSpc>
                        <a:spcBef>
                          <a:spcPts val="0"/>
                        </a:spcBef>
                        <a:spcAft>
                          <a:spcPts val="100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22635" marR="22635" marT="0" marB="0"/>
                </a:tc>
                <a:tc gridSpan="2">
                  <a:txBody>
                    <a:bodyPr/>
                    <a:lstStyle/>
                    <a:p>
                      <a:pPr marL="0" marR="0">
                        <a:lnSpc>
                          <a:spcPct val="115000"/>
                        </a:lnSpc>
                        <a:spcBef>
                          <a:spcPts val="0"/>
                        </a:spcBef>
                        <a:spcAft>
                          <a:spcPts val="1000"/>
                        </a:spcAft>
                      </a:pPr>
                      <a:r>
                        <a:rPr lang="en-US" sz="1800" dirty="0">
                          <a:effectLst/>
                        </a:rPr>
                        <a:t>Referred to code 9690/3 transforms to DLBCL (9680/3)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2635" marR="22635" marT="0" marB="0"/>
                </a:tc>
                <a:tc hMerge="1">
                  <a:txBody>
                    <a:bodyPr/>
                    <a:lstStyle/>
                    <a:p>
                      <a:endParaRPr lang="en-US"/>
                    </a:p>
                  </a:txBody>
                  <a:tcPr/>
                </a:tc>
              </a:tr>
            </a:tbl>
          </a:graphicData>
        </a:graphic>
      </p:graphicFrame>
    </p:spTree>
    <p:extLst>
      <p:ext uri="{BB962C8B-B14F-4D97-AF65-F5344CB8AC3E}">
        <p14:creationId xmlns:p14="http://schemas.microsoft.com/office/powerpoint/2010/main" val="177569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in list of Transformations</a:t>
            </a:r>
            <a:endParaRPr lang="en-US" dirty="0"/>
          </a:p>
        </p:txBody>
      </p:sp>
      <p:sp>
        <p:nvSpPr>
          <p:cNvPr id="3" name="Content Placeholder 2"/>
          <p:cNvSpPr>
            <a:spLocks noGrp="1"/>
          </p:cNvSpPr>
          <p:nvPr>
            <p:ph idx="1"/>
          </p:nvPr>
        </p:nvSpPr>
        <p:spPr>
          <a:xfrm>
            <a:off x="677334" y="1384301"/>
            <a:ext cx="8596668" cy="4657062"/>
          </a:xfrm>
        </p:spPr>
        <p:txBody>
          <a:bodyPr>
            <a:normAutofit/>
          </a:bodyPr>
          <a:lstStyle/>
          <a:p>
            <a:r>
              <a:rPr lang="en-US" sz="2400" dirty="0"/>
              <a:t>Transformations may </a:t>
            </a:r>
            <a:r>
              <a:rPr lang="en-US" sz="2400" dirty="0" smtClean="0"/>
              <a:t>be new </a:t>
            </a:r>
            <a:r>
              <a:rPr lang="en-US" sz="2400" dirty="0"/>
              <a:t>primaries depending on the application of MP Rules 10-15.  For example, 9700 (</a:t>
            </a:r>
            <a:r>
              <a:rPr lang="en-US" sz="2400" dirty="0" smtClean="0"/>
              <a:t>Mycosis </a:t>
            </a:r>
            <a:r>
              <a:rPr lang="en-US" sz="2400" dirty="0" err="1" smtClean="0"/>
              <a:t>Fungoides</a:t>
            </a:r>
            <a:r>
              <a:rPr lang="en-US" sz="2400" dirty="0" smtClean="0"/>
              <a:t>) </a:t>
            </a:r>
            <a:r>
              <a:rPr lang="en-US" sz="2400" dirty="0"/>
              <a:t>used to have a lot of </a:t>
            </a:r>
            <a:r>
              <a:rPr lang="en-US" sz="2400" dirty="0" err="1"/>
              <a:t>histologies</a:t>
            </a:r>
            <a:r>
              <a:rPr lang="en-US" sz="2400" dirty="0"/>
              <a:t> listed as Transformations. </a:t>
            </a:r>
            <a:endParaRPr lang="en-US" sz="2400" dirty="0" smtClean="0"/>
          </a:p>
          <a:p>
            <a:r>
              <a:rPr lang="en-US" sz="2400" dirty="0" smtClean="0"/>
              <a:t>Further </a:t>
            </a:r>
            <a:r>
              <a:rPr lang="en-US" sz="2400" dirty="0"/>
              <a:t>review of 2008 WHO Hematopoietic book confirmed that Mycosis </a:t>
            </a:r>
            <a:r>
              <a:rPr lang="en-US" sz="2400" dirty="0" err="1"/>
              <a:t>Fungoides</a:t>
            </a:r>
            <a:r>
              <a:rPr lang="en-US" sz="2400" dirty="0"/>
              <a:t> (9700/3) has </a:t>
            </a:r>
            <a:r>
              <a:rPr lang="en-US" sz="2400" b="1" u="sng" dirty="0"/>
              <a:t>no transformations</a:t>
            </a:r>
            <a:r>
              <a:rPr lang="en-US" sz="2400" dirty="0"/>
              <a:t>. </a:t>
            </a:r>
            <a:r>
              <a:rPr lang="en-US" sz="2400" dirty="0" smtClean="0"/>
              <a:t>Review </a:t>
            </a:r>
            <a:r>
              <a:rPr lang="en-US" sz="2400" dirty="0"/>
              <a:t>of </a:t>
            </a:r>
            <a:r>
              <a:rPr lang="en-US" sz="2400" dirty="0" smtClean="0"/>
              <a:t>the </a:t>
            </a:r>
            <a:r>
              <a:rPr lang="en-US" sz="2400" dirty="0" err="1" smtClean="0"/>
              <a:t>histologies</a:t>
            </a:r>
            <a:r>
              <a:rPr lang="en-US" sz="2400" dirty="0" smtClean="0"/>
              <a:t> that had been listed as transformations but are now deleted could identify cases where Mycosis </a:t>
            </a:r>
            <a:r>
              <a:rPr lang="en-US" sz="2400" dirty="0" err="1"/>
              <a:t>Fungoides</a:t>
            </a:r>
            <a:r>
              <a:rPr lang="en-US" sz="2400" dirty="0"/>
              <a:t> was also </a:t>
            </a:r>
            <a:r>
              <a:rPr lang="en-US" sz="2400" dirty="0" smtClean="0"/>
              <a:t>present. If MF was </a:t>
            </a:r>
            <a:r>
              <a:rPr lang="en-US" sz="2400" dirty="0"/>
              <a:t>present, this would automatically be a second primary per Rule M17 (previously M16). </a:t>
            </a:r>
          </a:p>
          <a:p>
            <a:endParaRPr lang="en-US" dirty="0"/>
          </a:p>
        </p:txBody>
      </p:sp>
    </p:spTree>
    <p:extLst>
      <p:ext uri="{BB962C8B-B14F-4D97-AF65-F5344CB8AC3E}">
        <p14:creationId xmlns:p14="http://schemas.microsoft.com/office/powerpoint/2010/main" val="13988805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in Transformations</a:t>
            </a:r>
            <a:endParaRPr lang="en-US" dirty="0"/>
          </a:p>
        </p:txBody>
      </p:sp>
      <p:sp>
        <p:nvSpPr>
          <p:cNvPr id="3" name="Content Placeholder 2"/>
          <p:cNvSpPr>
            <a:spLocks noGrp="1"/>
          </p:cNvSpPr>
          <p:nvPr>
            <p:ph idx="1"/>
          </p:nvPr>
        </p:nvSpPr>
        <p:spPr/>
        <p:txBody>
          <a:bodyPr>
            <a:normAutofit/>
          </a:bodyPr>
          <a:lstStyle/>
          <a:p>
            <a:r>
              <a:rPr lang="en-US" sz="3200" dirty="0" smtClean="0"/>
              <a:t>Review of all cases involved with changes to their malignant transformations list would entail review of 7033 cases in KY.</a:t>
            </a:r>
            <a:endParaRPr lang="en-US" sz="3200" dirty="0"/>
          </a:p>
        </p:txBody>
      </p:sp>
    </p:spTree>
    <p:extLst>
      <p:ext uri="{BB962C8B-B14F-4D97-AF65-F5344CB8AC3E}">
        <p14:creationId xmlns:p14="http://schemas.microsoft.com/office/powerpoint/2010/main" val="14178312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7400"/>
          </a:xfrm>
        </p:spPr>
        <p:txBody>
          <a:bodyPr/>
          <a:lstStyle/>
          <a:p>
            <a:r>
              <a:rPr lang="en-US" dirty="0" smtClean="0"/>
              <a:t>Change in </a:t>
            </a:r>
            <a:r>
              <a:rPr lang="en-US" dirty="0" err="1" smtClean="0"/>
              <a:t>Reportability</a:t>
            </a:r>
            <a:endParaRPr lang="en-US" dirty="0"/>
          </a:p>
        </p:txBody>
      </p:sp>
      <p:sp>
        <p:nvSpPr>
          <p:cNvPr id="3" name="Content Placeholder 2"/>
          <p:cNvSpPr>
            <a:spLocks noGrp="1"/>
          </p:cNvSpPr>
          <p:nvPr>
            <p:ph idx="1"/>
          </p:nvPr>
        </p:nvSpPr>
        <p:spPr>
          <a:xfrm>
            <a:off x="677334" y="1498601"/>
            <a:ext cx="8596668" cy="4542762"/>
          </a:xfrm>
        </p:spPr>
        <p:txBody>
          <a:bodyPr>
            <a:normAutofit lnSpcReduction="10000"/>
          </a:bodyPr>
          <a:lstStyle/>
          <a:p>
            <a:endParaRPr lang="en-US" dirty="0"/>
          </a:p>
          <a:p>
            <a:pPr lvl="1"/>
            <a:r>
              <a:rPr lang="en-US" sz="2400" dirty="0"/>
              <a:t>Plasma Cell Neoplasm: This was not listed in the 2010 manual but was added in the 2012 manual and </a:t>
            </a:r>
            <a:r>
              <a:rPr lang="en-US" sz="2400" dirty="0" smtClean="0"/>
              <a:t>is to </a:t>
            </a:r>
            <a:r>
              <a:rPr lang="en-US" sz="2400" dirty="0"/>
              <a:t>be </a:t>
            </a:r>
            <a:r>
              <a:rPr lang="en-US" sz="2400" b="1" dirty="0"/>
              <a:t>removed for 2014</a:t>
            </a:r>
            <a:r>
              <a:rPr lang="en-US" sz="2400" dirty="0"/>
              <a:t>. </a:t>
            </a:r>
            <a:endParaRPr lang="en-US" sz="2400" dirty="0" smtClean="0"/>
          </a:p>
          <a:p>
            <a:pPr lvl="1"/>
            <a:r>
              <a:rPr lang="en-US" sz="2400" dirty="0" smtClean="0"/>
              <a:t>Plasma </a:t>
            </a:r>
            <a:r>
              <a:rPr lang="en-US" sz="2400" dirty="0"/>
              <a:t>cell neoplasm is an umbrella term for various diseases, </a:t>
            </a:r>
            <a:r>
              <a:rPr lang="en-US" sz="2400" b="1" dirty="0"/>
              <a:t>some reportable others not reportable.  </a:t>
            </a:r>
            <a:endParaRPr lang="en-US" sz="2400" b="1" dirty="0" smtClean="0"/>
          </a:p>
          <a:p>
            <a:pPr lvl="1"/>
            <a:r>
              <a:rPr lang="en-US" sz="2400" dirty="0" smtClean="0"/>
              <a:t>If </a:t>
            </a:r>
            <a:r>
              <a:rPr lang="en-US" sz="2400" dirty="0"/>
              <a:t>collected, </a:t>
            </a:r>
            <a:r>
              <a:rPr lang="en-US" sz="2400" dirty="0" err="1"/>
              <a:t>morpholology</a:t>
            </a:r>
            <a:r>
              <a:rPr lang="en-US" sz="2400" dirty="0"/>
              <a:t> would have been </a:t>
            </a:r>
            <a:r>
              <a:rPr lang="en-US" sz="2400" dirty="0" smtClean="0"/>
              <a:t>coded </a:t>
            </a:r>
            <a:r>
              <a:rPr lang="en-US" sz="2400" dirty="0"/>
              <a:t>as 9731/4 or 9734/3. </a:t>
            </a:r>
            <a:r>
              <a:rPr lang="en-US" sz="2400" dirty="0" smtClean="0"/>
              <a:t>If reviewing these records, </a:t>
            </a:r>
            <a:r>
              <a:rPr lang="en-US" sz="2400" dirty="0"/>
              <a:t>see if </a:t>
            </a:r>
            <a:r>
              <a:rPr lang="en-US" sz="2400" dirty="0" smtClean="0"/>
              <a:t>they </a:t>
            </a:r>
            <a:r>
              <a:rPr lang="en-US" sz="2400" dirty="0"/>
              <a:t>were </a:t>
            </a:r>
            <a:r>
              <a:rPr lang="en-US" sz="2400" dirty="0" smtClean="0"/>
              <a:t>abstracted </a:t>
            </a:r>
            <a:r>
              <a:rPr lang="en-US" sz="2400" dirty="0"/>
              <a:t>based </a:t>
            </a:r>
            <a:r>
              <a:rPr lang="en-US" sz="2400" dirty="0" smtClean="0"/>
              <a:t>on the term </a:t>
            </a:r>
            <a:r>
              <a:rPr lang="en-US" sz="2400" dirty="0"/>
              <a:t>“plasma cell neoplasm.” If further studies or workup diagnosed a reportable diagnosis, then that case is maintained in the </a:t>
            </a:r>
            <a:r>
              <a:rPr lang="en-US" sz="2400" dirty="0" smtClean="0"/>
              <a:t>database; otherwise it should be deleted.</a:t>
            </a:r>
            <a:endParaRPr lang="en-US" sz="2400" dirty="0"/>
          </a:p>
          <a:p>
            <a:endParaRPr lang="en-US" dirty="0"/>
          </a:p>
        </p:txBody>
      </p:sp>
    </p:spTree>
    <p:extLst>
      <p:ext uri="{BB962C8B-B14F-4D97-AF65-F5344CB8AC3E}">
        <p14:creationId xmlns:p14="http://schemas.microsoft.com/office/powerpoint/2010/main" val="26139881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in </a:t>
            </a:r>
            <a:r>
              <a:rPr lang="en-US" dirty="0" err="1" smtClean="0"/>
              <a:t>Reportability</a:t>
            </a:r>
            <a:r>
              <a:rPr lang="en-US" dirty="0" smtClean="0"/>
              <a:t>	</a:t>
            </a:r>
            <a:endParaRPr lang="en-US" dirty="0"/>
          </a:p>
        </p:txBody>
      </p:sp>
      <p:sp>
        <p:nvSpPr>
          <p:cNvPr id="4" name="Content Placeholder 3"/>
          <p:cNvSpPr>
            <a:spLocks noGrp="1"/>
          </p:cNvSpPr>
          <p:nvPr>
            <p:ph idx="1"/>
          </p:nvPr>
        </p:nvSpPr>
        <p:spPr/>
        <p:txBody>
          <a:bodyPr>
            <a:normAutofit/>
          </a:bodyPr>
          <a:lstStyle/>
          <a:p>
            <a:r>
              <a:rPr lang="en-US" sz="2400" dirty="0"/>
              <a:t>Review of all cases </a:t>
            </a:r>
            <a:r>
              <a:rPr lang="en-US" sz="2400" dirty="0" smtClean="0"/>
              <a:t>abstracted as 9731 or 9734 </a:t>
            </a:r>
            <a:r>
              <a:rPr lang="en-US" sz="2400" dirty="0"/>
              <a:t>would entail review of </a:t>
            </a:r>
            <a:r>
              <a:rPr lang="en-US" sz="2400" dirty="0" smtClean="0"/>
              <a:t>99 </a:t>
            </a:r>
            <a:r>
              <a:rPr lang="en-US" sz="2400" dirty="0"/>
              <a:t>cases in KY.</a:t>
            </a:r>
          </a:p>
          <a:p>
            <a:endParaRPr lang="en-US" sz="2400" dirty="0"/>
          </a:p>
        </p:txBody>
      </p:sp>
    </p:spTree>
    <p:extLst>
      <p:ext uri="{BB962C8B-B14F-4D97-AF65-F5344CB8AC3E}">
        <p14:creationId xmlns:p14="http://schemas.microsoft.com/office/powerpoint/2010/main" val="42358960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the </a:t>
            </a:r>
            <a:r>
              <a:rPr lang="en-US" smtClean="0"/>
              <a:t>Hematopoietic Manual</a:t>
            </a:r>
            <a:endParaRPr lang="en-US"/>
          </a:p>
        </p:txBody>
      </p:sp>
      <p:sp>
        <p:nvSpPr>
          <p:cNvPr id="3" name="Content Placeholder 2"/>
          <p:cNvSpPr>
            <a:spLocks noGrp="1"/>
          </p:cNvSpPr>
          <p:nvPr>
            <p:ph idx="1"/>
          </p:nvPr>
        </p:nvSpPr>
        <p:spPr/>
        <p:txBody>
          <a:bodyPr/>
          <a:lstStyle/>
          <a:p>
            <a:endParaRPr lang="en-US" dirty="0"/>
          </a:p>
          <a:p>
            <a:pPr marL="0" indent="0">
              <a:buNone/>
            </a:pPr>
            <a:r>
              <a:rPr lang="en-US" sz="2400" dirty="0"/>
              <a:t>The 2014 revisions include: </a:t>
            </a:r>
          </a:p>
          <a:p>
            <a:r>
              <a:rPr lang="en-US" sz="2400" dirty="0"/>
              <a:t>• Rule clarification and revision </a:t>
            </a:r>
          </a:p>
          <a:p>
            <a:r>
              <a:rPr lang="en-US" sz="2400" dirty="0"/>
              <a:t>• Correction of typos (in both manual and database</a:t>
            </a:r>
            <a:r>
              <a:rPr lang="en-US" sz="2400" dirty="0" smtClean="0"/>
              <a:t>)</a:t>
            </a:r>
          </a:p>
          <a:p>
            <a:r>
              <a:rPr lang="en-US" sz="2400" dirty="0"/>
              <a:t> • </a:t>
            </a:r>
            <a:r>
              <a:rPr lang="en-US" sz="2400" dirty="0" smtClean="0"/>
              <a:t>Simplification of rules and reference </a:t>
            </a:r>
            <a:r>
              <a:rPr lang="en-US" sz="2400" smtClean="0"/>
              <a:t>to database</a:t>
            </a:r>
            <a:endParaRPr lang="en-US" sz="2400" dirty="0"/>
          </a:p>
        </p:txBody>
      </p:sp>
    </p:spTree>
    <p:extLst>
      <p:ext uri="{BB962C8B-B14F-4D97-AF65-F5344CB8AC3E}">
        <p14:creationId xmlns:p14="http://schemas.microsoft.com/office/powerpoint/2010/main" val="16893485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ctr"/>
            <a:r>
              <a:rPr lang="en-US" sz="6000" dirty="0"/>
              <a:t>DEMO of on line Hematopoietic Database</a:t>
            </a:r>
          </a:p>
        </p:txBody>
      </p:sp>
    </p:spTree>
    <p:extLst>
      <p:ext uri="{BB962C8B-B14F-4D97-AF65-F5344CB8AC3E}">
        <p14:creationId xmlns:p14="http://schemas.microsoft.com/office/powerpoint/2010/main" val="2567694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381000"/>
          </a:xfrm>
        </p:spPr>
        <p:txBody>
          <a:bodyPr>
            <a:normAutofit fontScale="90000"/>
          </a:bodyPr>
          <a:lstStyle/>
          <a:p>
            <a:endParaRPr lang="en-US" dirty="0"/>
          </a:p>
        </p:txBody>
      </p:sp>
      <p:sp>
        <p:nvSpPr>
          <p:cNvPr id="3" name="Content Placeholder 2"/>
          <p:cNvSpPr>
            <a:spLocks noGrp="1"/>
          </p:cNvSpPr>
          <p:nvPr>
            <p:ph idx="1"/>
          </p:nvPr>
        </p:nvSpPr>
        <p:spPr>
          <a:xfrm>
            <a:off x="677334" y="1409701"/>
            <a:ext cx="8596668" cy="4631662"/>
          </a:xfrm>
        </p:spPr>
        <p:txBody>
          <a:bodyPr>
            <a:normAutofit lnSpcReduction="10000"/>
          </a:bodyPr>
          <a:lstStyle/>
          <a:p>
            <a:r>
              <a:rPr lang="en-US" sz="4000" dirty="0" smtClean="0"/>
              <a:t>Starting in 2014, there will be only one Hematopoietic Database.  It will cover all of the hematopoietic diseases diagnosed from Jan. 1, 2010 forward.</a:t>
            </a:r>
          </a:p>
          <a:p>
            <a:r>
              <a:rPr lang="en-US" sz="4000" dirty="0" smtClean="0"/>
              <a:t>Although there were changes to the MP rules, SEER is </a:t>
            </a:r>
            <a:r>
              <a:rPr lang="en-US" sz="4000" dirty="0" smtClean="0">
                <a:solidFill>
                  <a:srgbClr val="FF0000"/>
                </a:solidFill>
              </a:rPr>
              <a:t>NOT</a:t>
            </a:r>
            <a:r>
              <a:rPr lang="en-US" sz="4000" dirty="0" smtClean="0"/>
              <a:t> requiring a review of cases already coded. </a:t>
            </a:r>
            <a:endParaRPr lang="en-US" sz="4000" dirty="0"/>
          </a:p>
        </p:txBody>
      </p:sp>
    </p:spTree>
    <p:extLst>
      <p:ext uri="{BB962C8B-B14F-4D97-AF65-F5344CB8AC3E}">
        <p14:creationId xmlns:p14="http://schemas.microsoft.com/office/powerpoint/2010/main" val="2352149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Changes</a:t>
            </a:r>
            <a:endParaRPr lang="en-US" dirty="0"/>
          </a:p>
        </p:txBody>
      </p:sp>
      <p:sp>
        <p:nvSpPr>
          <p:cNvPr id="3" name="Content Placeholder 2"/>
          <p:cNvSpPr>
            <a:spLocks noGrp="1"/>
          </p:cNvSpPr>
          <p:nvPr>
            <p:ph idx="1"/>
          </p:nvPr>
        </p:nvSpPr>
        <p:spPr>
          <a:xfrm>
            <a:off x="677334" y="1632857"/>
            <a:ext cx="8760580" cy="4408505"/>
          </a:xfrm>
        </p:spPr>
        <p:txBody>
          <a:bodyPr>
            <a:normAutofit fontScale="92500"/>
          </a:bodyPr>
          <a:lstStyle/>
          <a:p>
            <a:r>
              <a:rPr lang="en-US" sz="2400" dirty="0" smtClean="0"/>
              <a:t>All Hodgkin Lymphomas (9650-9667) had primary site C77._ added in the primary site column. Although rare, HD can occur in </a:t>
            </a:r>
            <a:r>
              <a:rPr lang="en-US" sz="2400" dirty="0" err="1" smtClean="0"/>
              <a:t>extranodal</a:t>
            </a:r>
            <a:r>
              <a:rPr lang="en-US" sz="2400" dirty="0" smtClean="0"/>
              <a:t> sites. [C77._ is the default site.]</a:t>
            </a:r>
          </a:p>
          <a:p>
            <a:r>
              <a:rPr lang="en-US" sz="2400" dirty="0" smtClean="0"/>
              <a:t>Specific grades were added to many </a:t>
            </a:r>
            <a:r>
              <a:rPr lang="en-US" sz="2400" dirty="0" err="1" smtClean="0"/>
              <a:t>histologies</a:t>
            </a:r>
            <a:r>
              <a:rPr lang="en-US" sz="2400" dirty="0" smtClean="0"/>
              <a:t> (same as found in the 2010 </a:t>
            </a:r>
            <a:r>
              <a:rPr lang="en-US" sz="2400" dirty="0" err="1" smtClean="0"/>
              <a:t>Heme</a:t>
            </a:r>
            <a:r>
              <a:rPr lang="en-US" sz="2400" dirty="0" smtClean="0"/>
              <a:t> DB).</a:t>
            </a:r>
          </a:p>
          <a:p>
            <a:r>
              <a:rPr lang="en-US" sz="2400" dirty="0"/>
              <a:t>All Obsolete codes, marked as [OBS], are effective as obsolete as of Jan. 1, 2010</a:t>
            </a:r>
            <a:r>
              <a:rPr lang="en-US" sz="2400" dirty="0" smtClean="0"/>
              <a:t>. [Some were eff. </a:t>
            </a:r>
            <a:r>
              <a:rPr lang="en-US" sz="2400" dirty="0"/>
              <a:t>i</a:t>
            </a:r>
            <a:r>
              <a:rPr lang="en-US" sz="2400" dirty="0" smtClean="0"/>
              <a:t>n 2012.]</a:t>
            </a:r>
            <a:endParaRPr lang="en-US" sz="2400" dirty="0"/>
          </a:p>
          <a:p>
            <a:r>
              <a:rPr lang="en-US" sz="2400" dirty="0"/>
              <a:t>A majority of changes were the correction of typographical errors; others include the addition of alternate histology names or the [OBS] indicator</a:t>
            </a:r>
            <a:r>
              <a:rPr lang="en-US" sz="2400" dirty="0" smtClean="0"/>
              <a:t>.</a:t>
            </a:r>
          </a:p>
          <a:p>
            <a:r>
              <a:rPr lang="en-US" sz="2400" dirty="0" smtClean="0"/>
              <a:t>There are some rule changes in the PH modules of the Manual.</a:t>
            </a:r>
            <a:endParaRPr lang="en-US" sz="2400" dirty="0"/>
          </a:p>
          <a:p>
            <a:pPr marL="0" indent="0">
              <a:buNone/>
            </a:pPr>
            <a:endParaRPr lang="en-US" sz="2400" dirty="0"/>
          </a:p>
        </p:txBody>
      </p:sp>
    </p:spTree>
    <p:extLst>
      <p:ext uri="{BB962C8B-B14F-4D97-AF65-F5344CB8AC3E}">
        <p14:creationId xmlns:p14="http://schemas.microsoft.com/office/powerpoint/2010/main" val="2736962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Changes</a:t>
            </a:r>
            <a:endParaRPr lang="en-US" dirty="0"/>
          </a:p>
        </p:txBody>
      </p:sp>
      <p:sp>
        <p:nvSpPr>
          <p:cNvPr id="3" name="Content Placeholder 2"/>
          <p:cNvSpPr>
            <a:spLocks noGrp="1"/>
          </p:cNvSpPr>
          <p:nvPr>
            <p:ph idx="1"/>
          </p:nvPr>
        </p:nvSpPr>
        <p:spPr>
          <a:xfrm>
            <a:off x="677334" y="1587501"/>
            <a:ext cx="8596668" cy="4453862"/>
          </a:xfrm>
        </p:spPr>
        <p:txBody>
          <a:bodyPr>
            <a:noAutofit/>
          </a:bodyPr>
          <a:lstStyle/>
          <a:p>
            <a:r>
              <a:rPr lang="en-US" sz="2800" dirty="0" smtClean="0"/>
              <a:t>Changes to the Hematopoietic </a:t>
            </a:r>
            <a:r>
              <a:rPr lang="en-US" sz="2800" b="1" i="1" dirty="0" smtClean="0"/>
              <a:t>Database</a:t>
            </a:r>
          </a:p>
          <a:p>
            <a:pPr lvl="1"/>
            <a:r>
              <a:rPr lang="en-US" sz="2800" dirty="0" smtClean="0"/>
              <a:t>Changes to what is considered SAME vs NEW primary</a:t>
            </a:r>
          </a:p>
          <a:p>
            <a:pPr lvl="1"/>
            <a:r>
              <a:rPr lang="en-US" sz="2800" dirty="0" smtClean="0"/>
              <a:t>Changes to what are considered Transformations of certain </a:t>
            </a:r>
            <a:r>
              <a:rPr lang="en-US" sz="2800" dirty="0" err="1" smtClean="0"/>
              <a:t>histologies</a:t>
            </a:r>
            <a:endParaRPr lang="en-US" sz="2800" dirty="0" smtClean="0"/>
          </a:p>
          <a:p>
            <a:pPr lvl="1"/>
            <a:r>
              <a:rPr lang="en-US" sz="2800" dirty="0" smtClean="0"/>
              <a:t>Change in </a:t>
            </a:r>
            <a:r>
              <a:rPr lang="en-US" sz="2800" dirty="0" err="1" smtClean="0"/>
              <a:t>Reportability</a:t>
            </a:r>
            <a:endParaRPr lang="en-US" sz="2800" dirty="0" smtClean="0"/>
          </a:p>
          <a:p>
            <a:endParaRPr lang="en-US" sz="2800" dirty="0"/>
          </a:p>
          <a:p>
            <a:r>
              <a:rPr lang="en-US" sz="2800" dirty="0" smtClean="0"/>
              <a:t>Changes to the Hematopoietic </a:t>
            </a:r>
            <a:r>
              <a:rPr lang="en-US" sz="2800" b="1" i="1" dirty="0" smtClean="0"/>
              <a:t>Manual</a:t>
            </a:r>
          </a:p>
        </p:txBody>
      </p:sp>
    </p:spTree>
    <p:extLst>
      <p:ext uri="{BB962C8B-B14F-4D97-AF65-F5344CB8AC3E}">
        <p14:creationId xmlns:p14="http://schemas.microsoft.com/office/powerpoint/2010/main" val="373127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291" y="299357"/>
            <a:ext cx="8596668" cy="1320800"/>
          </a:xfrm>
        </p:spPr>
        <p:txBody>
          <a:bodyPr/>
          <a:lstStyle/>
          <a:p>
            <a:r>
              <a:rPr lang="en-US" dirty="0" smtClean="0"/>
              <a:t>Summary of changes in what is </a:t>
            </a:r>
            <a:br>
              <a:rPr lang="en-US" dirty="0" smtClean="0"/>
            </a:br>
            <a:r>
              <a:rPr lang="en-US" dirty="0" smtClean="0"/>
              <a:t>SAME vs NEW primary</a:t>
            </a:r>
            <a:endParaRPr lang="en-US" dirty="0"/>
          </a:p>
        </p:txBody>
      </p:sp>
      <p:sp>
        <p:nvSpPr>
          <p:cNvPr id="3" name="Content Placeholder 2"/>
          <p:cNvSpPr>
            <a:spLocks noGrp="1"/>
          </p:cNvSpPr>
          <p:nvPr>
            <p:ph idx="1"/>
          </p:nvPr>
        </p:nvSpPr>
        <p:spPr>
          <a:xfrm>
            <a:off x="677333" y="1620158"/>
            <a:ext cx="9413723" cy="4601028"/>
          </a:xfrm>
        </p:spPr>
        <p:txBody>
          <a:bodyPr>
            <a:normAutofit fontScale="92500"/>
          </a:bodyPr>
          <a:lstStyle/>
          <a:p>
            <a:pPr marL="0" indent="0">
              <a:buNone/>
            </a:pPr>
            <a:r>
              <a:rPr lang="en-US" sz="2400" dirty="0" smtClean="0"/>
              <a:t>These changes may affect case counts (Incidence):</a:t>
            </a:r>
          </a:p>
          <a:p>
            <a:pPr lvl="1"/>
            <a:r>
              <a:rPr lang="en-US" sz="2400" dirty="0" smtClean="0"/>
              <a:t>For all [OBS] codes, the new (‘referred to’) code should always be the SAME primary.  This was not always the case, and has been corrected in the 2014 database.</a:t>
            </a:r>
          </a:p>
          <a:p>
            <a:pPr lvl="1"/>
            <a:r>
              <a:rPr lang="en-US" sz="2400" dirty="0" smtClean="0"/>
              <a:t>Therapy-related myeloid leukemia (9920) and Therapy-related MDS [OBS] (9987, see code 9920) should have no SAME primaries other than each other.</a:t>
            </a:r>
          </a:p>
          <a:p>
            <a:pPr lvl="1"/>
            <a:r>
              <a:rPr lang="en-US" sz="2400" dirty="0" smtClean="0"/>
              <a:t>Chronic </a:t>
            </a:r>
            <a:r>
              <a:rPr lang="en-US" sz="2400" dirty="0" err="1" smtClean="0"/>
              <a:t>myeloproliferative</a:t>
            </a:r>
            <a:r>
              <a:rPr lang="en-US" sz="2400" dirty="0" smtClean="0"/>
              <a:t> disease, NOS [OBS] (9960) was found to have errors in the SAME primary list and in the transformations.  These have been corrected; 9960 now has the SAME primaries and transformations as 9975 (</a:t>
            </a:r>
            <a:r>
              <a:rPr lang="en-US" sz="2400" dirty="0" err="1" smtClean="0"/>
              <a:t>Myelodysplastic</a:t>
            </a:r>
            <a:r>
              <a:rPr lang="en-US" sz="2400" dirty="0" smtClean="0"/>
              <a:t> / </a:t>
            </a:r>
            <a:r>
              <a:rPr lang="en-US" sz="2400" dirty="0" err="1" smtClean="0"/>
              <a:t>myeloproliferative</a:t>
            </a:r>
            <a:r>
              <a:rPr lang="en-US" sz="2400" dirty="0" smtClean="0"/>
              <a:t> neoplasm, unclassifiable).</a:t>
            </a:r>
          </a:p>
          <a:p>
            <a:pPr lvl="1"/>
            <a:endParaRPr lang="en-US" dirty="0"/>
          </a:p>
        </p:txBody>
      </p:sp>
    </p:spTree>
    <p:extLst>
      <p:ext uri="{BB962C8B-B14F-4D97-AF65-F5344CB8AC3E}">
        <p14:creationId xmlns:p14="http://schemas.microsoft.com/office/powerpoint/2010/main" val="31804374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changes </a:t>
            </a:r>
            <a:r>
              <a:rPr lang="en-US" dirty="0" smtClean="0"/>
              <a:t>in what is</a:t>
            </a:r>
            <a:br>
              <a:rPr lang="en-US" dirty="0" smtClean="0"/>
            </a:br>
            <a:r>
              <a:rPr lang="en-US" dirty="0" smtClean="0"/>
              <a:t>SAME vs NEW primary</a:t>
            </a:r>
            <a:endParaRPr lang="en-US" dirty="0"/>
          </a:p>
        </p:txBody>
      </p:sp>
      <p:sp>
        <p:nvSpPr>
          <p:cNvPr id="3" name="Content Placeholder 2"/>
          <p:cNvSpPr>
            <a:spLocks noGrp="1"/>
          </p:cNvSpPr>
          <p:nvPr>
            <p:ph idx="1"/>
          </p:nvPr>
        </p:nvSpPr>
        <p:spPr>
          <a:xfrm>
            <a:off x="495300" y="2160589"/>
            <a:ext cx="8778702" cy="4075111"/>
          </a:xfrm>
        </p:spPr>
        <p:txBody>
          <a:bodyPr>
            <a:normAutofit/>
          </a:bodyPr>
          <a:lstStyle/>
          <a:p>
            <a:r>
              <a:rPr lang="en-US" sz="2400" dirty="0" err="1" smtClean="0"/>
              <a:t>Myelodysplastic</a:t>
            </a:r>
            <a:r>
              <a:rPr lang="en-US" sz="2400" dirty="0" smtClean="0"/>
              <a:t> diseases (9980–9986, 9991-9992) should always be the SAME primary.</a:t>
            </a:r>
          </a:p>
          <a:p>
            <a:r>
              <a:rPr lang="en-US" sz="2400" dirty="0" smtClean="0"/>
              <a:t>Follicular lymphomas (9690, 9691, 9695, 9698) are always the SAME primary.</a:t>
            </a:r>
          </a:p>
          <a:p>
            <a:r>
              <a:rPr lang="en-US" sz="2400" dirty="0" smtClean="0"/>
              <a:t>For some </a:t>
            </a:r>
            <a:r>
              <a:rPr lang="en-US" sz="2400" dirty="0" err="1" smtClean="0"/>
              <a:t>histologies</a:t>
            </a:r>
            <a:r>
              <a:rPr lang="en-US" sz="2400" dirty="0" smtClean="0"/>
              <a:t>, additional SAME primaries were added which were left out of the 2010 release.</a:t>
            </a:r>
          </a:p>
          <a:p>
            <a:endParaRPr lang="en-US" sz="2400" dirty="0"/>
          </a:p>
          <a:p>
            <a:endParaRPr lang="en-US" dirty="0"/>
          </a:p>
        </p:txBody>
      </p:sp>
    </p:spTree>
    <p:extLst>
      <p:ext uri="{BB962C8B-B14F-4D97-AF65-F5344CB8AC3E}">
        <p14:creationId xmlns:p14="http://schemas.microsoft.com/office/powerpoint/2010/main" val="37200970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of SAME Primary: additions and deletions (see handout for full Table)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57303912"/>
              </p:ext>
            </p:extLst>
          </p:nvPr>
        </p:nvGraphicFramePr>
        <p:xfrm>
          <a:off x="677331" y="2235200"/>
          <a:ext cx="8911168" cy="3860799"/>
        </p:xfrm>
        <a:graphic>
          <a:graphicData uri="http://schemas.openxmlformats.org/drawingml/2006/table">
            <a:tbl>
              <a:tblPr firstRow="1" firstCol="1" bandRow="1">
                <a:tableStyleId>{5C22544A-7EE6-4342-B048-85BDC9FD1C3A}</a:tableStyleId>
              </a:tblPr>
              <a:tblGrid>
                <a:gridCol w="1767976"/>
                <a:gridCol w="2249178"/>
                <a:gridCol w="1935507"/>
                <a:gridCol w="2958507"/>
              </a:tblGrid>
              <a:tr h="678155">
                <a:tc gridSpan="4">
                  <a:txBody>
                    <a:bodyPr/>
                    <a:lstStyle/>
                    <a:p>
                      <a:pPr marL="0" marR="0" algn="ctr">
                        <a:lnSpc>
                          <a:spcPct val="115000"/>
                        </a:lnSpc>
                        <a:spcBef>
                          <a:spcPts val="0"/>
                        </a:spcBef>
                        <a:spcAft>
                          <a:spcPts val="1000"/>
                        </a:spcAft>
                      </a:pPr>
                      <a:r>
                        <a:rPr lang="en-US" sz="1800" dirty="0">
                          <a:effectLst/>
                        </a:rPr>
                        <a:t>Table 1: Same Primaries  (Note: Only those </a:t>
                      </a:r>
                      <a:r>
                        <a:rPr lang="en-US" sz="1800" dirty="0" err="1">
                          <a:effectLst/>
                        </a:rPr>
                        <a:t>histologies</a:t>
                      </a:r>
                      <a:r>
                        <a:rPr lang="en-US" sz="1800" dirty="0">
                          <a:effectLst/>
                        </a:rPr>
                        <a:t> that had changes are in this table)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r>
              <a:tr h="487658">
                <a:tc>
                  <a:txBody>
                    <a:bodyPr/>
                    <a:lstStyle/>
                    <a:p>
                      <a:pPr marL="0" marR="0">
                        <a:lnSpc>
                          <a:spcPct val="115000"/>
                        </a:lnSpc>
                        <a:spcBef>
                          <a:spcPts val="0"/>
                        </a:spcBef>
                        <a:spcAft>
                          <a:spcPts val="1000"/>
                        </a:spcAft>
                      </a:pPr>
                      <a:r>
                        <a:rPr lang="en-US" sz="1800">
                          <a:effectLst/>
                        </a:rPr>
                        <a:t>Histology(ies)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800" dirty="0">
                          <a:effectLst/>
                        </a:rPr>
                        <a:t>Addition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800">
                          <a:effectLst/>
                        </a:rPr>
                        <a:t>Deletion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800">
                          <a:effectLst/>
                        </a:rPr>
                        <a:t>Comments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008603">
                <a:tc>
                  <a:txBody>
                    <a:bodyPr/>
                    <a:lstStyle/>
                    <a:p>
                      <a:pPr marL="0" marR="0">
                        <a:lnSpc>
                          <a:spcPct val="115000"/>
                        </a:lnSpc>
                        <a:spcBef>
                          <a:spcPts val="0"/>
                        </a:spcBef>
                        <a:spcAft>
                          <a:spcPts val="1000"/>
                        </a:spcAft>
                      </a:pPr>
                      <a:r>
                        <a:rPr lang="en-US" sz="1800">
                          <a:effectLst/>
                        </a:rPr>
                        <a:t>9590/3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800" dirty="0">
                          <a:effectLst/>
                        </a:rPr>
                        <a:t>9661/3 [OBS], 9662/3 [OBS], 9675/3 [OBS]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800">
                          <a:effectLst/>
                        </a:rPr>
                        <a:t>See Same Primaries, 1.f and 1.g</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77780">
                <a:tc>
                  <a:txBody>
                    <a:bodyPr/>
                    <a:lstStyle/>
                    <a:p>
                      <a:pPr marL="0" marR="0">
                        <a:lnSpc>
                          <a:spcPct val="115000"/>
                        </a:lnSpc>
                        <a:spcBef>
                          <a:spcPts val="0"/>
                        </a:spcBef>
                        <a:spcAft>
                          <a:spcPts val="1000"/>
                        </a:spcAft>
                      </a:pPr>
                      <a:r>
                        <a:rPr lang="en-US" sz="1800">
                          <a:effectLst/>
                        </a:rPr>
                        <a:t>9591/3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800">
                          <a:effectLst/>
                        </a:rPr>
                        <a:t>9675/3 [OBS]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800" dirty="0">
                          <a:effectLst/>
                        </a:rPr>
                        <a:t>See code 9675/3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008603">
                <a:tc>
                  <a:txBody>
                    <a:bodyPr/>
                    <a:lstStyle/>
                    <a:p>
                      <a:pPr marL="0" marR="0">
                        <a:lnSpc>
                          <a:spcPct val="115000"/>
                        </a:lnSpc>
                        <a:spcBef>
                          <a:spcPts val="0"/>
                        </a:spcBef>
                        <a:spcAft>
                          <a:spcPts val="1000"/>
                        </a:spcAft>
                      </a:pPr>
                      <a:r>
                        <a:rPr lang="en-US" sz="1800">
                          <a:effectLst/>
                        </a:rPr>
                        <a:t>9650/3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800">
                          <a:effectLst/>
                        </a:rPr>
                        <a:t>9661/3 [OBS], 9662/3 [OBS]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800" dirty="0">
                          <a:effectLst/>
                        </a:rPr>
                        <a:t>See Same Primaries, 1.a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3889490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 of cases affected in KY by these changes</a:t>
            </a:r>
            <a:endParaRPr lang="en-US" dirty="0"/>
          </a:p>
        </p:txBody>
      </p:sp>
      <p:sp>
        <p:nvSpPr>
          <p:cNvPr id="3" name="Content Placeholder 2"/>
          <p:cNvSpPr>
            <a:spLocks noGrp="1"/>
          </p:cNvSpPr>
          <p:nvPr>
            <p:ph idx="1"/>
          </p:nvPr>
        </p:nvSpPr>
        <p:spPr>
          <a:xfrm>
            <a:off x="677334" y="2160589"/>
            <a:ext cx="8923866" cy="3880773"/>
          </a:xfrm>
        </p:spPr>
        <p:txBody>
          <a:bodyPr/>
          <a:lstStyle/>
          <a:p>
            <a:r>
              <a:rPr lang="en-US" sz="2800" dirty="0" smtClean="0"/>
              <a:t>Review of all Therapy related AML and Therapy related MDS cases to see if a second primary might exist would mean review of 2759 cases in KY.</a:t>
            </a:r>
          </a:p>
          <a:p>
            <a:r>
              <a:rPr lang="en-US" sz="2800" dirty="0" smtClean="0"/>
              <a:t>Review of all Chronic </a:t>
            </a:r>
            <a:r>
              <a:rPr lang="en-US" sz="2800" dirty="0" err="1" smtClean="0"/>
              <a:t>Myeloproliferative</a:t>
            </a:r>
            <a:r>
              <a:rPr lang="en-US" sz="2800" dirty="0" smtClean="0"/>
              <a:t> Disease cases (9960) would entail review of 613 cases in KY.</a:t>
            </a:r>
          </a:p>
          <a:p>
            <a:r>
              <a:rPr lang="en-US" sz="2800" dirty="0" smtClean="0"/>
              <a:t>Review of all cases where two primaries should be only one involves 48 cases.  KCR </a:t>
            </a:r>
            <a:r>
              <a:rPr lang="en-US" sz="2800" b="1" i="1" dirty="0" smtClean="0"/>
              <a:t>will ask you </a:t>
            </a:r>
            <a:r>
              <a:rPr lang="en-US" sz="2800" dirty="0" smtClean="0"/>
              <a:t>to review these situations.</a:t>
            </a:r>
          </a:p>
          <a:p>
            <a:endParaRPr lang="en-US" dirty="0"/>
          </a:p>
        </p:txBody>
      </p:sp>
    </p:spTree>
    <p:extLst>
      <p:ext uri="{BB962C8B-B14F-4D97-AF65-F5344CB8AC3E}">
        <p14:creationId xmlns:p14="http://schemas.microsoft.com/office/powerpoint/2010/main" val="13242849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in Transformations</a:t>
            </a:r>
            <a:endParaRPr lang="en-US" dirty="0"/>
          </a:p>
        </p:txBody>
      </p:sp>
      <p:sp>
        <p:nvSpPr>
          <p:cNvPr id="3" name="Content Placeholder 2"/>
          <p:cNvSpPr>
            <a:spLocks noGrp="1"/>
          </p:cNvSpPr>
          <p:nvPr>
            <p:ph idx="1"/>
          </p:nvPr>
        </p:nvSpPr>
        <p:spPr>
          <a:xfrm>
            <a:off x="677334" y="1562101"/>
            <a:ext cx="8596668" cy="4479262"/>
          </a:xfrm>
        </p:spPr>
        <p:txBody>
          <a:bodyPr/>
          <a:lstStyle/>
          <a:p>
            <a:endParaRPr lang="en-US" dirty="0"/>
          </a:p>
          <a:p>
            <a:r>
              <a:rPr lang="en-US" sz="2000" dirty="0"/>
              <a:t>The “Transformations” field has been relabeled “Transformations to.” If a chronic neoplasm can transform to an acute/more severe neoplasm, the </a:t>
            </a:r>
            <a:r>
              <a:rPr lang="en-US" sz="2000" dirty="0" err="1"/>
              <a:t>Heme</a:t>
            </a:r>
            <a:r>
              <a:rPr lang="en-US" sz="2000" dirty="0"/>
              <a:t> DB will show the acute neoplasm in the “Transformations to” section. </a:t>
            </a:r>
          </a:p>
          <a:p>
            <a:r>
              <a:rPr lang="en-US" sz="2000" dirty="0"/>
              <a:t>A new field has been added to the database: “Transformations from.” This field was added to help registrars determine which </a:t>
            </a:r>
            <a:r>
              <a:rPr lang="en-US" sz="2000" dirty="0" err="1"/>
              <a:t>histologies</a:t>
            </a:r>
            <a:r>
              <a:rPr lang="en-US" sz="2000" dirty="0"/>
              <a:t> are chronic and which are acute. </a:t>
            </a:r>
            <a:endParaRPr lang="en-US" sz="2000" dirty="0" smtClean="0"/>
          </a:p>
          <a:p>
            <a:pPr lvl="1"/>
            <a:r>
              <a:rPr lang="en-US" sz="2000" dirty="0" smtClean="0">
                <a:solidFill>
                  <a:srgbClr val="0070C0"/>
                </a:solidFill>
              </a:rPr>
              <a:t>Acute </a:t>
            </a:r>
            <a:r>
              <a:rPr lang="en-US" sz="2000" dirty="0">
                <a:solidFill>
                  <a:srgbClr val="0070C0"/>
                </a:solidFill>
              </a:rPr>
              <a:t>neoplasms </a:t>
            </a:r>
            <a:r>
              <a:rPr lang="en-US" sz="2000" dirty="0" smtClean="0"/>
              <a:t>have </a:t>
            </a:r>
            <a:r>
              <a:rPr lang="en-US" sz="2000" dirty="0"/>
              <a:t>other </a:t>
            </a:r>
            <a:r>
              <a:rPr lang="en-US" sz="2000" dirty="0" err="1"/>
              <a:t>histologies</a:t>
            </a:r>
            <a:r>
              <a:rPr lang="en-US" sz="2000" dirty="0"/>
              <a:t> listed in the “</a:t>
            </a:r>
            <a:r>
              <a:rPr lang="en-US" sz="2000" dirty="0">
                <a:solidFill>
                  <a:srgbClr val="0070C0"/>
                </a:solidFill>
              </a:rPr>
              <a:t>Transformations from</a:t>
            </a:r>
            <a:r>
              <a:rPr lang="en-US" sz="2000" dirty="0"/>
              <a:t>” field. </a:t>
            </a:r>
            <a:endParaRPr lang="en-US" sz="2000" dirty="0" smtClean="0"/>
          </a:p>
          <a:p>
            <a:pPr lvl="1"/>
            <a:r>
              <a:rPr lang="en-US" sz="2000" dirty="0" smtClean="0">
                <a:solidFill>
                  <a:schemeClr val="accent1">
                    <a:lumMod val="60000"/>
                    <a:lumOff val="40000"/>
                  </a:schemeClr>
                </a:solidFill>
              </a:rPr>
              <a:t>Chronic neoplasms ARE the</a:t>
            </a:r>
            <a:r>
              <a:rPr lang="en-US" sz="2000" dirty="0" smtClean="0"/>
              <a:t> </a:t>
            </a:r>
            <a:r>
              <a:rPr lang="en-US" sz="2000" dirty="0" err="1" smtClean="0"/>
              <a:t>histologies</a:t>
            </a:r>
            <a:r>
              <a:rPr lang="en-US" sz="2000" dirty="0" smtClean="0"/>
              <a:t> listed </a:t>
            </a:r>
            <a:r>
              <a:rPr lang="en-US" sz="2000" dirty="0"/>
              <a:t>in the “</a:t>
            </a:r>
            <a:r>
              <a:rPr lang="en-US" sz="2000" dirty="0">
                <a:solidFill>
                  <a:schemeClr val="accent1">
                    <a:lumMod val="60000"/>
                    <a:lumOff val="40000"/>
                  </a:schemeClr>
                </a:solidFill>
              </a:rPr>
              <a:t>Transformations from</a:t>
            </a:r>
            <a:r>
              <a:rPr lang="en-US" sz="2000" dirty="0"/>
              <a:t>” </a:t>
            </a:r>
            <a:r>
              <a:rPr lang="en-US" sz="2000" dirty="0" smtClean="0"/>
              <a:t>field. </a:t>
            </a:r>
            <a:endParaRPr lang="en-US" sz="2000" dirty="0"/>
          </a:p>
        </p:txBody>
      </p:sp>
    </p:spTree>
    <p:extLst>
      <p:ext uri="{BB962C8B-B14F-4D97-AF65-F5344CB8AC3E}">
        <p14:creationId xmlns:p14="http://schemas.microsoft.com/office/powerpoint/2010/main" val="3393945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1053</TotalTime>
  <Words>1471</Words>
  <Application>Microsoft Office PowerPoint</Application>
  <PresentationFormat>Widescreen</PresentationFormat>
  <Paragraphs>106</Paragraphs>
  <Slides>17</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Times New Roman</vt:lpstr>
      <vt:lpstr>Trebuchet MS</vt:lpstr>
      <vt:lpstr>Wingdings 3</vt:lpstr>
      <vt:lpstr>Facet</vt:lpstr>
      <vt:lpstr>Hematopoietic Database and Manual</vt:lpstr>
      <vt:lpstr>PowerPoint Presentation</vt:lpstr>
      <vt:lpstr>Summary of Changes</vt:lpstr>
      <vt:lpstr>Types of Changes</vt:lpstr>
      <vt:lpstr>Summary of changes in what is  SAME vs NEW primary</vt:lpstr>
      <vt:lpstr>Summary of changes in what is SAME vs NEW primary</vt:lpstr>
      <vt:lpstr>Table of SAME Primary: additions and deletions (see handout for full Table)</vt:lpstr>
      <vt:lpstr>Number of cases affected in KY by these changes</vt:lpstr>
      <vt:lpstr>Changes in Transformations</vt:lpstr>
      <vt:lpstr>Changes in list of Transformations</vt:lpstr>
      <vt:lpstr>Table of changes to Transformations  (see handout for full Table)</vt:lpstr>
      <vt:lpstr>Changes in list of Transformations</vt:lpstr>
      <vt:lpstr>Changes in Transformations</vt:lpstr>
      <vt:lpstr>Change in Reportability</vt:lpstr>
      <vt:lpstr>Changes in Reportability </vt:lpstr>
      <vt:lpstr>Changes to the Hematopoietic Manual</vt:lpstr>
      <vt:lpstr>PowerPoint Presentation</vt:lpstr>
    </vt:vector>
  </TitlesOfParts>
  <Company>Markey Cancer Control Program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Hematopoietic Database</dc:title>
  <dc:creator>Frances Ross</dc:creator>
  <cp:lastModifiedBy>Frances Ross</cp:lastModifiedBy>
  <cp:revision>42</cp:revision>
  <dcterms:created xsi:type="dcterms:W3CDTF">2014-01-06T20:38:23Z</dcterms:created>
  <dcterms:modified xsi:type="dcterms:W3CDTF">2014-02-13T17:06:53Z</dcterms:modified>
</cp:coreProperties>
</file>