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7" autoAdjust="0"/>
    <p:restoredTop sz="81103" autoAdjust="0"/>
  </p:normalViewPr>
  <p:slideViewPr>
    <p:cSldViewPr snapToGrid="0">
      <p:cViewPr varScale="1">
        <p:scale>
          <a:sx n="73" d="100"/>
          <a:sy n="73" d="100"/>
        </p:scale>
        <p:origin x="5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F3ADB-E784-42D0-BE0A-24E5EF2AFEA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9AA95-3B96-4982-956A-C5CC342DD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The </a:t>
            </a:r>
            <a:r>
              <a:rPr lang="en-US" dirty="0" smtClean="0"/>
              <a:t>update was based on the WHO Classification</a:t>
            </a:r>
            <a:r>
              <a:rPr lang="en-US" baseline="0" dirty="0" smtClean="0"/>
              <a:t> of Tumors series, aka “the blue books”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65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If you’re wondering,</a:t>
            </a:r>
            <a:r>
              <a:rPr lang="en-US" baseline="0" dirty="0" smtClean="0"/>
              <a:t> why don’t they publish an updated version of ICD-O-3 with the changes– they are!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</a:t>
            </a:r>
            <a:r>
              <a:rPr lang="en-US" baseline="0" dirty="0" smtClean="0"/>
              <a:t> </a:t>
            </a:r>
            <a:r>
              <a:rPr lang="en-US" baseline="0" dirty="0" smtClean="0"/>
              <a:t>it’s available, it is not recommended that you purchase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58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</a:t>
            </a:r>
            <a:r>
              <a:rPr lang="en-US" baseline="0" dirty="0" smtClean="0"/>
              <a:t> Sometime this month?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10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</a:t>
            </a:r>
            <a:r>
              <a:rPr lang="en-US" dirty="0" err="1" smtClean="0"/>
              <a:t>Dx</a:t>
            </a:r>
            <a:r>
              <a:rPr lang="en-US" baseline="0" dirty="0" smtClean="0"/>
              <a:t> </a:t>
            </a:r>
            <a:r>
              <a:rPr lang="en-US" baseline="0" dirty="0" smtClean="0"/>
              <a:t>tech – </a:t>
            </a:r>
            <a:r>
              <a:rPr lang="en-US" baseline="0" dirty="0" err="1" smtClean="0"/>
              <a:t>cytogenetics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immunophenotyping</a:t>
            </a:r>
            <a:r>
              <a:rPr lang="en-US" baseline="0" dirty="0" smtClean="0"/>
              <a:t>, immunohistochemistry, new tumor biomarkers, 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2) For </a:t>
            </a:r>
            <a:r>
              <a:rPr lang="en-US" baseline="0" dirty="0" smtClean="0"/>
              <a:t>example, islet cell tumors of the pancreas are now preferentially called pancreatic endocrine tumors</a:t>
            </a:r>
          </a:p>
          <a:p>
            <a:r>
              <a:rPr lang="en-US" baseline="0" dirty="0" smtClean="0"/>
              <a:t>NET of the GI tract were called carcinoids from 1980-2000, then split into WD endocrine tumors, WD endocrine carcinoma, and PD endocrine (small cell) carcinoma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79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not including the list here, because it’s too long; the most</a:t>
            </a:r>
            <a:r>
              <a:rPr lang="en-US" baseline="0" dirty="0" smtClean="0"/>
              <a:t> common concern pancreatic and GI tumors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the new preferred</a:t>
            </a:r>
            <a:r>
              <a:rPr lang="en-US" baseline="0" dirty="0" smtClean="0"/>
              <a:t> terms will appear in CPDMS.net beginning with Tuesday’s release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</a:t>
            </a:r>
            <a:r>
              <a:rPr lang="en-US" baseline="0" dirty="0" smtClean="0"/>
              <a:t> it would appear in the morphology section of the ICD-O-3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33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KCR</a:t>
            </a:r>
            <a:r>
              <a:rPr lang="en-US" baseline="0" dirty="0" smtClean="0"/>
              <a:t> did not have a single case in the database with 8157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be sure to mark out code 8157 in your ICD-O-3, and write “</a:t>
            </a:r>
            <a:r>
              <a:rPr lang="en-US" baseline="0" dirty="0" err="1" smtClean="0"/>
              <a:t>enteroglucagonoma</a:t>
            </a:r>
            <a:r>
              <a:rPr lang="en-US" baseline="0" dirty="0" smtClean="0"/>
              <a:t>, malignant” as a related term beneath 8152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18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That’s it</a:t>
            </a:r>
            <a:r>
              <a:rPr lang="en-US" baseline="0" dirty="0" smtClean="0"/>
              <a:t> for 2014 changes.  Looking ahead to 2015…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05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To coincide</a:t>
            </a:r>
            <a:r>
              <a:rPr lang="en-US" baseline="0" dirty="0" smtClean="0"/>
              <a:t> with the release of AJCC 8</a:t>
            </a:r>
            <a:r>
              <a:rPr lang="en-US" baseline="30000" dirty="0" smtClean="0"/>
              <a:t>th</a:t>
            </a:r>
            <a:r>
              <a:rPr lang="en-US" baseline="0" dirty="0" smtClean="0"/>
              <a:t> Edition</a:t>
            </a:r>
          </a:p>
          <a:p>
            <a:endParaRPr lang="en-US" dirty="0" smtClean="0"/>
          </a:p>
          <a:p>
            <a:r>
              <a:rPr lang="en-US" dirty="0" smtClean="0"/>
              <a:t>5) The </a:t>
            </a:r>
            <a:r>
              <a:rPr lang="en-US" dirty="0" smtClean="0"/>
              <a:t>terms and codes will not exist</a:t>
            </a:r>
            <a:r>
              <a:rPr lang="en-US" baseline="0" dirty="0" smtClean="0"/>
              <a:t> until then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Someday…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14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2) WHO </a:t>
            </a:r>
            <a:r>
              <a:rPr lang="en-US" dirty="0" smtClean="0"/>
              <a:t>lung book will be published</a:t>
            </a:r>
            <a:r>
              <a:rPr lang="en-US" baseline="0" dirty="0" smtClean="0"/>
              <a:t> in 2015</a:t>
            </a:r>
          </a:p>
          <a:p>
            <a:endParaRPr lang="en-US" baseline="0" dirty="0" smtClean="0"/>
          </a:p>
          <a:p>
            <a:r>
              <a:rPr lang="en-US" baseline="0" dirty="0" smtClean="0"/>
              <a:t>3) For </a:t>
            </a:r>
            <a:r>
              <a:rPr lang="en-US" baseline="0" dirty="0" smtClean="0"/>
              <a:t>GIST – formal interpretation of “risk assessment” categories as benign, borderline, or malignant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9AA95-3B96-4982-956A-C5CC342DDA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7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KCR Spring training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9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NAACCR continues to review other new terminology from the WHO books</a:t>
            </a:r>
          </a:p>
          <a:p>
            <a:r>
              <a:rPr lang="en-US" sz="2800" dirty="0" smtClean="0"/>
              <a:t>In particular, the terms “high grade neoplasia,” “high grade dysplasia,” and “severe dysplasia” in GI and breast</a:t>
            </a:r>
          </a:p>
          <a:p>
            <a:r>
              <a:rPr lang="en-US" sz="2800" dirty="0" smtClean="0"/>
              <a:t>These terms are not included in most states’ reporting legislation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31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implications of accepting these terms as reportable are being carefully considered</a:t>
            </a:r>
          </a:p>
          <a:p>
            <a:r>
              <a:rPr lang="en-US" sz="2800" dirty="0" smtClean="0"/>
              <a:t>In addition to affecting legislation, they will also impact caseload and incidence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519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 the horizon… 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840" y="902910"/>
            <a:ext cx="4782830" cy="318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Review of new terms and codes in WHO books for Soft Tissue and Bone, Breast, and Female Genital Organs</a:t>
            </a:r>
          </a:p>
          <a:p>
            <a:r>
              <a:rPr lang="en-US" sz="2800" dirty="0" smtClean="0"/>
              <a:t>Updated terms for </a:t>
            </a:r>
            <a:r>
              <a:rPr lang="en-US" sz="2800" dirty="0" err="1" smtClean="0"/>
              <a:t>bronchioalveolar</a:t>
            </a:r>
            <a:r>
              <a:rPr lang="en-US" sz="2800" dirty="0" smtClean="0"/>
              <a:t> carcinoma of lung already in use by pathologists</a:t>
            </a:r>
          </a:p>
          <a:p>
            <a:r>
              <a:rPr lang="en-US" sz="2800" dirty="0" smtClean="0"/>
              <a:t>Better </a:t>
            </a:r>
            <a:r>
              <a:rPr lang="en-US" sz="2800" dirty="0" err="1" smtClean="0"/>
              <a:t>reportability</a:t>
            </a:r>
            <a:r>
              <a:rPr lang="en-US" sz="2800" dirty="0" smtClean="0"/>
              <a:t> guidelines for GIST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91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WHO plans to publish a revision of ICD-O-3 which includes </a:t>
            </a:r>
            <a:r>
              <a:rPr lang="en-US" sz="2800" b="1" dirty="0" smtClean="0"/>
              <a:t>ALL </a:t>
            </a:r>
            <a:r>
              <a:rPr lang="en-US" sz="2800" dirty="0" smtClean="0"/>
              <a:t>the new codes and terms from the 2011 update</a:t>
            </a:r>
          </a:p>
          <a:p>
            <a:r>
              <a:rPr lang="en-US" sz="2800" dirty="0" smtClean="0"/>
              <a:t>Some are implemented in other countries, but not the US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25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 list of new preferred terms and </a:t>
            </a:r>
            <a:r>
              <a:rPr lang="en-US" sz="2800" dirty="0" smtClean="0"/>
              <a:t>synonyms is currently only available in the fall 2013 issue of the Journal of Registry Management (volume 40, number 3)</a:t>
            </a:r>
          </a:p>
          <a:p>
            <a:r>
              <a:rPr lang="en-US" sz="2800" dirty="0" smtClean="0"/>
              <a:t>It</a:t>
            </a:r>
            <a:r>
              <a:rPr lang="en-US" sz="2800" dirty="0" smtClean="0"/>
              <a:t> </a:t>
            </a:r>
            <a:r>
              <a:rPr lang="en-US" sz="2800" dirty="0" smtClean="0"/>
              <a:t>will be blast emailed to everyone following approval by NAACCR’s board of directors</a:t>
            </a:r>
          </a:p>
          <a:p>
            <a:endParaRPr lang="en-US" sz="2800" dirty="0" smtClean="0"/>
          </a:p>
          <a:p>
            <a:r>
              <a:rPr lang="en-US" sz="2800" dirty="0" smtClean="0"/>
              <a:t>Questions???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49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 September 2011, the World Health Organization (WHO) released the first update to the ICD-O-3 since its publication in 2000</a:t>
            </a:r>
          </a:p>
          <a:p>
            <a:r>
              <a:rPr lang="en-US" sz="2800" dirty="0" smtClean="0"/>
              <a:t>New terms and codes pertaining to hematopoietic and lymphoid neoplasms were reviewed and accepted by NAACCR</a:t>
            </a:r>
          </a:p>
          <a:p>
            <a:r>
              <a:rPr lang="en-US" sz="2800" dirty="0" smtClean="0"/>
              <a:t>Their use was implemented with cases diagnosed January 1, 2010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21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Changes and advances in diagnostic technology have increased understanding of many malignant diseases</a:t>
            </a:r>
          </a:p>
          <a:p>
            <a:r>
              <a:rPr lang="en-US" sz="2800" dirty="0" smtClean="0"/>
              <a:t>As a result, the terminology used to describe these cancers has been evolving for more than a decade</a:t>
            </a:r>
          </a:p>
          <a:p>
            <a:r>
              <a:rPr lang="en-US" sz="2800" dirty="0" smtClean="0"/>
              <a:t>When the WHO book updates are published, the new terms become mainstream and show up on pathology reports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43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Changes will be implemented in step-wise manner; some in 2014, the rest in </a:t>
            </a:r>
            <a:r>
              <a:rPr lang="en-US" sz="2800" dirty="0" smtClean="0"/>
              <a:t>2015 and 2016</a:t>
            </a:r>
            <a:endParaRPr lang="en-US" sz="2800" dirty="0" smtClean="0"/>
          </a:p>
          <a:p>
            <a:r>
              <a:rPr lang="en-US" sz="2800" dirty="0" smtClean="0"/>
              <a:t>For 2014, only terms added to existing codes; no new codes</a:t>
            </a:r>
          </a:p>
          <a:p>
            <a:r>
              <a:rPr lang="en-US" sz="2800" dirty="0" smtClean="0"/>
              <a:t>Five new “preferred” terms, many new “related” terms and synonyms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62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872065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For example- currently in ICD-O-3, 8150/3 is “islet cell </a:t>
            </a:r>
            <a:r>
              <a:rPr lang="en-US" sz="2800" dirty="0" smtClean="0"/>
              <a:t>carcinoma”</a:t>
            </a:r>
          </a:p>
          <a:p>
            <a:r>
              <a:rPr lang="en-US" sz="2800" dirty="0"/>
              <a:t>Effective 2014 forward, the new preferred term is “pancreatic endocrine tumor, malignant” and the formed preferred term is now a </a:t>
            </a:r>
            <a:r>
              <a:rPr lang="en-US" sz="2800" dirty="0" smtClean="0"/>
              <a:t>synonym</a:t>
            </a:r>
          </a:p>
          <a:p>
            <a:r>
              <a:rPr lang="en-US" sz="2800" dirty="0"/>
              <a:t>In addition, the new related term “pancreatic endocrine tumor, nonfunctioning” is listed.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16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8150/3 </a:t>
            </a:r>
            <a:r>
              <a:rPr lang="en-US" sz="2800" b="1" dirty="0" smtClean="0"/>
              <a:t>Pancreatic endocrine tumor, malignant</a:t>
            </a:r>
          </a:p>
          <a:p>
            <a:pPr lvl="1"/>
            <a:r>
              <a:rPr lang="en-US" sz="2600" dirty="0" smtClean="0"/>
              <a:t>Islet cell carcinoma</a:t>
            </a:r>
          </a:p>
          <a:p>
            <a:pPr lvl="1"/>
            <a:r>
              <a:rPr lang="en-US" sz="2600" dirty="0" smtClean="0"/>
              <a:t>Pancreatic endocrine tumor, nonfunctioning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9816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icd-o-3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Delete code 8157/3 (</a:t>
            </a:r>
            <a:r>
              <a:rPr lang="en-US" sz="2800" dirty="0" err="1" smtClean="0"/>
              <a:t>Enteroglucagonoma</a:t>
            </a:r>
            <a:r>
              <a:rPr lang="en-US" sz="2800" dirty="0" smtClean="0"/>
              <a:t>, malignant)</a:t>
            </a:r>
          </a:p>
          <a:p>
            <a:r>
              <a:rPr lang="en-US" sz="2800" dirty="0" smtClean="0"/>
              <a:t>Re-code as 8152/3 </a:t>
            </a:r>
          </a:p>
          <a:p>
            <a:r>
              <a:rPr lang="en-US" sz="2800" dirty="0" err="1" smtClean="0"/>
              <a:t>Enteroglucagonoma</a:t>
            </a:r>
            <a:r>
              <a:rPr lang="en-US" sz="2800" dirty="0" smtClean="0"/>
              <a:t>, malignant is now a related term for </a:t>
            </a:r>
            <a:r>
              <a:rPr lang="en-US" sz="2800" dirty="0" err="1" smtClean="0"/>
              <a:t>Glucagonoma</a:t>
            </a:r>
            <a:r>
              <a:rPr lang="en-US" sz="2800" dirty="0" smtClean="0"/>
              <a:t>, malignant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442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Only change </a:t>
            </a:r>
            <a:r>
              <a:rPr lang="en-US" sz="2800" dirty="0" smtClean="0"/>
              <a:t>in 2015 will be carcinoid NOS of appendix (8240/1) will become reportable (8240/3)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99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icd-o-3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</a:t>
            </a:r>
            <a:r>
              <a:rPr lang="en-US" sz="2800" dirty="0" smtClean="0"/>
              <a:t>2016, </a:t>
            </a:r>
            <a:r>
              <a:rPr lang="en-US" sz="2800" dirty="0" smtClean="0"/>
              <a:t>sixteen new codes and terms will be added to ICD-O-3</a:t>
            </a:r>
          </a:p>
          <a:p>
            <a:r>
              <a:rPr lang="en-US" sz="2800" dirty="0" smtClean="0"/>
              <a:t>Of these, seven are reportable malignant (/3)</a:t>
            </a:r>
          </a:p>
          <a:p>
            <a:r>
              <a:rPr lang="en-US" sz="2800" dirty="0" smtClean="0"/>
              <a:t>Five are reportable borderline (/1) CNS tumors </a:t>
            </a:r>
          </a:p>
          <a:p>
            <a:r>
              <a:rPr lang="en-US" sz="2800" dirty="0" smtClean="0"/>
              <a:t>Most are rare or very site specific</a:t>
            </a:r>
          </a:p>
          <a:p>
            <a:r>
              <a:rPr lang="en-US" sz="2800" dirty="0" smtClean="0"/>
              <a:t>They </a:t>
            </a:r>
            <a:r>
              <a:rPr lang="en-US" sz="2800" b="1" dirty="0" smtClean="0"/>
              <a:t>cannot </a:t>
            </a:r>
            <a:r>
              <a:rPr lang="en-US" sz="2800" dirty="0" smtClean="0"/>
              <a:t>be used until </a:t>
            </a:r>
            <a:r>
              <a:rPr lang="en-US" sz="2800" dirty="0" smtClean="0"/>
              <a:t>2016 </a:t>
            </a:r>
            <a:r>
              <a:rPr lang="en-US" sz="2800" dirty="0" smtClean="0"/>
              <a:t>diagnoses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48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458</TotalTime>
  <Words>826</Words>
  <Application>Microsoft Office PowerPoint</Application>
  <PresentationFormat>Widescreen</PresentationFormat>
  <Paragraphs>90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3</vt:lpstr>
      <vt:lpstr>Slice</vt:lpstr>
      <vt:lpstr>KCR Spring training 2014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  <vt:lpstr>New icd-o-3 terminology</vt:lpstr>
    </vt:vector>
  </TitlesOfParts>
  <Company>Markey Cancer Control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KCR Spring training 2014</dc:title>
  <dc:creator>Emily Reed</dc:creator>
  <cp:lastModifiedBy>Emily Reed</cp:lastModifiedBy>
  <cp:revision>22</cp:revision>
  <dcterms:created xsi:type="dcterms:W3CDTF">2014-01-29T20:42:17Z</dcterms:created>
  <dcterms:modified xsi:type="dcterms:W3CDTF">2014-02-10T21:01:28Z</dcterms:modified>
</cp:coreProperties>
</file>