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handoutMasterIdLst>
    <p:handoutMasterId r:id="rId35"/>
  </p:handoutMasterIdLst>
  <p:sldIdLst>
    <p:sldId id="291" r:id="rId2"/>
    <p:sldId id="292" r:id="rId3"/>
    <p:sldId id="371" r:id="rId4"/>
    <p:sldId id="320" r:id="rId5"/>
    <p:sldId id="298" r:id="rId6"/>
    <p:sldId id="352" r:id="rId7"/>
    <p:sldId id="353" r:id="rId8"/>
    <p:sldId id="334" r:id="rId9"/>
    <p:sldId id="354" r:id="rId10"/>
    <p:sldId id="355" r:id="rId11"/>
    <p:sldId id="356" r:id="rId12"/>
    <p:sldId id="357" r:id="rId13"/>
    <p:sldId id="305" r:id="rId14"/>
    <p:sldId id="358" r:id="rId15"/>
    <p:sldId id="359" r:id="rId16"/>
    <p:sldId id="310" r:id="rId17"/>
    <p:sldId id="360" r:id="rId18"/>
    <p:sldId id="361" r:id="rId19"/>
    <p:sldId id="362" r:id="rId20"/>
    <p:sldId id="363" r:id="rId21"/>
    <p:sldId id="364" r:id="rId22"/>
    <p:sldId id="365" r:id="rId23"/>
    <p:sldId id="366" r:id="rId24"/>
    <p:sldId id="315" r:id="rId25"/>
    <p:sldId id="316" r:id="rId26"/>
    <p:sldId id="367" r:id="rId27"/>
    <p:sldId id="368" r:id="rId28"/>
    <p:sldId id="369" r:id="rId29"/>
    <p:sldId id="370" r:id="rId30"/>
    <p:sldId id="317" r:id="rId31"/>
    <p:sldId id="318" r:id="rId32"/>
    <p:sldId id="31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20" autoAdjust="0"/>
  </p:normalViewPr>
  <p:slideViewPr>
    <p:cSldViewPr>
      <p:cViewPr varScale="1">
        <p:scale>
          <a:sx n="86" d="100"/>
          <a:sy n="86" d="100"/>
        </p:scale>
        <p:origin x="225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9317"/>
          </a:xfrm>
          <a:prstGeom prst="rect">
            <a:avLst/>
          </a:prstGeom>
        </p:spPr>
        <p:txBody>
          <a:bodyPr vert="horz" lIns="91440" tIns="45720" rIns="91440" bIns="45720" rtlCol="0"/>
          <a:lstStyle>
            <a:lvl1pPr algn="r">
              <a:defRPr sz="1200"/>
            </a:lvl1pPr>
          </a:lstStyle>
          <a:p>
            <a:fld id="{275B2D1B-9B64-42D7-AC0C-C5332E174335}" type="datetimeFigureOut">
              <a:rPr lang="en-US" smtClean="0"/>
              <a:t>12/17/2015</a:t>
            </a:fld>
            <a:endParaRPr lang="en-US"/>
          </a:p>
        </p:txBody>
      </p:sp>
      <p:sp>
        <p:nvSpPr>
          <p:cNvPr id="4" name="Footer Placeholder 3"/>
          <p:cNvSpPr>
            <a:spLocks noGrp="1"/>
          </p:cNvSpPr>
          <p:nvPr>
            <p:ph type="ftr" sz="quarter" idx="2"/>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5"/>
            <a:ext cx="2971800" cy="459316"/>
          </a:xfrm>
          <a:prstGeom prst="rect">
            <a:avLst/>
          </a:prstGeom>
        </p:spPr>
        <p:txBody>
          <a:bodyPr vert="horz" lIns="91440" tIns="45720" rIns="91440" bIns="45720" rtlCol="0" anchor="b"/>
          <a:lstStyle>
            <a:lvl1pPr algn="r">
              <a:defRPr sz="1200"/>
            </a:lvl1pPr>
          </a:lstStyle>
          <a:p>
            <a:fld id="{A3FB8DE7-552D-4F6A-B90D-BED5415BA1ED}" type="slidenum">
              <a:rPr lang="en-US" smtClean="0"/>
              <a:t>‹#›</a:t>
            </a:fld>
            <a:endParaRPr lang="en-US"/>
          </a:p>
        </p:txBody>
      </p:sp>
    </p:spTree>
    <p:extLst>
      <p:ext uri="{BB962C8B-B14F-4D97-AF65-F5344CB8AC3E}">
        <p14:creationId xmlns:p14="http://schemas.microsoft.com/office/powerpoint/2010/main" val="219871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711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endParaRPr lang="en-US" dirty="0"/>
          </a:p>
        </p:txBody>
      </p:sp>
    </p:spTree>
    <p:extLst>
      <p:ext uri="{BB962C8B-B14F-4D97-AF65-F5344CB8AC3E}">
        <p14:creationId xmlns:p14="http://schemas.microsoft.com/office/powerpoint/2010/main" val="347053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endParaRPr lang="en-US" dirty="0"/>
          </a:p>
        </p:txBody>
      </p:sp>
    </p:spTree>
    <p:extLst>
      <p:ext uri="{BB962C8B-B14F-4D97-AF65-F5344CB8AC3E}">
        <p14:creationId xmlns:p14="http://schemas.microsoft.com/office/powerpoint/2010/main" val="53315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endParaRPr lang="en-US" dirty="0"/>
          </a:p>
        </p:txBody>
      </p:sp>
    </p:spTree>
    <p:extLst>
      <p:ext uri="{BB962C8B-B14F-4D97-AF65-F5344CB8AC3E}">
        <p14:creationId xmlns:p14="http://schemas.microsoft.com/office/powerpoint/2010/main" val="289624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endParaRPr lang="en-US" dirty="0"/>
          </a:p>
        </p:txBody>
      </p:sp>
    </p:spTree>
    <p:extLst>
      <p:ext uri="{BB962C8B-B14F-4D97-AF65-F5344CB8AC3E}">
        <p14:creationId xmlns:p14="http://schemas.microsoft.com/office/powerpoint/2010/main" val="161026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r>
              <a:rPr lang="en-US" altLang="en-US" sz="1200" dirty="0" smtClean="0">
                <a:ea typeface="ＭＳ Ｐゴシック" panose="020B0600070205080204" pitchFamily="34" charset="-128"/>
              </a:rPr>
              <a:t> This figure illustrates an in transit metastasis, which is defined as clinically evident cutaneous and/or subcutaneous metastases identified at a distance greater than 2 cm from the primary melanoma in the region between the primary and the first echelon of regional lymph nodes. *Satellites are defined as grossly visible cutaneous and/or subcutaneous metastases occurring within 2 cm of the primary melanoma.</a:t>
            </a:r>
            <a:br>
              <a:rPr lang="en-US" altLang="en-US" sz="1200" dirty="0" smtClean="0">
                <a:ea typeface="ＭＳ Ｐゴシック" panose="020B0600070205080204" pitchFamily="34" charset="-128"/>
              </a:rPr>
            </a:br>
            <a:r>
              <a:rPr lang="en-US" altLang="en-US" sz="1200" dirty="0" smtClean="0">
                <a:ea typeface="ＭＳ Ｐゴシック" panose="020B0600070205080204" pitchFamily="34" charset="-128"/>
              </a:rPr>
              <a:t> **Microsatellites are defined as any discontinuous nest of </a:t>
            </a:r>
            <a:r>
              <a:rPr lang="en-US" altLang="en-US" sz="1200" dirty="0" err="1" smtClean="0">
                <a:ea typeface="ＭＳ Ｐゴシック" panose="020B0600070205080204" pitchFamily="34" charset="-128"/>
              </a:rPr>
              <a:t>intralymphatic</a:t>
            </a:r>
            <a:r>
              <a:rPr lang="en-US" altLang="en-US" sz="1200" dirty="0" smtClean="0">
                <a:ea typeface="ＭＳ Ｐゴシック" panose="020B0600070205080204" pitchFamily="34" charset="-128"/>
              </a:rPr>
              <a:t> metastatic cells &gt;0.05 mm in diameter that are clearly</a:t>
            </a:r>
            <a:br>
              <a:rPr lang="en-US" altLang="en-US" sz="1200" dirty="0" smtClean="0">
                <a:ea typeface="ＭＳ Ｐゴシック" panose="020B0600070205080204" pitchFamily="34" charset="-128"/>
              </a:rPr>
            </a:br>
            <a:r>
              <a:rPr lang="en-US" altLang="en-US" sz="1200" dirty="0" smtClean="0">
                <a:ea typeface="ＭＳ Ｐゴシック" panose="020B0600070205080204" pitchFamily="34" charset="-128"/>
              </a:rPr>
              <a:t>separated by normal dermis (not fibrosis or inflammation) from the main invasive component of melanoma by a </a:t>
            </a:r>
            <a:br>
              <a:rPr lang="en-US" altLang="en-US" sz="1200" dirty="0" smtClean="0">
                <a:ea typeface="ＭＳ Ｐゴシック" panose="020B0600070205080204" pitchFamily="34" charset="-128"/>
              </a:rPr>
            </a:br>
            <a:r>
              <a:rPr lang="en-US" altLang="en-US" sz="1200" dirty="0" smtClean="0">
                <a:ea typeface="ＭＳ Ｐゴシック" panose="020B0600070205080204" pitchFamily="34" charset="-128"/>
              </a:rPr>
              <a:t>distance of at least 0.3 mm. </a:t>
            </a:r>
            <a:endParaRPr lang="en-US" dirty="0"/>
          </a:p>
        </p:txBody>
      </p:sp>
    </p:spTree>
    <p:extLst>
      <p:ext uri="{BB962C8B-B14F-4D97-AF65-F5344CB8AC3E}">
        <p14:creationId xmlns:p14="http://schemas.microsoft.com/office/powerpoint/2010/main" val="244015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r>
              <a:rPr lang="en-US" dirty="0" smtClean="0"/>
              <a:t>A cN0 can be used for</a:t>
            </a:r>
            <a:r>
              <a:rPr lang="en-US" baseline="0" dirty="0" smtClean="0"/>
              <a:t> pathological stage 0 and IA. </a:t>
            </a:r>
            <a:endParaRPr lang="en-US" dirty="0"/>
          </a:p>
        </p:txBody>
      </p:sp>
    </p:spTree>
    <p:extLst>
      <p:ext uri="{BB962C8B-B14F-4D97-AF65-F5344CB8AC3E}">
        <p14:creationId xmlns:p14="http://schemas.microsoft.com/office/powerpoint/2010/main" val="388389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2"/>
            <a:ext cx="5486400" cy="3600449"/>
          </a:xfrm>
          <a:prstGeom prst="rect">
            <a:avLst/>
          </a:prstGeom>
        </p:spPr>
        <p:txBody>
          <a:bodyPr/>
          <a:lstStyle/>
          <a:p>
            <a:r>
              <a:rPr lang="en-US" dirty="0" smtClean="0"/>
              <a:t>Measure</a:t>
            </a:r>
            <a:r>
              <a:rPr lang="en-US" baseline="0" dirty="0" smtClean="0"/>
              <a:t>d thickness (depth) </a:t>
            </a:r>
            <a:r>
              <a:rPr lang="en-US" baseline="0" smtClean="0"/>
              <a:t>- </a:t>
            </a:r>
            <a:r>
              <a:rPr lang="en-US" smtClean="0"/>
              <a:t>A measurement of how deep the melanoma lesion extends below the skin surface based on involved skin layer </a:t>
            </a:r>
            <a:endParaRPr lang="en-US" dirty="0" smtClean="0"/>
          </a:p>
          <a:p>
            <a:endParaRPr lang="en-US" dirty="0" smtClean="0"/>
          </a:p>
          <a:p>
            <a:r>
              <a:rPr lang="en-US" dirty="0" smtClean="0"/>
              <a:t>Ulceration</a:t>
            </a:r>
            <a:r>
              <a:rPr lang="en-US" baseline="0" dirty="0" smtClean="0"/>
              <a:t> - </a:t>
            </a:r>
            <a:r>
              <a:rPr lang="en-US" dirty="0" smtClean="0"/>
              <a:t>Ulceration is the sloughing of dead tissue. This can sometimes occur in the center of a melanoma lesion. The presence of ulceration may alter the stage classification of a melanoma. Ulceration is thought to reflect rapid tumor growth, leading to the death of cells in the center of the melanoma.</a:t>
            </a:r>
          </a:p>
          <a:p>
            <a:endParaRPr lang="en-US" dirty="0" smtClean="0"/>
          </a:p>
          <a:p>
            <a:r>
              <a:rPr lang="en-US" dirty="0" smtClean="0"/>
              <a:t>Serum LDH</a:t>
            </a:r>
            <a:r>
              <a:rPr lang="en-US" baseline="0" dirty="0" smtClean="0"/>
              <a:t> - </a:t>
            </a:r>
            <a:r>
              <a:rPr lang="en-US" dirty="0" smtClean="0"/>
              <a:t>LDH is a blood test that measures the amount of an enzyme in the blood called "lactate dehydrogenase" (LDH). Chemically, LDH is involved in the conversion of pyruvate and lactate in the body.</a:t>
            </a:r>
          </a:p>
          <a:p>
            <a:endParaRPr lang="en-US" dirty="0" smtClean="0"/>
          </a:p>
          <a:p>
            <a:r>
              <a:rPr lang="en-US" dirty="0" smtClean="0"/>
              <a:t>Mitotic Rate - This term describes the frequency of division within the melanoma. Higher mitotic rates are associated with more rapidly dividing cells, and therefore larger lesions with greater potential for metastasis.</a:t>
            </a:r>
          </a:p>
          <a:p>
            <a:endParaRPr lang="en-US" dirty="0" smtClean="0"/>
          </a:p>
          <a:p>
            <a:r>
              <a:rPr lang="en-US" dirty="0" smtClean="0"/>
              <a:t>TILs - TILs describes the patient's immune response to the melanoma. When the pathologist examines the melanoma under the microscope he/she looks for the number of lymphocytes, or white blood cells, within the lesion. This is usually described as brisk, non-brisk, or absent, although occasionally it can be described as mild or moderate. The presence of these cells may be a sign of an immune response.</a:t>
            </a:r>
          </a:p>
          <a:p>
            <a:endParaRPr lang="en-US" dirty="0" smtClean="0"/>
          </a:p>
          <a:p>
            <a:r>
              <a:rPr lang="en-US" dirty="0" smtClean="0"/>
              <a:t>Level of invasion – Clark’s level depth - A measurement of how deep the melanoma lesion extends below the skin surface based on involved skin layer (the larger the level number the deeper into the tissue it extends). Depending upon where the melanoma is located on the body, the millimeters of depth for each Clark level can vary widely, so one person's Clark's III may be 1 mm, while another person's is 2 mm. </a:t>
            </a:r>
          </a:p>
          <a:p>
            <a:r>
              <a:rPr lang="en-US" dirty="0" smtClean="0"/>
              <a:t>Clark's Level I—lesion involves the dermis</a:t>
            </a:r>
          </a:p>
          <a:p>
            <a:r>
              <a:rPr lang="en-US" dirty="0" smtClean="0"/>
              <a:t>Clark's Level II—lesion involves the papillary dermis</a:t>
            </a:r>
          </a:p>
          <a:p>
            <a:r>
              <a:rPr lang="en-US" dirty="0" smtClean="0"/>
              <a:t>Clark's Level III—lesion invades and fills the papillary dermis</a:t>
            </a:r>
          </a:p>
          <a:p>
            <a:r>
              <a:rPr lang="en-US" dirty="0" smtClean="0"/>
              <a:t>Clark's Level IV—lesion invades reticular dermis</a:t>
            </a:r>
          </a:p>
          <a:p>
            <a:r>
              <a:rPr lang="en-US" dirty="0" smtClean="0"/>
              <a:t>Clark's Level V—lesion invades sub-cutaneous tissue  </a:t>
            </a:r>
          </a:p>
          <a:p>
            <a:endParaRPr lang="en-US" dirty="0" smtClean="0"/>
          </a:p>
          <a:p>
            <a:r>
              <a:rPr lang="en-US" dirty="0" smtClean="0"/>
              <a:t>Vertical Growth- The melanoma is described as either having VGP present or absent. If present it is an indication that the melanoma is growing vertically or deeper into the tissues.</a:t>
            </a:r>
          </a:p>
          <a:p>
            <a:endParaRPr lang="en-US" dirty="0" smtClean="0"/>
          </a:p>
          <a:p>
            <a:r>
              <a:rPr lang="en-US" dirty="0" smtClean="0"/>
              <a:t>Regression - Regression is described as either being present or absent. If it is present the extent of regression is identified. Regression describes an area within the melanoma where there is absence of melanocytic growth. When regression is present the total size of the melanoma is hard to characterize.</a:t>
            </a:r>
          </a:p>
          <a:p>
            <a:endParaRPr lang="en-US" dirty="0"/>
          </a:p>
        </p:txBody>
      </p:sp>
    </p:spTree>
    <p:extLst>
      <p:ext uri="{BB962C8B-B14F-4D97-AF65-F5344CB8AC3E}">
        <p14:creationId xmlns:p14="http://schemas.microsoft.com/office/powerpoint/2010/main" val="334773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524000"/>
            <a:ext cx="5486400" cy="4114800"/>
          </a:xfrm>
          <a:prstGeom prst="rect">
            <a:avLst/>
          </a:prstGeom>
          <a:noFill/>
          <a:ln w="12700">
            <a:solidFill>
              <a:prstClr val="black"/>
            </a:solidFill>
          </a:ln>
        </p:spPr>
      </p:sp>
      <p:sp>
        <p:nvSpPr>
          <p:cNvPr id="3" name="Notes Placeholder 2"/>
          <p:cNvSpPr>
            <a:spLocks noGrp="1"/>
          </p:cNvSpPr>
          <p:nvPr>
            <p:ph type="body" idx="1"/>
          </p:nvPr>
        </p:nvSpPr>
        <p:spPr>
          <a:xfrm>
            <a:off x="514350" y="5867403"/>
            <a:ext cx="4114800" cy="4800599"/>
          </a:xfrm>
          <a:prstGeom prst="rect">
            <a:avLst/>
          </a:prstGeom>
        </p:spPr>
        <p:txBody>
          <a:bodyPr/>
          <a:lstStyle/>
          <a:p>
            <a:r>
              <a:rPr lang="en-US" altLang="en-US" dirty="0" smtClean="0">
                <a:cs typeface="Times New Roman" panose="02020603050405020304" pitchFamily="18" charset="0"/>
              </a:rPr>
              <a:t>Rationale for staging choices</a:t>
            </a:r>
          </a:p>
          <a:p>
            <a:pPr lvl="1"/>
            <a:r>
              <a:rPr lang="en-US" altLang="en-US" dirty="0" smtClean="0"/>
              <a:t>Clinical</a:t>
            </a:r>
          </a:p>
          <a:p>
            <a:pPr lvl="1">
              <a:lnSpc>
                <a:spcPct val="90000"/>
              </a:lnSpc>
            </a:pPr>
            <a:r>
              <a:rPr lang="en-US" altLang="en-US" dirty="0" smtClean="0"/>
              <a:t>Tis for carcinoma in situ</a:t>
            </a:r>
          </a:p>
          <a:p>
            <a:pPr lvl="1">
              <a:lnSpc>
                <a:spcPct val="90000"/>
              </a:lnSpc>
            </a:pPr>
            <a:endParaRPr lang="en-US" altLang="en-US" dirty="0" smtClean="0"/>
          </a:p>
          <a:p>
            <a:pPr lvl="1">
              <a:lnSpc>
                <a:spcPct val="90000"/>
              </a:lnSpc>
            </a:pPr>
            <a:r>
              <a:rPr lang="en-US" altLang="en-US" dirty="0" smtClean="0"/>
              <a:t>N0 because nodes were clinically negative on physical exam *</a:t>
            </a:r>
          </a:p>
          <a:p>
            <a:pPr lvl="1">
              <a:lnSpc>
                <a:spcPct val="90000"/>
              </a:lnSpc>
            </a:pPr>
            <a:endParaRPr lang="en-US" altLang="en-US" dirty="0" smtClean="0"/>
          </a:p>
          <a:p>
            <a:pPr lvl="1">
              <a:lnSpc>
                <a:spcPct val="90000"/>
              </a:lnSpc>
            </a:pPr>
            <a:r>
              <a:rPr lang="en-US" altLang="en-US" dirty="0" smtClean="0"/>
              <a:t>M0 because there was nothing to suggest distant metastases *  </a:t>
            </a:r>
          </a:p>
          <a:p>
            <a:pPr lvl="1">
              <a:lnSpc>
                <a:spcPct val="90000"/>
              </a:lnSpc>
            </a:pPr>
            <a:endParaRPr lang="en-US" altLang="en-US" dirty="0" smtClean="0"/>
          </a:p>
          <a:p>
            <a:pPr lvl="1">
              <a:lnSpc>
                <a:spcPct val="90000"/>
              </a:lnSpc>
              <a:buFontTx/>
              <a:buNone/>
            </a:pPr>
            <a:r>
              <a:rPr lang="en-US" altLang="en-US" dirty="0" smtClean="0"/>
              <a:t>*  if there was, appropriate tests would be performed before developing a treatment plan</a:t>
            </a:r>
          </a:p>
          <a:p>
            <a:pPr lvl="1"/>
            <a:endParaRPr lang="en-US" baseline="0" dirty="0" smtClean="0"/>
          </a:p>
          <a:p>
            <a:pPr lvl="1"/>
            <a:r>
              <a:rPr lang="en-US" baseline="0" dirty="0" smtClean="0"/>
              <a:t>Pathological </a:t>
            </a:r>
            <a:endParaRPr lang="en-US" u="sng" baseline="0" dirty="0" smtClean="0"/>
          </a:p>
          <a:p>
            <a:pPr lvl="1"/>
            <a:r>
              <a:rPr lang="en-US" altLang="en-US" dirty="0" err="1" smtClean="0">
                <a:cs typeface="Times New Roman" panose="02020603050405020304" pitchFamily="18" charset="0"/>
              </a:rPr>
              <a:t>pTis</a:t>
            </a:r>
            <a:r>
              <a:rPr lang="en-US" altLang="en-US" dirty="0" smtClean="0">
                <a:cs typeface="Times New Roman" panose="02020603050405020304" pitchFamily="18" charset="0"/>
              </a:rPr>
              <a:t> for carcinoma in situ</a:t>
            </a:r>
            <a:endParaRPr lang="en-US" altLang="en-US" dirty="0" smtClean="0"/>
          </a:p>
          <a:p>
            <a:pPr lvl="1"/>
            <a:endParaRPr lang="en-US" altLang="en-US" dirty="0" smtClean="0"/>
          </a:p>
          <a:p>
            <a:pPr lvl="1"/>
            <a:r>
              <a:rPr lang="en-US" altLang="en-US" dirty="0" smtClean="0"/>
              <a:t>cN0 because there is an exception for pathologic Stage 0 and Stage IA, they do not require pathologic evaluation of nodes</a:t>
            </a:r>
          </a:p>
          <a:p>
            <a:pPr lvl="1"/>
            <a:endParaRPr lang="en-US" altLang="en-US" dirty="0" smtClean="0"/>
          </a:p>
          <a:p>
            <a:pPr lvl="1"/>
            <a:r>
              <a:rPr lang="en-US" altLang="en-US" dirty="0" smtClean="0"/>
              <a:t>cM0 – use clinical M with pathologic staging unless there is pathologic confirmation of distant metastases</a:t>
            </a:r>
            <a:endParaRPr lang="en-US" altLang="en-US" dirty="0"/>
          </a:p>
        </p:txBody>
      </p:sp>
    </p:spTree>
    <p:extLst>
      <p:ext uri="{BB962C8B-B14F-4D97-AF65-F5344CB8AC3E}">
        <p14:creationId xmlns:p14="http://schemas.microsoft.com/office/powerpoint/2010/main" val="407569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 y="1524000"/>
            <a:ext cx="5486400" cy="4114800"/>
          </a:xfrm>
          <a:prstGeom prst="rect">
            <a:avLst/>
          </a:prstGeom>
          <a:noFill/>
          <a:ln w="12700">
            <a:solidFill>
              <a:prstClr val="black"/>
            </a:solidFill>
          </a:ln>
        </p:spPr>
      </p:sp>
      <p:sp>
        <p:nvSpPr>
          <p:cNvPr id="3" name="Notes Placeholder 2"/>
          <p:cNvSpPr>
            <a:spLocks noGrp="1"/>
          </p:cNvSpPr>
          <p:nvPr>
            <p:ph type="body" idx="1"/>
          </p:nvPr>
        </p:nvSpPr>
        <p:spPr>
          <a:xfrm>
            <a:off x="514350" y="5867403"/>
            <a:ext cx="4114800" cy="4800599"/>
          </a:xfrm>
          <a:prstGeom prst="rect">
            <a:avLst/>
          </a:prstGeom>
        </p:spPr>
        <p:txBody>
          <a:bodyPr/>
          <a:lstStyle/>
          <a:p>
            <a:r>
              <a:rPr lang="en-US" altLang="en-US" dirty="0" smtClean="0">
                <a:cs typeface="Times New Roman" panose="02020603050405020304" pitchFamily="18" charset="0"/>
              </a:rPr>
              <a:t>Rationale for staging choices</a:t>
            </a:r>
          </a:p>
          <a:p>
            <a:pPr lvl="1"/>
            <a:r>
              <a:rPr lang="en-US" altLang="en-US" dirty="0" smtClean="0"/>
              <a:t>Clinical  </a:t>
            </a:r>
          </a:p>
          <a:p>
            <a:pPr lvl="1">
              <a:lnSpc>
                <a:spcPct val="90000"/>
              </a:lnSpc>
            </a:pPr>
            <a:r>
              <a:rPr lang="en-US" altLang="en-US" dirty="0" smtClean="0"/>
              <a:t>T1b for </a:t>
            </a:r>
            <a:r>
              <a:rPr lang="en-US" altLang="en-US" u="sng" dirty="0" smtClean="0"/>
              <a:t>&lt;</a:t>
            </a:r>
            <a:r>
              <a:rPr lang="en-US" altLang="en-US" dirty="0" smtClean="0"/>
              <a:t>1.0mm in thickness, mitosis 1/mm</a:t>
            </a:r>
            <a:r>
              <a:rPr lang="en-US" altLang="en-US" baseline="30000" dirty="0" smtClean="0"/>
              <a:t>2</a:t>
            </a:r>
            <a:r>
              <a:rPr lang="en-US" altLang="en-US" dirty="0" smtClean="0"/>
              <a:t>, and ulceration present</a:t>
            </a:r>
          </a:p>
          <a:p>
            <a:pPr lvl="2">
              <a:lnSpc>
                <a:spcPct val="90000"/>
              </a:lnSpc>
            </a:pPr>
            <a:endParaRPr lang="en-US" altLang="en-US" dirty="0" smtClean="0"/>
          </a:p>
          <a:p>
            <a:pPr lvl="1">
              <a:lnSpc>
                <a:spcPct val="90000"/>
              </a:lnSpc>
            </a:pPr>
            <a:r>
              <a:rPr lang="en-US" altLang="en-US" dirty="0" smtClean="0"/>
              <a:t>N0 because nodes were clinically negative on imaging *</a:t>
            </a:r>
          </a:p>
          <a:p>
            <a:pPr lvl="2">
              <a:lnSpc>
                <a:spcPct val="90000"/>
              </a:lnSpc>
            </a:pPr>
            <a:endParaRPr lang="en-US" altLang="en-US" dirty="0" smtClean="0"/>
          </a:p>
          <a:p>
            <a:pPr lvl="1">
              <a:lnSpc>
                <a:spcPct val="90000"/>
              </a:lnSpc>
            </a:pPr>
            <a:r>
              <a:rPr lang="en-US" altLang="en-US" dirty="0" smtClean="0"/>
              <a:t>M0 because there was nothing to suggest distant metastases *</a:t>
            </a:r>
          </a:p>
          <a:p>
            <a:pPr lvl="2">
              <a:lnSpc>
                <a:spcPct val="90000"/>
              </a:lnSpc>
            </a:pPr>
            <a:endParaRPr lang="en-US" altLang="en-US" dirty="0" smtClean="0"/>
          </a:p>
          <a:p>
            <a:pPr lvl="1">
              <a:lnSpc>
                <a:spcPct val="90000"/>
              </a:lnSpc>
              <a:buFontTx/>
              <a:buNone/>
            </a:pPr>
            <a:r>
              <a:rPr lang="en-US" altLang="en-US" dirty="0" smtClean="0"/>
              <a:t>*  if there was, appropriate tests would be performed before developing a treatment plan</a:t>
            </a:r>
          </a:p>
          <a:p>
            <a:pPr lvl="1"/>
            <a:endParaRPr lang="en-US" altLang="en-US" dirty="0" smtClean="0"/>
          </a:p>
          <a:p>
            <a:pPr lvl="1"/>
            <a:r>
              <a:rPr lang="en-US" altLang="en-US" dirty="0" smtClean="0"/>
              <a:t>Path</a:t>
            </a:r>
          </a:p>
          <a:p>
            <a:pPr lvl="1"/>
            <a:r>
              <a:rPr lang="en-US" altLang="en-US" dirty="0" smtClean="0">
                <a:cs typeface="Times New Roman" panose="02020603050405020304" pitchFamily="18" charset="0"/>
              </a:rPr>
              <a:t>pT4b is &gt;4mm in thickness, with ulceration present</a:t>
            </a:r>
            <a:endParaRPr lang="en-US" altLang="en-US" dirty="0" smtClean="0"/>
          </a:p>
          <a:p>
            <a:pPr lvl="1"/>
            <a:endParaRPr lang="en-US" altLang="en-US" dirty="0" smtClean="0"/>
          </a:p>
          <a:p>
            <a:pPr lvl="1"/>
            <a:r>
              <a:rPr lang="en-US" altLang="en-US" dirty="0" smtClean="0"/>
              <a:t>pN1a because one clinically negative axillary node was positive</a:t>
            </a:r>
          </a:p>
          <a:p>
            <a:pPr lvl="1"/>
            <a:endParaRPr lang="en-US" altLang="en-US" dirty="0" smtClean="0"/>
          </a:p>
          <a:p>
            <a:pPr lvl="1"/>
            <a:r>
              <a:rPr lang="en-US" altLang="en-US" dirty="0" smtClean="0"/>
              <a:t>cM0 – use clinical M with pathologic staging unless there is pathologic confirmation of distant metastases</a:t>
            </a:r>
          </a:p>
          <a:p>
            <a:pPr lvl="1"/>
            <a:endParaRPr lang="en-US" altLang="en-US" dirty="0" smtClean="0"/>
          </a:p>
          <a:p>
            <a:pPr lvl="1"/>
            <a:endParaRPr lang="en-US" altLang="en-US" dirty="0" smtClean="0"/>
          </a:p>
          <a:p>
            <a:pPr lvl="1"/>
            <a:endParaRPr lang="en-US" altLang="en-US" dirty="0"/>
          </a:p>
        </p:txBody>
      </p:sp>
    </p:spTree>
    <p:extLst>
      <p:ext uri="{BB962C8B-B14F-4D97-AF65-F5344CB8AC3E}">
        <p14:creationId xmlns:p14="http://schemas.microsoft.com/office/powerpoint/2010/main" val="106046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51383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153668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14659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10140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4983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023249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479420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094397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622788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240687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300503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99612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340532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2326795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2079380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600972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1721331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ED40C84F-2EFF-472B-BFA9-D171E5AC044D}" type="slidenum">
              <a:rPr lang="en-US" altLang="en-US"/>
              <a:pPr/>
              <a:t>‹#›</a:t>
            </a:fld>
            <a:endParaRPr lang="en-US" altLang="en-US"/>
          </a:p>
        </p:txBody>
      </p:sp>
    </p:spTree>
    <p:extLst>
      <p:ext uri="{BB962C8B-B14F-4D97-AF65-F5344CB8AC3E}">
        <p14:creationId xmlns:p14="http://schemas.microsoft.com/office/powerpoint/2010/main" val="3077616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361883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3425148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1624844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28949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2236119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3911587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1529410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1908975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3396875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379310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3"/>
          </p:nvPr>
        </p:nvSpPr>
        <p:spPr>
          <a:xfrm>
            <a:off x="457200" y="1066800"/>
            <a:ext cx="8229600" cy="3962400"/>
          </a:xfrm>
        </p:spPr>
        <p:txBody>
          <a:bodyPr/>
          <a:lstStyle/>
          <a:p>
            <a:pPr lvl="0"/>
            <a:endParaRPr lang="en-US" noProof="0" smtClean="0"/>
          </a:p>
        </p:txBody>
      </p:sp>
      <p:sp>
        <p:nvSpPr>
          <p:cNvPr id="5" name="Date Placeholder 3"/>
          <p:cNvSpPr>
            <a:spLocks noGrp="1"/>
          </p:cNvSpPr>
          <p:nvPr>
            <p:ph type="dt" sz="half" idx="14"/>
          </p:nvPr>
        </p:nvSpPr>
        <p:spPr/>
        <p:txBody>
          <a:bodyPr/>
          <a:lstStyle>
            <a:lvl1pPr>
              <a:defRPr/>
            </a:lvl1pPr>
          </a:lstStyle>
          <a:p>
            <a:endParaRPr lang="en-US" altLang="en-US"/>
          </a:p>
        </p:txBody>
      </p:sp>
      <p:sp>
        <p:nvSpPr>
          <p:cNvPr id="6" name="Footer Placeholder 4"/>
          <p:cNvSpPr>
            <a:spLocks noGrp="1"/>
          </p:cNvSpPr>
          <p:nvPr>
            <p:ph type="ftr" sz="quarter" idx="15"/>
          </p:nvPr>
        </p:nvSpPr>
        <p:spPr/>
        <p:txBody>
          <a:bodyPr/>
          <a:lstStyle>
            <a:lvl1pPr>
              <a:defRPr/>
            </a:lvl1pPr>
          </a:lstStyle>
          <a:p>
            <a:r>
              <a:rPr lang="en-US" altLang="en-US"/>
              <a:t>Compton, C.C., Byrd, D.R., et al., Editors. AJCC CancerStaging Atlas, 2nd Edition. New York: Springer, 2012. ©American Joint Committee on Cancer</a:t>
            </a:r>
          </a:p>
        </p:txBody>
      </p:sp>
      <p:sp>
        <p:nvSpPr>
          <p:cNvPr id="7" name="Slide Number Placeholder 5"/>
          <p:cNvSpPr>
            <a:spLocks noGrp="1"/>
          </p:cNvSpPr>
          <p:nvPr>
            <p:ph type="sldNum" sz="quarter" idx="16"/>
          </p:nvPr>
        </p:nvSpPr>
        <p:spPr/>
        <p:txBody>
          <a:bodyPr/>
          <a:lstStyle>
            <a:lvl1pPr>
              <a:defRPr/>
            </a:lvl1pPr>
          </a:lstStyle>
          <a:p>
            <a:fld id="{9F15FE4F-CC39-4C49-8953-973561090872}" type="slidenum">
              <a:rPr lang="en-US" altLang="en-US"/>
              <a:pPr/>
              <a:t>‹#›</a:t>
            </a:fld>
            <a:endParaRPr lang="en-US" altLang="en-US"/>
          </a:p>
        </p:txBody>
      </p:sp>
    </p:spTree>
    <p:extLst>
      <p:ext uri="{BB962C8B-B14F-4D97-AF65-F5344CB8AC3E}">
        <p14:creationId xmlns:p14="http://schemas.microsoft.com/office/powerpoint/2010/main" val="57299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564222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87052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234966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46752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5126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dirty="0"/>
          </a:p>
        </p:txBody>
      </p:sp>
    </p:spTree>
    <p:extLst>
      <p:ext uri="{BB962C8B-B14F-4D97-AF65-F5344CB8AC3E}">
        <p14:creationId xmlns:p14="http://schemas.microsoft.com/office/powerpoint/2010/main" val="3716633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12/17/2015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185429730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TNM Staging: Melanoma</a:t>
            </a:r>
            <a:endParaRPr lang="en-US" dirty="0"/>
          </a:p>
        </p:txBody>
      </p:sp>
      <p:sp>
        <p:nvSpPr>
          <p:cNvPr id="3" name="Subtitle 2"/>
          <p:cNvSpPr>
            <a:spLocks noGrp="1"/>
          </p:cNvSpPr>
          <p:nvPr>
            <p:ph type="subTitle" idx="1"/>
          </p:nvPr>
        </p:nvSpPr>
        <p:spPr/>
        <p:txBody>
          <a:bodyPr/>
          <a:lstStyle/>
          <a:p>
            <a:r>
              <a:rPr lang="en-US" dirty="0" smtClean="0"/>
              <a:t>Tonya Brandenburg, MHA, CTR</a:t>
            </a:r>
          </a:p>
          <a:p>
            <a:r>
              <a:rPr lang="en-US" dirty="0" smtClean="0"/>
              <a:t>Kentucky Cancer Registry</a:t>
            </a:r>
          </a:p>
          <a:p>
            <a:endParaRPr lang="en-US" dirty="0"/>
          </a:p>
        </p:txBody>
      </p:sp>
    </p:spTree>
    <p:extLst>
      <p:ext uri="{BB962C8B-B14F-4D97-AF65-F5344CB8AC3E}">
        <p14:creationId xmlns:p14="http://schemas.microsoft.com/office/powerpoint/2010/main" val="650095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28600" y="6096000"/>
            <a:ext cx="8382000" cy="533400"/>
          </a:xfrm>
        </p:spPr>
        <p:txBody>
          <a:bodyPr>
            <a:normAutofit fontScale="85000" lnSpcReduction="10000"/>
          </a:bodyPr>
          <a:lstStyle/>
          <a:p>
            <a:pPr eaLnBrk="1" hangingPunct="1">
              <a:buFontTx/>
              <a:buNone/>
            </a:pPr>
            <a:r>
              <a:rPr lang="en-US" altLang="en-US" dirty="0" smtClean="0">
                <a:ea typeface="ＭＳ Ｐゴシック" panose="020B0600070205080204" pitchFamily="34" charset="-128"/>
              </a:rPr>
              <a:t>T2b is defined as melanoma 1.01 to 2.0 mm in thickness with ulceration.</a:t>
            </a:r>
          </a:p>
        </p:txBody>
      </p:sp>
      <p:sp>
        <p:nvSpPr>
          <p:cNvPr id="17412"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7413" name="Picture Placeholder 6" descr="Fig 31.10.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93" r="-7993"/>
          <a:stretch>
            <a:fillRect/>
          </a:stretch>
        </p:blipFill>
        <p:spPr>
          <a:xfrm>
            <a:off x="-381000" y="152400"/>
            <a:ext cx="8229600" cy="5638800"/>
          </a:xfrm>
        </p:spPr>
      </p:pic>
    </p:spTree>
    <p:extLst>
      <p:ext uri="{BB962C8B-B14F-4D97-AF65-F5344CB8AC3E}">
        <p14:creationId xmlns:p14="http://schemas.microsoft.com/office/powerpoint/2010/main" val="3979854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381000" y="6248400"/>
            <a:ext cx="8305800" cy="304800"/>
          </a:xfrm>
        </p:spPr>
        <p:txBody>
          <a:bodyPr>
            <a:normAutofit fontScale="85000" lnSpcReduction="20000"/>
          </a:bodyPr>
          <a:lstStyle/>
          <a:p>
            <a:pPr eaLnBrk="1" hangingPunct="1">
              <a:buFontTx/>
              <a:buNone/>
            </a:pPr>
            <a:r>
              <a:rPr lang="en-US" altLang="en-US" dirty="0" smtClean="0">
                <a:ea typeface="ＭＳ Ｐゴシック" panose="020B0600070205080204" pitchFamily="34" charset="-128"/>
              </a:rPr>
              <a:t>T3a is defined as melanoma 2.01 to 4.0 mm in thickness without ulceration.</a:t>
            </a:r>
          </a:p>
        </p:txBody>
      </p:sp>
      <p:sp>
        <p:nvSpPr>
          <p:cNvPr id="18436"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8437" name="Picture Placeholder 7" descr="Fig 31.11.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644" r="-6644"/>
          <a:stretch>
            <a:fillRect/>
          </a:stretch>
        </p:blipFill>
        <p:spPr>
          <a:xfrm>
            <a:off x="-381000" y="152400"/>
            <a:ext cx="8229600" cy="5410200"/>
          </a:xfrm>
        </p:spPr>
      </p:pic>
    </p:spTree>
    <p:extLst>
      <p:ext uri="{BB962C8B-B14F-4D97-AF65-F5344CB8AC3E}">
        <p14:creationId xmlns:p14="http://schemas.microsoft.com/office/powerpoint/2010/main" val="1876184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47964" y="6400794"/>
            <a:ext cx="8229599" cy="457206"/>
          </a:xfrm>
        </p:spPr>
        <p:txBody>
          <a:bodyPr>
            <a:normAutofit fontScale="85000" lnSpcReduction="10000"/>
          </a:bodyPr>
          <a:lstStyle/>
          <a:p>
            <a:pPr eaLnBrk="1" hangingPunct="1">
              <a:buFontTx/>
              <a:buNone/>
            </a:pPr>
            <a:r>
              <a:rPr lang="en-US" altLang="en-US" dirty="0" smtClean="0">
                <a:ea typeface="ＭＳ Ｐゴシック" panose="020B0600070205080204" pitchFamily="34" charset="-128"/>
              </a:rPr>
              <a:t>T3b is defined as melanoma 2.01 to 4.0 mm in thickness with ulceration.</a:t>
            </a:r>
          </a:p>
        </p:txBody>
      </p:sp>
      <p:sp>
        <p:nvSpPr>
          <p:cNvPr id="19460"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9461" name="Picture Placeholder 6" descr="Fig 31.12.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993" r="-7993"/>
          <a:stretch>
            <a:fillRect/>
          </a:stretch>
        </p:blipFill>
        <p:spPr>
          <a:xfrm>
            <a:off x="-381000" y="228600"/>
            <a:ext cx="8229600" cy="5562600"/>
          </a:xfrm>
        </p:spPr>
      </p:pic>
    </p:spTree>
    <p:extLst>
      <p:ext uri="{BB962C8B-B14F-4D97-AF65-F5344CB8AC3E}">
        <p14:creationId xmlns:p14="http://schemas.microsoft.com/office/powerpoint/2010/main" val="3022783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Staging: T4, T4a, and T4b</a:t>
            </a:r>
            <a:endParaRPr lang="en-US" dirty="0"/>
          </a:p>
        </p:txBody>
      </p:sp>
      <p:sp>
        <p:nvSpPr>
          <p:cNvPr id="3" name="Content Placeholder 2"/>
          <p:cNvSpPr>
            <a:spLocks noGrp="1"/>
          </p:cNvSpPr>
          <p:nvPr>
            <p:ph idx="1"/>
          </p:nvPr>
        </p:nvSpPr>
        <p:spPr>
          <a:xfrm>
            <a:off x="228600" y="2052925"/>
            <a:ext cx="8610600" cy="4576475"/>
          </a:xfrm>
        </p:spPr>
        <p:txBody>
          <a:bodyPr>
            <a:normAutofit/>
          </a:bodyPr>
          <a:lstStyle/>
          <a:p>
            <a:pPr marL="398463" lvl="1" indent="-398463">
              <a:buClr>
                <a:srgbClr val="E45F3C"/>
              </a:buClr>
              <a:buSzPct val="79166"/>
              <a:buFont typeface="Wingdings 2"/>
              <a:buChar char=""/>
              <a:tabLst>
                <a:tab pos="396875" algn="l"/>
              </a:tabLst>
            </a:pPr>
            <a:r>
              <a:rPr lang="en-US" sz="3200" dirty="0">
                <a:solidFill>
                  <a:prstClr val="white"/>
                </a:solidFill>
                <a:latin typeface="Century Gothic" panose="020B0502020202020204" pitchFamily="34" charset="0"/>
                <a:cs typeface="Verdana"/>
              </a:rPr>
              <a:t>T4: Melanomas &gt;4.0 mm</a:t>
            </a:r>
          </a:p>
          <a:p>
            <a:pPr marL="798513" lvl="2" indent="-398463">
              <a:buClr>
                <a:srgbClr val="E45F3C"/>
              </a:buClr>
              <a:buSzPct val="79166"/>
              <a:buFont typeface="Wingdings 2"/>
              <a:buChar char=""/>
              <a:tabLst>
                <a:tab pos="396875" algn="l"/>
              </a:tabLst>
            </a:pPr>
            <a:r>
              <a:rPr lang="en-US" sz="3200" dirty="0" smtClean="0">
                <a:solidFill>
                  <a:prstClr val="white"/>
                </a:solidFill>
                <a:latin typeface="Century Gothic" panose="020B0502020202020204" pitchFamily="34" charset="0"/>
                <a:cs typeface="Verdana"/>
              </a:rPr>
              <a:t>T4a: without </a:t>
            </a:r>
            <a:r>
              <a:rPr lang="en-US" sz="3200" dirty="0">
                <a:solidFill>
                  <a:prstClr val="white"/>
                </a:solidFill>
                <a:latin typeface="Century Gothic" panose="020B0502020202020204" pitchFamily="34" charset="0"/>
                <a:cs typeface="Verdana"/>
              </a:rPr>
              <a:t>ulceration</a:t>
            </a:r>
          </a:p>
          <a:p>
            <a:pPr marL="798513" lvl="2" indent="-398463">
              <a:buClr>
                <a:srgbClr val="E45F3C"/>
              </a:buClr>
              <a:buSzPct val="79166"/>
              <a:buFont typeface="Wingdings 2"/>
              <a:buChar char=""/>
              <a:tabLst>
                <a:tab pos="396875" algn="l"/>
              </a:tabLst>
            </a:pPr>
            <a:r>
              <a:rPr lang="en-US" sz="3200" dirty="0" smtClean="0">
                <a:solidFill>
                  <a:prstClr val="white"/>
                </a:solidFill>
                <a:latin typeface="Century Gothic" panose="020B0502020202020204" pitchFamily="34" charset="0"/>
                <a:cs typeface="Verdana"/>
              </a:rPr>
              <a:t>T4b: with </a:t>
            </a:r>
            <a:r>
              <a:rPr lang="en-US" sz="3200" dirty="0">
                <a:solidFill>
                  <a:prstClr val="white"/>
                </a:solidFill>
                <a:latin typeface="Century Gothic" panose="020B0502020202020204" pitchFamily="34" charset="0"/>
                <a:cs typeface="Verdana"/>
              </a:rPr>
              <a:t>ulceration</a:t>
            </a:r>
            <a:endParaRPr lang="en-US" sz="3200" dirty="0"/>
          </a:p>
        </p:txBody>
      </p:sp>
    </p:spTree>
    <p:extLst>
      <p:ext uri="{BB962C8B-B14F-4D97-AF65-F5344CB8AC3E}">
        <p14:creationId xmlns:p14="http://schemas.microsoft.com/office/powerpoint/2010/main" val="1639946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228600" y="6172200"/>
            <a:ext cx="8610600" cy="685800"/>
          </a:xfrm>
        </p:spPr>
        <p:txBody>
          <a:bodyPr>
            <a:normAutofit lnSpcReduction="10000"/>
          </a:bodyPr>
          <a:lstStyle/>
          <a:p>
            <a:pPr eaLnBrk="1" hangingPunct="1">
              <a:buFontTx/>
              <a:buNone/>
            </a:pPr>
            <a:r>
              <a:rPr lang="en-US" altLang="en-US" dirty="0" smtClean="0">
                <a:ea typeface="ＭＳ Ｐゴシック" panose="020B0600070205080204" pitchFamily="34" charset="-128"/>
              </a:rPr>
              <a:t>T4a is defined as melanoma more than 4.0 mm in thickness without ulceration.</a:t>
            </a:r>
          </a:p>
        </p:txBody>
      </p:sp>
      <p:sp>
        <p:nvSpPr>
          <p:cNvPr id="20484"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0485" name="Picture Placeholder 7" descr="Fig 31.13.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747" r="-9747"/>
          <a:stretch>
            <a:fillRect/>
          </a:stretch>
        </p:blipFill>
        <p:spPr>
          <a:xfrm>
            <a:off x="-533400" y="152400"/>
            <a:ext cx="8229600" cy="5715000"/>
          </a:xfrm>
        </p:spPr>
      </p:pic>
    </p:spTree>
    <p:extLst>
      <p:ext uri="{BB962C8B-B14F-4D97-AF65-F5344CB8AC3E}">
        <p14:creationId xmlns:p14="http://schemas.microsoft.com/office/powerpoint/2010/main" val="19288411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52400" y="6096000"/>
            <a:ext cx="8839200" cy="609606"/>
          </a:xfrm>
        </p:spPr>
        <p:txBody>
          <a:bodyPr>
            <a:normAutofit fontScale="92500" lnSpcReduction="20000"/>
          </a:bodyPr>
          <a:lstStyle/>
          <a:p>
            <a:pPr eaLnBrk="1" hangingPunct="1">
              <a:buFontTx/>
              <a:buNone/>
            </a:pPr>
            <a:r>
              <a:rPr lang="en-US" altLang="en-US" dirty="0" smtClean="0">
                <a:ea typeface="ＭＳ Ｐゴシック" panose="020B0600070205080204" pitchFamily="34" charset="-128"/>
              </a:rPr>
              <a:t>T4b is defined as melanoma more than 4.0 mm in thickness with ulceration.</a:t>
            </a:r>
          </a:p>
        </p:txBody>
      </p:sp>
      <p:sp>
        <p:nvSpPr>
          <p:cNvPr id="21508"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1509" name="Picture Placeholder 6" descr="Fig 31.14.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69" r="-11169"/>
          <a:stretch>
            <a:fillRect/>
          </a:stretch>
        </p:blipFill>
        <p:spPr>
          <a:xfrm>
            <a:off x="-609600" y="228600"/>
            <a:ext cx="8229600" cy="5486400"/>
          </a:xfrm>
        </p:spPr>
      </p:pic>
    </p:spTree>
    <p:extLst>
      <p:ext uri="{BB962C8B-B14F-4D97-AF65-F5344CB8AC3E}">
        <p14:creationId xmlns:p14="http://schemas.microsoft.com/office/powerpoint/2010/main" val="286462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Elements of Staging: NX, N0, and N1, N1a, and N1b</a:t>
            </a:r>
            <a:endParaRPr lang="en-US" sz="3400" dirty="0"/>
          </a:p>
        </p:txBody>
      </p:sp>
      <p:sp>
        <p:nvSpPr>
          <p:cNvPr id="3" name="Content Placeholder 2"/>
          <p:cNvSpPr>
            <a:spLocks noGrp="1"/>
          </p:cNvSpPr>
          <p:nvPr>
            <p:ph idx="1"/>
          </p:nvPr>
        </p:nvSpPr>
        <p:spPr>
          <a:xfrm>
            <a:off x="484710" y="2052925"/>
            <a:ext cx="7973490" cy="4500275"/>
          </a:xfrm>
        </p:spPr>
        <p:txBody>
          <a:bodyPr>
            <a:normAutofit/>
          </a:bodyPr>
          <a:lstStyle/>
          <a:p>
            <a:pPr marL="396240" lvl="0"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NX: </a:t>
            </a:r>
            <a:r>
              <a:rPr lang="en-US" sz="2800" spc="-15" dirty="0">
                <a:solidFill>
                  <a:srgbClr val="FFFFFF"/>
                </a:solidFill>
                <a:latin typeface="Century Gothic" panose="020B0502020202020204" pitchFamily="34" charset="0"/>
                <a:ea typeface="+mn-ea"/>
                <a:cs typeface="Verdana"/>
              </a:rPr>
              <a:t>Regional LN cannot be assessed</a:t>
            </a:r>
          </a:p>
          <a:p>
            <a:pPr marL="396240" lvl="0"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N0: </a:t>
            </a:r>
            <a:r>
              <a:rPr lang="en-US" sz="2800" spc="-15" dirty="0">
                <a:solidFill>
                  <a:srgbClr val="FFFFFF"/>
                </a:solidFill>
                <a:latin typeface="Century Gothic" panose="020B0502020202020204" pitchFamily="34" charset="0"/>
                <a:ea typeface="+mn-ea"/>
                <a:cs typeface="Verdana"/>
              </a:rPr>
              <a:t>No regional LN </a:t>
            </a:r>
            <a:r>
              <a:rPr lang="en-US" sz="2800" spc="-15" dirty="0" smtClean="0">
                <a:solidFill>
                  <a:srgbClr val="FFFFFF"/>
                </a:solidFill>
                <a:latin typeface="Century Gothic" panose="020B0502020202020204" pitchFamily="34" charset="0"/>
                <a:ea typeface="+mn-ea"/>
                <a:cs typeface="Verdana"/>
              </a:rPr>
              <a:t>metastases</a:t>
            </a:r>
            <a:endParaRPr lang="en-US" sz="2800" spc="-15" dirty="0">
              <a:solidFill>
                <a:srgbClr val="FFFFFF"/>
              </a:solidFill>
              <a:latin typeface="Century Gothic" panose="020B0502020202020204" pitchFamily="34" charset="0"/>
              <a:ea typeface="+mn-ea"/>
              <a:cs typeface="Verdana"/>
            </a:endParaRPr>
          </a:p>
          <a:p>
            <a:pPr marL="396240" lvl="0"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N1: Metastasis in 1 node</a:t>
            </a:r>
          </a:p>
          <a:p>
            <a:pPr marL="796290" lvl="1"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N1a: Metastases in 1 node with </a:t>
            </a:r>
            <a:r>
              <a:rPr lang="en-US" sz="2800" spc="-15" dirty="0" err="1" smtClean="0">
                <a:solidFill>
                  <a:srgbClr val="FFFFFF"/>
                </a:solidFill>
                <a:latin typeface="Century Gothic" panose="020B0502020202020204" pitchFamily="34" charset="0"/>
                <a:ea typeface="+mn-ea"/>
                <a:cs typeface="Verdana"/>
              </a:rPr>
              <a:t>micrometstatsis</a:t>
            </a:r>
            <a:endParaRPr lang="en-US" sz="2800" spc="-15" dirty="0">
              <a:solidFill>
                <a:srgbClr val="FFFFFF"/>
              </a:solidFill>
              <a:latin typeface="Century Gothic" panose="020B0502020202020204" pitchFamily="34" charset="0"/>
              <a:ea typeface="+mn-ea"/>
              <a:cs typeface="Verdana"/>
            </a:endParaRPr>
          </a:p>
          <a:p>
            <a:pPr marL="796290" lvl="1"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N1b: Metastases in 1 node with </a:t>
            </a:r>
            <a:r>
              <a:rPr lang="en-US" sz="2800" spc="-15" dirty="0" err="1" smtClean="0">
                <a:solidFill>
                  <a:srgbClr val="FFFFFF"/>
                </a:solidFill>
                <a:latin typeface="Century Gothic" panose="020B0502020202020204" pitchFamily="34" charset="0"/>
                <a:ea typeface="+mn-ea"/>
                <a:cs typeface="Verdana"/>
              </a:rPr>
              <a:t>macrometastasis</a:t>
            </a:r>
            <a:endParaRPr lang="en-US" sz="2800" spc="-15" dirty="0">
              <a:solidFill>
                <a:srgbClr val="FFFFFF"/>
              </a:solidFill>
              <a:latin typeface="Century Gothic" panose="020B0502020202020204" pitchFamily="34" charset="0"/>
              <a:ea typeface="+mn-ea"/>
              <a:cs typeface="Verdana"/>
            </a:endParaRPr>
          </a:p>
          <a:p>
            <a:pPr marL="12700" lvl="0" indent="0">
              <a:buClr>
                <a:srgbClr val="E45F3C"/>
              </a:buClr>
              <a:buSzPct val="79166"/>
              <a:buNone/>
              <a:tabLst>
                <a:tab pos="396875" algn="l"/>
              </a:tabLst>
            </a:pPr>
            <a:endParaRPr lang="en-US" sz="2400" spc="-15" dirty="0">
              <a:solidFill>
                <a:srgbClr val="FFFFFF"/>
              </a:solidFill>
              <a:latin typeface="Century Gothic" panose="020B0502020202020204" pitchFamily="34" charset="0"/>
              <a:ea typeface="+mn-ea"/>
              <a:cs typeface="Verdana"/>
            </a:endParaRPr>
          </a:p>
          <a:p>
            <a:pPr marL="396240" lvl="0" indent="-383540">
              <a:buClr>
                <a:srgbClr val="E45F3C"/>
              </a:buClr>
              <a:buSzPct val="79166"/>
              <a:buFont typeface="Wingdings 2"/>
              <a:buChar char=""/>
              <a:tabLst>
                <a:tab pos="396875" algn="l"/>
              </a:tabLst>
            </a:pPr>
            <a:endParaRPr lang="en-US" sz="2200" dirty="0"/>
          </a:p>
        </p:txBody>
      </p:sp>
    </p:spTree>
    <p:extLst>
      <p:ext uri="{BB962C8B-B14F-4D97-AF65-F5344CB8AC3E}">
        <p14:creationId xmlns:p14="http://schemas.microsoft.com/office/powerpoint/2010/main" val="2931942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134471" y="5943600"/>
            <a:ext cx="8991600" cy="762000"/>
          </a:xfrm>
        </p:spPr>
        <p:txBody>
          <a:bodyPr>
            <a:normAutofit/>
          </a:bodyPr>
          <a:lstStyle/>
          <a:p>
            <a:pPr eaLnBrk="1" hangingPunct="1">
              <a:buFontTx/>
              <a:buNone/>
            </a:pPr>
            <a:r>
              <a:rPr lang="en-US" altLang="en-US" dirty="0" smtClean="0">
                <a:ea typeface="ＭＳ Ｐゴシック" panose="020B0600070205080204" pitchFamily="34" charset="-128"/>
              </a:rPr>
              <a:t>N1a is defined as clinically occult metastasis (</a:t>
            </a:r>
            <a:r>
              <a:rPr lang="en-US" altLang="en-US" dirty="0" err="1" smtClean="0">
                <a:ea typeface="ＭＳ Ｐゴシック" panose="020B0600070205080204" pitchFamily="34" charset="-128"/>
              </a:rPr>
              <a:t>micrometastasis</a:t>
            </a:r>
            <a:r>
              <a:rPr lang="en-US" altLang="en-US" dirty="0" smtClean="0">
                <a:ea typeface="ＭＳ Ｐゴシック" panose="020B0600070205080204" pitchFamily="34" charset="-128"/>
              </a:rPr>
              <a:t>) in one lymph node.</a:t>
            </a:r>
          </a:p>
        </p:txBody>
      </p:sp>
      <p:sp>
        <p:nvSpPr>
          <p:cNvPr id="22532"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2533" name="Picture Placeholder 7" descr="Fig 31.15.tif"/>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7484" r="-217484"/>
          <a:stretch>
            <a:fillRect/>
          </a:stretch>
        </p:blipFill>
        <p:spPr>
          <a:xfrm>
            <a:off x="-4495800" y="147913"/>
            <a:ext cx="12037197" cy="5795687"/>
          </a:xfrm>
        </p:spPr>
      </p:pic>
    </p:spTree>
    <p:extLst>
      <p:ext uri="{BB962C8B-B14F-4D97-AF65-F5344CB8AC3E}">
        <p14:creationId xmlns:p14="http://schemas.microsoft.com/office/powerpoint/2010/main" val="26369017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6019800"/>
            <a:ext cx="8915400" cy="685806"/>
          </a:xfrm>
        </p:spPr>
        <p:txBody>
          <a:bodyPr>
            <a:normAutofit lnSpcReduction="10000"/>
          </a:bodyPr>
          <a:lstStyle/>
          <a:p>
            <a:pPr eaLnBrk="1" hangingPunct="1">
              <a:buFontTx/>
              <a:buNone/>
            </a:pPr>
            <a:r>
              <a:rPr lang="en-US" altLang="en-US" dirty="0" smtClean="0">
                <a:ea typeface="ＭＳ Ｐゴシック" panose="020B0600070205080204" pitchFamily="34" charset="-128"/>
              </a:rPr>
              <a:t>N1b is defined as clinically apparent metastasis (</a:t>
            </a:r>
            <a:r>
              <a:rPr lang="en-US" altLang="en-US" dirty="0" err="1" smtClean="0">
                <a:ea typeface="ＭＳ Ｐゴシック" panose="020B0600070205080204" pitchFamily="34" charset="-128"/>
              </a:rPr>
              <a:t>macrometastasis</a:t>
            </a:r>
            <a:r>
              <a:rPr lang="en-US" altLang="en-US" dirty="0" smtClean="0">
                <a:ea typeface="ＭＳ Ｐゴシック" panose="020B0600070205080204" pitchFamily="34" charset="-128"/>
              </a:rPr>
              <a:t>) in one lymph node.</a:t>
            </a:r>
          </a:p>
        </p:txBody>
      </p:sp>
      <p:sp>
        <p:nvSpPr>
          <p:cNvPr id="23556"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3557" name="Picture Placeholder 6" descr="Fig 31.16.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2197" r="-202197"/>
          <a:stretch>
            <a:fillRect/>
          </a:stretch>
        </p:blipFill>
        <p:spPr>
          <a:xfrm>
            <a:off x="-4267200" y="253500"/>
            <a:ext cx="11236569" cy="5410200"/>
          </a:xfrm>
        </p:spPr>
      </p:pic>
    </p:spTree>
    <p:extLst>
      <p:ext uri="{BB962C8B-B14F-4D97-AF65-F5344CB8AC3E}">
        <p14:creationId xmlns:p14="http://schemas.microsoft.com/office/powerpoint/2010/main" val="18632303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Elements of Staging: N2, N2a, N2b, N2c, and N3</a:t>
            </a:r>
            <a:endParaRPr lang="en-US" sz="3400" dirty="0"/>
          </a:p>
        </p:txBody>
      </p:sp>
      <p:sp>
        <p:nvSpPr>
          <p:cNvPr id="3" name="Content Placeholder 2"/>
          <p:cNvSpPr>
            <a:spLocks noGrp="1"/>
          </p:cNvSpPr>
          <p:nvPr>
            <p:ph idx="1"/>
          </p:nvPr>
        </p:nvSpPr>
        <p:spPr>
          <a:xfrm>
            <a:off x="484710" y="2052925"/>
            <a:ext cx="7973490" cy="4500275"/>
          </a:xfrm>
        </p:spPr>
        <p:txBody>
          <a:bodyPr>
            <a:normAutofit/>
          </a:bodyPr>
          <a:lstStyle/>
          <a:p>
            <a:pPr marL="796290" lvl="1" indent="-383540">
              <a:buClr>
                <a:srgbClr val="E45F3C"/>
              </a:buClr>
              <a:buSzPct val="79166"/>
              <a:buFont typeface="Wingdings 2"/>
              <a:buChar char=""/>
              <a:tabLst>
                <a:tab pos="396875" algn="l"/>
              </a:tabLst>
            </a:pPr>
            <a:r>
              <a:rPr lang="en-US" sz="2800" spc="-15" dirty="0" smtClean="0">
                <a:solidFill>
                  <a:srgbClr val="FFFFFF"/>
                </a:solidFill>
                <a:latin typeface="Century Gothic" panose="020B0502020202020204" pitchFamily="34" charset="0"/>
                <a:ea typeface="+mn-ea"/>
                <a:cs typeface="Verdana"/>
              </a:rPr>
              <a:t>N2: Metastasis in 2-3 nodes</a:t>
            </a:r>
          </a:p>
          <a:p>
            <a:pPr marL="1196340" lvl="2" indent="-383540">
              <a:buClr>
                <a:srgbClr val="E45F3C"/>
              </a:buClr>
              <a:buSzPct val="79166"/>
              <a:buFont typeface="Wingdings 2"/>
              <a:buChar char=""/>
              <a:tabLst>
                <a:tab pos="396875" algn="l"/>
              </a:tabLst>
            </a:pPr>
            <a:r>
              <a:rPr lang="en-US" sz="2600" spc="-15" dirty="0" smtClean="0">
                <a:solidFill>
                  <a:srgbClr val="FFFFFF"/>
                </a:solidFill>
                <a:latin typeface="Century Gothic" panose="020B0502020202020204" pitchFamily="34" charset="0"/>
                <a:ea typeface="+mn-ea"/>
                <a:cs typeface="Verdana"/>
              </a:rPr>
              <a:t>N2a: Metastases in 2-3 nodes with </a:t>
            </a:r>
            <a:r>
              <a:rPr lang="en-US" sz="2600" spc="-15" dirty="0" err="1" smtClean="0">
                <a:solidFill>
                  <a:srgbClr val="FFFFFF"/>
                </a:solidFill>
                <a:latin typeface="Century Gothic" panose="020B0502020202020204" pitchFamily="34" charset="0"/>
                <a:ea typeface="+mn-ea"/>
                <a:cs typeface="Verdana"/>
              </a:rPr>
              <a:t>micrometstatsis</a:t>
            </a:r>
            <a:endParaRPr lang="en-US" sz="2600" spc="-15" dirty="0">
              <a:solidFill>
                <a:srgbClr val="FFFFFF"/>
              </a:solidFill>
              <a:latin typeface="Century Gothic" panose="020B0502020202020204" pitchFamily="34" charset="0"/>
              <a:ea typeface="+mn-ea"/>
              <a:cs typeface="Verdana"/>
            </a:endParaRPr>
          </a:p>
          <a:p>
            <a:pPr marL="1196340" lvl="2" indent="-383540">
              <a:buClr>
                <a:srgbClr val="E45F3C"/>
              </a:buClr>
              <a:buSzPct val="79166"/>
              <a:buFont typeface="Wingdings 2"/>
              <a:buChar char=""/>
              <a:tabLst>
                <a:tab pos="396875" algn="l"/>
              </a:tabLst>
            </a:pPr>
            <a:r>
              <a:rPr lang="en-US" sz="2600" spc="-15" dirty="0" smtClean="0">
                <a:solidFill>
                  <a:srgbClr val="FFFFFF"/>
                </a:solidFill>
                <a:latin typeface="Century Gothic" panose="020B0502020202020204" pitchFamily="34" charset="0"/>
                <a:ea typeface="+mn-ea"/>
                <a:cs typeface="Verdana"/>
              </a:rPr>
              <a:t>N2b: Metastases in 2-3 nodes with </a:t>
            </a:r>
            <a:r>
              <a:rPr lang="en-US" sz="2600" spc="-15" dirty="0" err="1" smtClean="0">
                <a:solidFill>
                  <a:srgbClr val="FFFFFF"/>
                </a:solidFill>
                <a:latin typeface="Century Gothic" panose="020B0502020202020204" pitchFamily="34" charset="0"/>
                <a:ea typeface="+mn-ea"/>
                <a:cs typeface="Verdana"/>
              </a:rPr>
              <a:t>macrometastasis</a:t>
            </a:r>
            <a:endParaRPr lang="en-US" sz="2600" spc="-15" dirty="0">
              <a:solidFill>
                <a:srgbClr val="FFFFFF"/>
              </a:solidFill>
              <a:latin typeface="Century Gothic" panose="020B0502020202020204" pitchFamily="34" charset="0"/>
              <a:ea typeface="+mn-ea"/>
              <a:cs typeface="Verdana"/>
            </a:endParaRPr>
          </a:p>
          <a:p>
            <a:pPr marL="1196340" lvl="2" indent="-383540">
              <a:buClr>
                <a:srgbClr val="E45F3C"/>
              </a:buClr>
              <a:buSzPct val="79166"/>
              <a:buFont typeface="Wingdings 2"/>
              <a:buChar char=""/>
              <a:tabLst>
                <a:tab pos="396875" algn="l"/>
              </a:tabLst>
            </a:pPr>
            <a:r>
              <a:rPr lang="en-US" sz="2600" spc="-15" dirty="0" smtClean="0">
                <a:solidFill>
                  <a:srgbClr val="FFFFFF"/>
                </a:solidFill>
                <a:latin typeface="Century Gothic" panose="020B0502020202020204" pitchFamily="34" charset="0"/>
                <a:ea typeface="+mn-ea"/>
                <a:cs typeface="Verdana"/>
              </a:rPr>
              <a:t>N2c: In transit </a:t>
            </a:r>
            <a:r>
              <a:rPr lang="en-US" sz="2600" spc="-15" dirty="0" err="1" smtClean="0">
                <a:solidFill>
                  <a:srgbClr val="FFFFFF"/>
                </a:solidFill>
                <a:latin typeface="Century Gothic" panose="020B0502020202020204" pitchFamily="34" charset="0"/>
                <a:ea typeface="+mn-ea"/>
                <a:cs typeface="Verdana"/>
              </a:rPr>
              <a:t>mets</a:t>
            </a:r>
            <a:r>
              <a:rPr lang="en-US" sz="2600" spc="-15" dirty="0" smtClean="0">
                <a:solidFill>
                  <a:srgbClr val="FFFFFF"/>
                </a:solidFill>
                <a:latin typeface="Century Gothic" panose="020B0502020202020204" pitchFamily="34" charset="0"/>
                <a:ea typeface="+mn-ea"/>
                <a:cs typeface="Verdana"/>
              </a:rPr>
              <a:t>/satellite(s) without </a:t>
            </a:r>
            <a:r>
              <a:rPr lang="en-US" sz="2600" spc="-15" dirty="0" err="1" smtClean="0">
                <a:solidFill>
                  <a:srgbClr val="FFFFFF"/>
                </a:solidFill>
                <a:latin typeface="Century Gothic" panose="020B0502020202020204" pitchFamily="34" charset="0"/>
                <a:ea typeface="+mn-ea"/>
                <a:cs typeface="Verdana"/>
              </a:rPr>
              <a:t>metastic</a:t>
            </a:r>
            <a:r>
              <a:rPr lang="en-US" sz="2600" spc="-15" dirty="0" smtClean="0">
                <a:solidFill>
                  <a:srgbClr val="FFFFFF"/>
                </a:solidFill>
                <a:latin typeface="Century Gothic" panose="020B0502020202020204" pitchFamily="34" charset="0"/>
                <a:ea typeface="+mn-ea"/>
                <a:cs typeface="Verdana"/>
              </a:rPr>
              <a:t> nodules</a:t>
            </a:r>
          </a:p>
          <a:p>
            <a:pPr marL="796290" lvl="1" indent="-383540">
              <a:buClr>
                <a:srgbClr val="E45F3C"/>
              </a:buClr>
              <a:buSzPct val="79166"/>
              <a:buFont typeface="Wingdings 2"/>
              <a:buChar char=""/>
              <a:tabLst>
                <a:tab pos="396875" algn="l"/>
              </a:tabLst>
            </a:pPr>
            <a:r>
              <a:rPr lang="en-US" sz="2600" spc="-15" dirty="0" smtClean="0">
                <a:solidFill>
                  <a:srgbClr val="FFFFFF"/>
                </a:solidFill>
                <a:latin typeface="Century Gothic" panose="020B0502020202020204" pitchFamily="34" charset="0"/>
                <a:ea typeface="+mn-ea"/>
                <a:cs typeface="Verdana"/>
              </a:rPr>
              <a:t>N3: 4 or more </a:t>
            </a:r>
            <a:r>
              <a:rPr lang="en-US" sz="2600" spc="-15" dirty="0" err="1" smtClean="0">
                <a:solidFill>
                  <a:srgbClr val="FFFFFF"/>
                </a:solidFill>
                <a:latin typeface="Century Gothic" panose="020B0502020202020204" pitchFamily="34" charset="0"/>
                <a:ea typeface="+mn-ea"/>
                <a:cs typeface="Verdana"/>
              </a:rPr>
              <a:t>metastic</a:t>
            </a:r>
            <a:r>
              <a:rPr lang="en-US" sz="2600" spc="-15" dirty="0" smtClean="0">
                <a:solidFill>
                  <a:srgbClr val="FFFFFF"/>
                </a:solidFill>
                <a:latin typeface="Century Gothic" panose="020B0502020202020204" pitchFamily="34" charset="0"/>
                <a:ea typeface="+mn-ea"/>
                <a:cs typeface="Verdana"/>
              </a:rPr>
              <a:t> nodules</a:t>
            </a:r>
            <a:endParaRPr lang="en-US" sz="2600" spc="-15" dirty="0">
              <a:solidFill>
                <a:srgbClr val="FFFFFF"/>
              </a:solidFill>
              <a:latin typeface="Century Gothic" panose="020B0502020202020204" pitchFamily="34" charset="0"/>
              <a:ea typeface="+mn-ea"/>
              <a:cs typeface="Verdana"/>
            </a:endParaRPr>
          </a:p>
          <a:p>
            <a:pPr marL="396240" lvl="0" indent="-383540">
              <a:buClr>
                <a:srgbClr val="E45F3C"/>
              </a:buClr>
              <a:buSzPct val="79166"/>
              <a:buFont typeface="Wingdings 2"/>
              <a:buChar char=""/>
              <a:tabLst>
                <a:tab pos="396875" algn="l"/>
              </a:tabLst>
            </a:pPr>
            <a:endParaRPr lang="en-US" sz="2200" dirty="0"/>
          </a:p>
        </p:txBody>
      </p:sp>
    </p:spTree>
    <p:extLst>
      <p:ext uri="{BB962C8B-B14F-4D97-AF65-F5344CB8AC3E}">
        <p14:creationId xmlns:p14="http://schemas.microsoft.com/office/powerpoint/2010/main" val="2777076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656573" y="1524000"/>
            <a:ext cx="6711654" cy="4195481"/>
          </a:xfrm>
        </p:spPr>
        <p:txBody>
          <a:bodyPr>
            <a:noAutofit/>
          </a:bodyPr>
          <a:lstStyle/>
          <a:p>
            <a:pPr marL="396240" indent="-383540">
              <a:buClr>
                <a:schemeClr val="accent1"/>
              </a:buClr>
              <a:buSzPct val="79166"/>
              <a:buFont typeface="Wingdings 2"/>
              <a:buChar char=""/>
              <a:tabLst>
                <a:tab pos="396875" algn="l"/>
              </a:tabLst>
            </a:pPr>
            <a:r>
              <a:rPr lang="en-US" sz="2400" dirty="0" smtClean="0">
                <a:solidFill>
                  <a:srgbClr val="FFFFFF"/>
                </a:solidFill>
                <a:latin typeface="Century Gothic"/>
                <a:cs typeface="Century Gothic"/>
              </a:rPr>
              <a:t>Anatomy</a:t>
            </a:r>
          </a:p>
          <a:p>
            <a:pPr marL="396240" indent="-383540">
              <a:buClr>
                <a:schemeClr val="accent1"/>
              </a:buClr>
              <a:buSzPct val="79166"/>
              <a:buFont typeface="Wingdings 2"/>
              <a:buChar char=""/>
              <a:tabLst>
                <a:tab pos="396875" algn="l"/>
              </a:tabLst>
            </a:pPr>
            <a:r>
              <a:rPr lang="en-US" sz="2400" dirty="0" smtClean="0">
                <a:solidFill>
                  <a:srgbClr val="FFFFFF"/>
                </a:solidFill>
                <a:latin typeface="Century Gothic"/>
                <a:cs typeface="Century Gothic"/>
              </a:rPr>
              <a:t>Common Terms</a:t>
            </a:r>
          </a:p>
          <a:p>
            <a:pPr marL="396240" indent="-383540">
              <a:buClr>
                <a:schemeClr val="accent1"/>
              </a:buClr>
              <a:buSzPct val="79166"/>
              <a:buFont typeface="Wingdings 2"/>
              <a:buChar char=""/>
              <a:tabLst>
                <a:tab pos="396875" algn="l"/>
              </a:tabLst>
            </a:pPr>
            <a:r>
              <a:rPr lang="en-US" sz="2400" dirty="0" smtClean="0">
                <a:solidFill>
                  <a:srgbClr val="FFFFFF"/>
                </a:solidFill>
                <a:latin typeface="Century Gothic"/>
                <a:cs typeface="Century Gothic"/>
              </a:rPr>
              <a:t>Elements </a:t>
            </a:r>
            <a:r>
              <a:rPr lang="en-US" sz="2400" dirty="0">
                <a:solidFill>
                  <a:srgbClr val="FFFFFF"/>
                </a:solidFill>
                <a:latin typeface="Century Gothic"/>
                <a:cs typeface="Century Gothic"/>
              </a:rPr>
              <a:t>of </a:t>
            </a:r>
            <a:r>
              <a:rPr lang="en-US" sz="2400" dirty="0" smtClean="0">
                <a:solidFill>
                  <a:srgbClr val="FFFFFF"/>
                </a:solidFill>
                <a:latin typeface="Century Gothic"/>
                <a:cs typeface="Century Gothic"/>
              </a:rPr>
              <a:t>Staging: TX-T4, Clinical N, Pathological N and M0-M1</a:t>
            </a:r>
          </a:p>
          <a:p>
            <a:pPr marL="396240" indent="-383540">
              <a:buClr>
                <a:schemeClr val="accent1"/>
              </a:buClr>
              <a:buSzPct val="79166"/>
              <a:buFont typeface="Wingdings 2"/>
              <a:buChar char=""/>
              <a:tabLst>
                <a:tab pos="396875" algn="l"/>
              </a:tabLst>
            </a:pPr>
            <a:r>
              <a:rPr lang="en-US" sz="2400" dirty="0" smtClean="0">
                <a:solidFill>
                  <a:srgbClr val="FFFFFF"/>
                </a:solidFill>
                <a:latin typeface="Century Gothic"/>
                <a:cs typeface="Century Gothic"/>
              </a:rPr>
              <a:t>Stage Groups and Prognostic Factors</a:t>
            </a:r>
            <a:endParaRPr lang="en-US" sz="2400" dirty="0">
              <a:solidFill>
                <a:srgbClr val="FFFFFF"/>
              </a:solidFill>
              <a:latin typeface="Century Gothic"/>
              <a:cs typeface="Century Gothic"/>
            </a:endParaRPr>
          </a:p>
          <a:p>
            <a:pPr marL="396240" indent="-383540">
              <a:buClr>
                <a:schemeClr val="accent1"/>
              </a:buClr>
              <a:buSzPct val="79166"/>
              <a:buFont typeface="Wingdings 2"/>
              <a:buChar char=""/>
              <a:tabLst>
                <a:tab pos="396875" algn="l"/>
              </a:tabLst>
            </a:pPr>
            <a:r>
              <a:rPr lang="en-US" sz="2400" dirty="0" smtClean="0">
                <a:solidFill>
                  <a:srgbClr val="FFFFFF"/>
                </a:solidFill>
                <a:latin typeface="Century Gothic"/>
                <a:cs typeface="Century Gothic"/>
              </a:rPr>
              <a:t>Melanoma </a:t>
            </a:r>
            <a:r>
              <a:rPr lang="en-US" sz="2400" dirty="0">
                <a:solidFill>
                  <a:srgbClr val="FFFFFF"/>
                </a:solidFill>
                <a:latin typeface="Century Gothic"/>
                <a:cs typeface="Century Gothic"/>
              </a:rPr>
              <a:t>Examples</a:t>
            </a:r>
          </a:p>
        </p:txBody>
      </p:sp>
    </p:spTree>
    <p:extLst>
      <p:ext uri="{BB962C8B-B14F-4D97-AF65-F5344CB8AC3E}">
        <p14:creationId xmlns:p14="http://schemas.microsoft.com/office/powerpoint/2010/main" val="4182298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a:xfrm>
            <a:off x="0" y="6069100"/>
            <a:ext cx="9144000" cy="762006"/>
          </a:xfrm>
        </p:spPr>
        <p:txBody>
          <a:bodyPr/>
          <a:lstStyle/>
          <a:p>
            <a:pPr eaLnBrk="1" hangingPunct="1">
              <a:buFontTx/>
              <a:buNone/>
            </a:pPr>
            <a:r>
              <a:rPr lang="en-US" altLang="en-US" dirty="0" smtClean="0">
                <a:ea typeface="ＭＳ Ｐゴシック" panose="020B0600070205080204" pitchFamily="34" charset="-128"/>
              </a:rPr>
              <a:t>N2a is defined as clinically occult metastases (</a:t>
            </a:r>
            <a:r>
              <a:rPr lang="en-US" altLang="en-US" dirty="0" err="1" smtClean="0">
                <a:ea typeface="ＭＳ Ｐゴシック" panose="020B0600070205080204" pitchFamily="34" charset="-128"/>
              </a:rPr>
              <a:t>micrometastases</a:t>
            </a:r>
            <a:r>
              <a:rPr lang="en-US" altLang="en-US" dirty="0" smtClean="0">
                <a:ea typeface="ＭＳ Ｐゴシック" panose="020B0600070205080204" pitchFamily="34" charset="-128"/>
              </a:rPr>
              <a:t>) in 2-3 regional nodes.</a:t>
            </a:r>
          </a:p>
        </p:txBody>
      </p:sp>
      <p:sp>
        <p:nvSpPr>
          <p:cNvPr id="24580"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4581" name="Picture Placeholder 7" descr="Fig 31.17.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5841" r="-225841"/>
          <a:stretch>
            <a:fillRect/>
          </a:stretch>
        </p:blipFill>
        <p:spPr>
          <a:xfrm>
            <a:off x="-4495800" y="125750"/>
            <a:ext cx="11553092" cy="5562600"/>
          </a:xfrm>
        </p:spPr>
      </p:pic>
    </p:spTree>
    <p:extLst>
      <p:ext uri="{BB962C8B-B14F-4D97-AF65-F5344CB8AC3E}">
        <p14:creationId xmlns:p14="http://schemas.microsoft.com/office/powerpoint/2010/main" val="2372908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228600" y="6095994"/>
            <a:ext cx="8610600" cy="762006"/>
          </a:xfrm>
        </p:spPr>
        <p:txBody>
          <a:bodyPr>
            <a:normAutofit fontScale="92500" lnSpcReduction="10000"/>
          </a:bodyPr>
          <a:lstStyle/>
          <a:p>
            <a:pPr eaLnBrk="1" hangingPunct="1">
              <a:buFontTx/>
              <a:buNone/>
            </a:pPr>
            <a:r>
              <a:rPr lang="en-US" altLang="en-US" dirty="0" smtClean="0">
                <a:ea typeface="ＭＳ Ｐゴシック" panose="020B0600070205080204" pitchFamily="34" charset="-128"/>
              </a:rPr>
              <a:t>N2b is defined as clinically apparent metastases (</a:t>
            </a:r>
            <a:r>
              <a:rPr lang="en-US" altLang="en-US" dirty="0" err="1" smtClean="0">
                <a:ea typeface="ＭＳ Ｐゴシック" panose="020B0600070205080204" pitchFamily="34" charset="-128"/>
              </a:rPr>
              <a:t>macrometastases</a:t>
            </a:r>
            <a:r>
              <a:rPr lang="en-US" altLang="en-US" dirty="0" smtClean="0">
                <a:ea typeface="ＭＳ Ｐゴシック" panose="020B0600070205080204" pitchFamily="34" charset="-128"/>
              </a:rPr>
              <a:t>) in </a:t>
            </a:r>
          </a:p>
          <a:p>
            <a:pPr eaLnBrk="1" hangingPunct="1">
              <a:buFontTx/>
              <a:buNone/>
            </a:pPr>
            <a:r>
              <a:rPr lang="en-US" altLang="en-US" dirty="0" smtClean="0">
                <a:ea typeface="ＭＳ Ｐゴシック" panose="020B0600070205080204" pitchFamily="34" charset="-128"/>
              </a:rPr>
              <a:t>2-3 regional nodes.</a:t>
            </a:r>
          </a:p>
        </p:txBody>
      </p:sp>
      <p:sp>
        <p:nvSpPr>
          <p:cNvPr id="25604"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5605" name="Picture Placeholder 6" descr="Fig 31.18.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9615" r="-209615"/>
          <a:stretch>
            <a:fillRect/>
          </a:stretch>
        </p:blipFill>
        <p:spPr>
          <a:xfrm>
            <a:off x="-4343400" y="219885"/>
            <a:ext cx="11385507" cy="5481911"/>
          </a:xfrm>
        </p:spPr>
      </p:pic>
    </p:spTree>
    <p:extLst>
      <p:ext uri="{BB962C8B-B14F-4D97-AF65-F5344CB8AC3E}">
        <p14:creationId xmlns:p14="http://schemas.microsoft.com/office/powerpoint/2010/main" val="3600880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152400" y="6019800"/>
            <a:ext cx="9220200" cy="1981200"/>
          </a:xfrm>
        </p:spPr>
        <p:txBody>
          <a:bodyPr>
            <a:normAutofit/>
          </a:bodyPr>
          <a:lstStyle/>
          <a:p>
            <a:pPr>
              <a:buFontTx/>
              <a:buNone/>
            </a:pPr>
            <a:r>
              <a:rPr lang="en-US" altLang="en-US" dirty="0" smtClean="0">
                <a:ea typeface="ＭＳ Ｐゴシック" panose="020B0600070205080204" pitchFamily="34" charset="-128"/>
              </a:rPr>
              <a:t>N2c is defined as satellite* (including microsatellite**) or in transit metastasis without nodal metastasis.</a:t>
            </a:r>
          </a:p>
        </p:txBody>
      </p:sp>
      <p:sp>
        <p:nvSpPr>
          <p:cNvPr id="26628"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6629" name="Picture Placeholder 7" descr="Fig 31.19.tif"/>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5841" r="-225841"/>
          <a:stretch>
            <a:fillRect/>
          </a:stretch>
        </p:blipFill>
        <p:spPr>
          <a:xfrm>
            <a:off x="-4724400" y="152400"/>
            <a:ext cx="12186138" cy="5867400"/>
          </a:xfrm>
        </p:spPr>
      </p:pic>
    </p:spTree>
    <p:extLst>
      <p:ext uri="{BB962C8B-B14F-4D97-AF65-F5344CB8AC3E}">
        <p14:creationId xmlns:p14="http://schemas.microsoft.com/office/powerpoint/2010/main" val="2490729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5859" y="5890299"/>
            <a:ext cx="8610600" cy="940807"/>
          </a:xfrm>
        </p:spPr>
        <p:txBody>
          <a:bodyPr>
            <a:normAutofit/>
          </a:bodyPr>
          <a:lstStyle/>
          <a:p>
            <a:pPr>
              <a:buFontTx/>
              <a:buNone/>
            </a:pPr>
            <a:r>
              <a:rPr lang="en-US" altLang="en-US" dirty="0" smtClean="0">
                <a:ea typeface="ＭＳ Ｐゴシック" panose="020B0600070205080204" pitchFamily="34" charset="-128"/>
              </a:rPr>
              <a:t>N3 may be defined as 4 or more metastatic nodes, or matted nodes, or in transit met(s)/satellite(s) </a:t>
            </a:r>
            <a:r>
              <a:rPr lang="en-US" altLang="en-US" i="1" dirty="0" smtClean="0">
                <a:ea typeface="ＭＳ Ｐゴシック" panose="020B0600070205080204" pitchFamily="34" charset="-128"/>
              </a:rPr>
              <a:t>with</a:t>
            </a:r>
            <a:r>
              <a:rPr lang="en-US" altLang="en-US" dirty="0" smtClean="0">
                <a:ea typeface="ＭＳ Ｐゴシック" panose="020B0600070205080204" pitchFamily="34" charset="-128"/>
              </a:rPr>
              <a:t> metastatic node(s).</a:t>
            </a:r>
          </a:p>
        </p:txBody>
      </p:sp>
      <p:sp>
        <p:nvSpPr>
          <p:cNvPr id="27652"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7653" name="Picture Placeholder 7" descr="Fig 31.20.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4378" r="-254378"/>
          <a:stretch>
            <a:fillRect/>
          </a:stretch>
        </p:blipFill>
        <p:spPr>
          <a:xfrm>
            <a:off x="-4495800" y="152400"/>
            <a:ext cx="11320342" cy="5450535"/>
          </a:xfrm>
        </p:spPr>
      </p:pic>
    </p:spTree>
    <p:extLst>
      <p:ext uri="{BB962C8B-B14F-4D97-AF65-F5344CB8AC3E}">
        <p14:creationId xmlns:p14="http://schemas.microsoft.com/office/powerpoint/2010/main" val="2701712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Staging: MX, M0, M1, M1a, and M1b</a:t>
            </a:r>
            <a:endParaRPr lang="en-US" dirty="0"/>
          </a:p>
        </p:txBody>
      </p:sp>
      <p:sp>
        <p:nvSpPr>
          <p:cNvPr id="3" name="Content Placeholder 2"/>
          <p:cNvSpPr>
            <a:spLocks noGrp="1"/>
          </p:cNvSpPr>
          <p:nvPr>
            <p:ph idx="1"/>
          </p:nvPr>
        </p:nvSpPr>
        <p:spPr>
          <a:xfrm>
            <a:off x="228600" y="2052925"/>
            <a:ext cx="8077200" cy="4652675"/>
          </a:xfrm>
        </p:spPr>
        <p:txBody>
          <a:bodyPr>
            <a:normAutofit/>
          </a:bodyPr>
          <a:lstStyle/>
          <a:p>
            <a:pPr marL="398463" lvl="1" indent="-398463">
              <a:buClr>
                <a:srgbClr val="E45F3C"/>
              </a:buClr>
              <a:buSzPct val="79166"/>
              <a:buFont typeface="Wingdings 2"/>
              <a:buChar char=""/>
              <a:tabLst>
                <a:tab pos="396875" algn="l"/>
              </a:tabLst>
            </a:pPr>
            <a:r>
              <a:rPr lang="en-US" sz="2400" b="1" u="sng" spc="-20" dirty="0">
                <a:solidFill>
                  <a:srgbClr val="FFFFFF"/>
                </a:solidFill>
                <a:cs typeface="Century Gothic"/>
              </a:rPr>
              <a:t>MX:</a:t>
            </a:r>
            <a:r>
              <a:rPr lang="en-US" sz="2400" b="1" u="sng" spc="-5" dirty="0">
                <a:solidFill>
                  <a:srgbClr val="FFFFFF"/>
                </a:solidFill>
                <a:cs typeface="Century Gothic"/>
              </a:rPr>
              <a:t> </a:t>
            </a:r>
            <a:r>
              <a:rPr lang="en-US" sz="2400" b="1" u="sng" spc="-25" dirty="0">
                <a:solidFill>
                  <a:srgbClr val="FFFFFF"/>
                </a:solidFill>
                <a:cs typeface="Century Gothic"/>
              </a:rPr>
              <a:t>No</a:t>
            </a:r>
            <a:r>
              <a:rPr lang="en-US" sz="2400" b="1" u="sng" spc="-15" dirty="0">
                <a:solidFill>
                  <a:srgbClr val="FFFFFF"/>
                </a:solidFill>
                <a:cs typeface="Century Gothic"/>
              </a:rPr>
              <a:t> </a:t>
            </a:r>
            <a:r>
              <a:rPr lang="en-US" sz="2400" b="1" u="sng" spc="-25" dirty="0">
                <a:solidFill>
                  <a:srgbClr val="FFFFFF"/>
                </a:solidFill>
                <a:cs typeface="Century Gothic"/>
              </a:rPr>
              <a:t>long</a:t>
            </a:r>
            <a:r>
              <a:rPr lang="en-US" sz="2400" b="1" u="sng" spc="-30" dirty="0">
                <a:solidFill>
                  <a:srgbClr val="FFFFFF"/>
                </a:solidFill>
                <a:cs typeface="Century Gothic"/>
              </a:rPr>
              <a:t>e</a:t>
            </a:r>
            <a:r>
              <a:rPr lang="en-US" sz="2400" b="1" u="sng" spc="-10" dirty="0">
                <a:solidFill>
                  <a:srgbClr val="FFFFFF"/>
                </a:solidFill>
                <a:cs typeface="Century Gothic"/>
              </a:rPr>
              <a:t>r</a:t>
            </a:r>
            <a:r>
              <a:rPr lang="en-US" sz="2400" b="1" u="sng" dirty="0">
                <a:solidFill>
                  <a:srgbClr val="FFFFFF"/>
                </a:solidFill>
                <a:cs typeface="Century Gothic"/>
              </a:rPr>
              <a:t> </a:t>
            </a:r>
            <a:r>
              <a:rPr lang="en-US" sz="2400" b="1" u="sng" spc="-35" dirty="0">
                <a:solidFill>
                  <a:srgbClr val="FFFFFF"/>
                </a:solidFill>
                <a:cs typeface="Century Gothic"/>
              </a:rPr>
              <a:t>e</a:t>
            </a:r>
            <a:r>
              <a:rPr lang="en-US" sz="2400" b="1" u="sng" dirty="0">
                <a:solidFill>
                  <a:srgbClr val="FFFFFF"/>
                </a:solidFill>
                <a:cs typeface="Century Gothic"/>
              </a:rPr>
              <a:t>xists</a:t>
            </a:r>
            <a:r>
              <a:rPr lang="en-US" sz="2400" b="1" u="sng" spc="-15" dirty="0">
                <a:solidFill>
                  <a:srgbClr val="FFFFFF"/>
                </a:solidFill>
                <a:cs typeface="Century Gothic"/>
              </a:rPr>
              <a:t> </a:t>
            </a:r>
            <a:r>
              <a:rPr lang="en-US" sz="2400" b="1" u="sng" spc="-5" dirty="0">
                <a:solidFill>
                  <a:srgbClr val="FFFFFF"/>
                </a:solidFill>
                <a:cs typeface="Century Gothic"/>
              </a:rPr>
              <a:t>i</a:t>
            </a:r>
            <a:r>
              <a:rPr lang="en-US" sz="2400" b="1" u="sng" dirty="0">
                <a:solidFill>
                  <a:srgbClr val="FFFFFF"/>
                </a:solidFill>
                <a:cs typeface="Century Gothic"/>
              </a:rPr>
              <a:t>n</a:t>
            </a:r>
            <a:r>
              <a:rPr lang="en-US" sz="2400" b="1" u="sng" spc="-10" dirty="0">
                <a:solidFill>
                  <a:srgbClr val="FFFFFF"/>
                </a:solidFill>
                <a:cs typeface="Century Gothic"/>
              </a:rPr>
              <a:t> </a:t>
            </a:r>
            <a:r>
              <a:rPr lang="en-US" sz="2400" b="1" u="sng" spc="-25" dirty="0">
                <a:solidFill>
                  <a:srgbClr val="FFFFFF"/>
                </a:solidFill>
                <a:cs typeface="Century Gothic"/>
              </a:rPr>
              <a:t>TNM</a:t>
            </a:r>
            <a:r>
              <a:rPr lang="en-US" sz="2400" b="1" u="sng" spc="-5" dirty="0">
                <a:solidFill>
                  <a:srgbClr val="FFFFFF"/>
                </a:solidFill>
                <a:cs typeface="Century Gothic"/>
              </a:rPr>
              <a:t> </a:t>
            </a:r>
            <a:r>
              <a:rPr lang="en-US" sz="2400" b="1" u="sng" spc="5" dirty="0">
                <a:solidFill>
                  <a:srgbClr val="FFFFFF"/>
                </a:solidFill>
                <a:cs typeface="Century Gothic"/>
              </a:rPr>
              <a:t>S</a:t>
            </a:r>
            <a:r>
              <a:rPr lang="en-US" sz="2400" b="1" u="sng" spc="-20" dirty="0">
                <a:solidFill>
                  <a:srgbClr val="FFFFFF"/>
                </a:solidFill>
                <a:cs typeface="Century Gothic"/>
              </a:rPr>
              <a:t>taging</a:t>
            </a:r>
            <a:endParaRPr lang="en-US" sz="2400" b="1" u="sng" dirty="0">
              <a:cs typeface="Century Gothic"/>
            </a:endParaRPr>
          </a:p>
          <a:p>
            <a:pPr marL="398463" lvl="1" indent="-398463">
              <a:buClr>
                <a:srgbClr val="E45F3C"/>
              </a:buClr>
              <a:buSzPct val="79166"/>
              <a:buFont typeface="Wingdings 2"/>
              <a:buChar char=""/>
              <a:tabLst>
                <a:tab pos="396875" algn="l"/>
              </a:tabLst>
            </a:pPr>
            <a:r>
              <a:rPr lang="en-US" sz="2400" dirty="0" smtClean="0">
                <a:solidFill>
                  <a:prstClr val="white"/>
                </a:solidFill>
                <a:latin typeface="Century Gothic" panose="020B0502020202020204" pitchFamily="34" charset="0"/>
                <a:cs typeface="Verdana"/>
              </a:rPr>
              <a:t>M0: No distant metastasis </a:t>
            </a:r>
            <a:r>
              <a:rPr lang="en-US" sz="2400" b="1" spc="-5" dirty="0">
                <a:solidFill>
                  <a:srgbClr val="FFFFFF"/>
                </a:solidFill>
                <a:cs typeface="Century Gothic"/>
              </a:rPr>
              <a:t>(R</a:t>
            </a:r>
            <a:r>
              <a:rPr lang="en-US" sz="2400" b="1" spc="-10" dirty="0">
                <a:solidFill>
                  <a:srgbClr val="FFFFFF"/>
                </a:solidFill>
                <a:cs typeface="Century Gothic"/>
              </a:rPr>
              <a:t>e</a:t>
            </a:r>
            <a:r>
              <a:rPr lang="en-US" sz="2400" b="1" dirty="0">
                <a:solidFill>
                  <a:srgbClr val="FFFFFF"/>
                </a:solidFill>
                <a:cs typeface="Century Gothic"/>
              </a:rPr>
              <a:t>m</a:t>
            </a:r>
            <a:r>
              <a:rPr lang="en-US" sz="2400" b="1" spc="-15" dirty="0">
                <a:solidFill>
                  <a:srgbClr val="FFFFFF"/>
                </a:solidFill>
                <a:cs typeface="Century Gothic"/>
              </a:rPr>
              <a:t>e</a:t>
            </a:r>
            <a:r>
              <a:rPr lang="en-US" sz="2400" b="1" dirty="0">
                <a:solidFill>
                  <a:srgbClr val="FFFFFF"/>
                </a:solidFill>
                <a:cs typeface="Century Gothic"/>
              </a:rPr>
              <a:t>mb</a:t>
            </a:r>
            <a:r>
              <a:rPr lang="en-US" sz="2400" b="1" spc="-15" dirty="0">
                <a:solidFill>
                  <a:srgbClr val="FFFFFF"/>
                </a:solidFill>
                <a:cs typeface="Century Gothic"/>
              </a:rPr>
              <a:t>e</a:t>
            </a:r>
            <a:r>
              <a:rPr lang="en-US" sz="2400" b="1" dirty="0">
                <a:solidFill>
                  <a:srgbClr val="FFFFFF"/>
                </a:solidFill>
                <a:cs typeface="Century Gothic"/>
              </a:rPr>
              <a:t>r: </a:t>
            </a:r>
            <a:r>
              <a:rPr lang="en-US" sz="2400" b="1" spc="-20" dirty="0">
                <a:solidFill>
                  <a:srgbClr val="FFFFFF"/>
                </a:solidFill>
                <a:cs typeface="Century Gothic"/>
              </a:rPr>
              <a:t>not </a:t>
            </a:r>
            <a:r>
              <a:rPr lang="en-US" sz="2400" b="1" spc="-30" dirty="0">
                <a:solidFill>
                  <a:srgbClr val="FFFFFF"/>
                </a:solidFill>
                <a:cs typeface="Century Gothic"/>
              </a:rPr>
              <a:t>p</a:t>
            </a:r>
            <a:r>
              <a:rPr lang="en-US" sz="2400" b="1" spc="-15" dirty="0">
                <a:solidFill>
                  <a:srgbClr val="FFFFFF"/>
                </a:solidFill>
                <a:cs typeface="Century Gothic"/>
              </a:rPr>
              <a:t>o</a:t>
            </a:r>
            <a:r>
              <a:rPr lang="en-US" sz="2400" b="1" spc="-5" dirty="0">
                <a:solidFill>
                  <a:srgbClr val="FFFFFF"/>
                </a:solidFill>
                <a:cs typeface="Century Gothic"/>
              </a:rPr>
              <a:t>ssibl</a:t>
            </a:r>
            <a:r>
              <a:rPr lang="en-US" sz="2400" b="1" dirty="0">
                <a:solidFill>
                  <a:srgbClr val="FFFFFF"/>
                </a:solidFill>
                <a:cs typeface="Century Gothic"/>
              </a:rPr>
              <a:t>e</a:t>
            </a:r>
            <a:r>
              <a:rPr lang="en-US" sz="2400" b="1" spc="-15" dirty="0">
                <a:solidFill>
                  <a:srgbClr val="FFFFFF"/>
                </a:solidFill>
                <a:cs typeface="Century Gothic"/>
              </a:rPr>
              <a:t> for</a:t>
            </a:r>
            <a:r>
              <a:rPr lang="en-US" sz="2400" b="1" spc="-20" dirty="0">
                <a:solidFill>
                  <a:srgbClr val="FFFFFF"/>
                </a:solidFill>
                <a:cs typeface="Century Gothic"/>
              </a:rPr>
              <a:t> </a:t>
            </a:r>
            <a:r>
              <a:rPr lang="en-US" sz="2400" b="1" spc="-5" dirty="0">
                <a:solidFill>
                  <a:srgbClr val="FFFFFF"/>
                </a:solidFill>
                <a:cs typeface="Century Gothic"/>
              </a:rPr>
              <a:t>p</a:t>
            </a:r>
            <a:r>
              <a:rPr lang="en-US" sz="2400" b="1" spc="5" dirty="0">
                <a:solidFill>
                  <a:srgbClr val="FFFFFF"/>
                </a:solidFill>
                <a:cs typeface="Century Gothic"/>
              </a:rPr>
              <a:t>a</a:t>
            </a:r>
            <a:r>
              <a:rPr lang="en-US" sz="2400" b="1" spc="-15" dirty="0">
                <a:solidFill>
                  <a:srgbClr val="FFFFFF"/>
                </a:solidFill>
                <a:cs typeface="Century Gothic"/>
              </a:rPr>
              <a:t>thologic</a:t>
            </a:r>
            <a:r>
              <a:rPr lang="en-US" sz="2400" b="1" spc="-30" dirty="0">
                <a:solidFill>
                  <a:srgbClr val="FFFFFF"/>
                </a:solidFill>
                <a:cs typeface="Century Gothic"/>
              </a:rPr>
              <a:t> </a:t>
            </a:r>
            <a:r>
              <a:rPr lang="en-US" sz="2400" b="1" spc="-5" dirty="0">
                <a:solidFill>
                  <a:srgbClr val="FFFFFF"/>
                </a:solidFill>
                <a:cs typeface="Century Gothic"/>
              </a:rPr>
              <a:t>staging</a:t>
            </a:r>
            <a:r>
              <a:rPr lang="en-US" sz="2400" b="1" spc="-5" dirty="0" smtClean="0">
                <a:solidFill>
                  <a:srgbClr val="FFFFFF"/>
                </a:solidFill>
                <a:cs typeface="Century Gothic"/>
              </a:rPr>
              <a:t>)</a:t>
            </a:r>
          </a:p>
          <a:p>
            <a:pPr marL="398463" lvl="1" indent="-398463">
              <a:buClr>
                <a:srgbClr val="E45F3C"/>
              </a:buClr>
              <a:buSzPct val="79166"/>
              <a:buFont typeface="Wingdings 2"/>
              <a:buChar char=""/>
              <a:tabLst>
                <a:tab pos="396875" algn="l"/>
              </a:tabLst>
            </a:pPr>
            <a:r>
              <a:rPr lang="en-US" sz="2400" spc="-5" dirty="0" smtClean="0">
                <a:solidFill>
                  <a:srgbClr val="FFFFFF"/>
                </a:solidFill>
                <a:cs typeface="Century Gothic"/>
              </a:rPr>
              <a:t>M1: Distant metastasis</a:t>
            </a:r>
          </a:p>
          <a:p>
            <a:pPr marL="798513" lvl="2" indent="-398463">
              <a:buClr>
                <a:srgbClr val="E45F3C"/>
              </a:buClr>
              <a:buSzPct val="79166"/>
              <a:buFont typeface="Wingdings 2"/>
              <a:buChar char=""/>
              <a:tabLst>
                <a:tab pos="396875" algn="l"/>
              </a:tabLst>
            </a:pPr>
            <a:r>
              <a:rPr lang="en-US" sz="2200" spc="-5" dirty="0" smtClean="0">
                <a:solidFill>
                  <a:srgbClr val="FFFFFF"/>
                </a:solidFill>
                <a:cs typeface="Century Gothic"/>
              </a:rPr>
              <a:t>M1a: Metastases to skin, subcutaneous, or distant lymph nodes</a:t>
            </a:r>
          </a:p>
          <a:p>
            <a:pPr marL="798513" lvl="2" indent="-398463">
              <a:buClr>
                <a:srgbClr val="E45F3C"/>
              </a:buClr>
              <a:buSzPct val="79166"/>
              <a:buFont typeface="Wingdings 2"/>
              <a:buChar char=""/>
              <a:tabLst>
                <a:tab pos="396875" algn="l"/>
              </a:tabLst>
            </a:pPr>
            <a:r>
              <a:rPr lang="en-US" sz="2200" spc="-5" dirty="0" smtClean="0">
                <a:solidFill>
                  <a:srgbClr val="FFFFFF"/>
                </a:solidFill>
                <a:cs typeface="Century Gothic"/>
              </a:rPr>
              <a:t>M1b: Metastases to lung</a:t>
            </a:r>
          </a:p>
          <a:p>
            <a:pPr marL="798513" lvl="2" indent="-398463">
              <a:buClr>
                <a:srgbClr val="E45F3C"/>
              </a:buClr>
              <a:buSzPct val="79166"/>
              <a:buFont typeface="Wingdings 2"/>
              <a:buChar char=""/>
              <a:tabLst>
                <a:tab pos="396875" algn="l"/>
              </a:tabLst>
            </a:pPr>
            <a:r>
              <a:rPr lang="en-US" sz="2200" spc="-5" dirty="0" smtClean="0">
                <a:solidFill>
                  <a:srgbClr val="FFFFFF"/>
                </a:solidFill>
                <a:cs typeface="Century Gothic"/>
              </a:rPr>
              <a:t>M1c: </a:t>
            </a:r>
            <a:r>
              <a:rPr lang="en-US" sz="2200" spc="-5" dirty="0">
                <a:solidFill>
                  <a:srgbClr val="FFFFFF"/>
                </a:solidFill>
                <a:cs typeface="Century Gothic"/>
              </a:rPr>
              <a:t>Metastases to </a:t>
            </a:r>
            <a:r>
              <a:rPr lang="en-US" sz="2200" spc="-5" dirty="0" smtClean="0">
                <a:solidFill>
                  <a:srgbClr val="FFFFFF"/>
                </a:solidFill>
                <a:cs typeface="Century Gothic"/>
              </a:rPr>
              <a:t>all other visceral sites or distant metastases to any site combined with an elevated serum LDH</a:t>
            </a:r>
            <a:endParaRPr lang="en-US" sz="2400" spc="-5" dirty="0" smtClean="0">
              <a:solidFill>
                <a:srgbClr val="FFFFFF"/>
              </a:solidFill>
              <a:cs typeface="Century Gothic"/>
            </a:endParaRPr>
          </a:p>
          <a:p>
            <a:pPr marL="398463" lvl="1" indent="-398463">
              <a:buClr>
                <a:srgbClr val="E45F3C"/>
              </a:buClr>
              <a:buSzPct val="79166"/>
              <a:buFont typeface="Wingdings 2"/>
              <a:buChar char=""/>
              <a:tabLst>
                <a:tab pos="396875" algn="l"/>
              </a:tabLst>
            </a:pPr>
            <a:endParaRPr lang="en-US" sz="2400" b="1" spc="-5" dirty="0">
              <a:solidFill>
                <a:srgbClr val="FFFFFF"/>
              </a:solidFill>
              <a:cs typeface="Century Gothic"/>
            </a:endParaRPr>
          </a:p>
          <a:p>
            <a:pPr marL="398463" lvl="1" indent="-398463">
              <a:buClr>
                <a:srgbClr val="E45F3C"/>
              </a:buClr>
              <a:buSzPct val="79166"/>
              <a:buFont typeface="Wingdings 2"/>
              <a:buChar char=""/>
              <a:tabLst>
                <a:tab pos="396875" algn="l"/>
              </a:tabLst>
            </a:pPr>
            <a:endParaRPr lang="en-US" sz="2200" dirty="0">
              <a:solidFill>
                <a:prstClr val="white"/>
              </a:solidFill>
              <a:latin typeface="Century Gothic" panose="020B0502020202020204" pitchFamily="34" charset="0"/>
              <a:cs typeface="Verdana"/>
            </a:endParaRPr>
          </a:p>
          <a:p>
            <a:endParaRPr lang="en-US" dirty="0"/>
          </a:p>
        </p:txBody>
      </p:sp>
    </p:spTree>
    <p:extLst>
      <p:ext uri="{BB962C8B-B14F-4D97-AF65-F5344CB8AC3E}">
        <p14:creationId xmlns:p14="http://schemas.microsoft.com/office/powerpoint/2010/main" val="1153003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Groups</a:t>
            </a:r>
            <a:endParaRPr lang="en-US" dirty="0"/>
          </a:p>
        </p:txBody>
      </p:sp>
      <p:pic>
        <p:nvPicPr>
          <p:cNvPr id="6" name="Content Placeholder 5"/>
          <p:cNvPicPr>
            <a:picLocks noGrp="1" noChangeAspect="1"/>
          </p:cNvPicPr>
          <p:nvPr>
            <p:ph idx="1"/>
          </p:nvPr>
        </p:nvPicPr>
        <p:blipFill>
          <a:blip r:embed="rId3"/>
          <a:stretch>
            <a:fillRect/>
          </a:stretch>
        </p:blipFill>
        <p:spPr>
          <a:xfrm>
            <a:off x="462587" y="1157899"/>
            <a:ext cx="7815860" cy="5410200"/>
          </a:xfrm>
          <a:prstGeom prst="rect">
            <a:avLst/>
          </a:prstGeom>
        </p:spPr>
      </p:pic>
    </p:spTree>
    <p:extLst>
      <p:ext uri="{BB962C8B-B14F-4D97-AF65-F5344CB8AC3E}">
        <p14:creationId xmlns:p14="http://schemas.microsoft.com/office/powerpoint/2010/main" val="345074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5307599"/>
            <a:ext cx="9144000" cy="1779001"/>
          </a:xfrm>
        </p:spPr>
        <p:txBody>
          <a:bodyPr>
            <a:normAutofit/>
          </a:bodyPr>
          <a:lstStyle/>
          <a:p>
            <a:pPr eaLnBrk="1" hangingPunct="1">
              <a:buFontTx/>
              <a:buNone/>
            </a:pPr>
            <a:r>
              <a:rPr lang="en-US" altLang="en-US" sz="1800" dirty="0" smtClean="0">
                <a:ea typeface="ＭＳ Ｐゴシック" panose="020B0600070205080204" pitchFamily="34" charset="-128"/>
              </a:rPr>
              <a:t>Stage of disease as determined by lymph node involvement relative to the location of the primary tumor. The shaded areas indicate involvement of regional lymph nodes or N1 disease (Stage III). </a:t>
            </a:r>
            <a:r>
              <a:rPr lang="en-US" altLang="en-US" sz="1800" dirty="0" err="1" smtClean="0">
                <a:ea typeface="ＭＳ Ｐゴシック" panose="020B0600070205080204" pitchFamily="34" charset="-128"/>
              </a:rPr>
              <a:t>Nonshaded</a:t>
            </a:r>
            <a:r>
              <a:rPr lang="en-US" altLang="en-US" sz="1800" dirty="0" smtClean="0">
                <a:ea typeface="ＭＳ Ｐゴシック" panose="020B0600070205080204" pitchFamily="34" charset="-128"/>
              </a:rPr>
              <a:t> areas indicate distant metastasis to lymph nodes outside the primary tumor or M1a disease (Stage IV).</a:t>
            </a:r>
          </a:p>
        </p:txBody>
      </p:sp>
      <p:sp>
        <p:nvSpPr>
          <p:cNvPr id="29700"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29701" name="Picture Placeholder 7" descr="Fig 31.22.tif"/>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3492" r="-73492"/>
          <a:stretch>
            <a:fillRect/>
          </a:stretch>
        </p:blipFill>
        <p:spPr>
          <a:xfrm>
            <a:off x="-2971800" y="152400"/>
            <a:ext cx="10370773" cy="4993335"/>
          </a:xfrm>
        </p:spPr>
      </p:pic>
    </p:spTree>
    <p:extLst>
      <p:ext uri="{BB962C8B-B14F-4D97-AF65-F5344CB8AC3E}">
        <p14:creationId xmlns:p14="http://schemas.microsoft.com/office/powerpoint/2010/main" val="764841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0" y="5307599"/>
            <a:ext cx="9144000" cy="1779001"/>
          </a:xfrm>
        </p:spPr>
        <p:txBody>
          <a:bodyPr>
            <a:normAutofit/>
          </a:bodyPr>
          <a:lstStyle/>
          <a:p>
            <a:pPr eaLnBrk="1" hangingPunct="1">
              <a:buFontTx/>
              <a:buNone/>
            </a:pPr>
            <a:r>
              <a:rPr lang="en-US" altLang="en-US" sz="1800" dirty="0" smtClean="0">
                <a:ea typeface="ＭＳ Ｐゴシック" panose="020B0600070205080204" pitchFamily="34" charset="-128"/>
              </a:rPr>
              <a:t>Stage of disease as determined by lymph node involvement relative to the location of the primary tumor. The shaded areas indicate involvement of regional lymph nodes or N1 disease (Stage III). </a:t>
            </a:r>
            <a:r>
              <a:rPr lang="en-US" altLang="en-US" sz="1800" dirty="0" err="1" smtClean="0">
                <a:ea typeface="ＭＳ Ｐゴシック" panose="020B0600070205080204" pitchFamily="34" charset="-128"/>
              </a:rPr>
              <a:t>Nonshaded</a:t>
            </a:r>
            <a:r>
              <a:rPr lang="en-US" altLang="en-US" sz="1800" dirty="0" smtClean="0">
                <a:ea typeface="ＭＳ Ｐゴシック" panose="020B0600070205080204" pitchFamily="34" charset="-128"/>
              </a:rPr>
              <a:t> areas indicate distant metastasis to lymph nodes outside the primary tumor or M1a disease (Stage IV).</a:t>
            </a:r>
          </a:p>
        </p:txBody>
      </p:sp>
      <p:sp>
        <p:nvSpPr>
          <p:cNvPr id="30724"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30725" name="Picture Placeholder 6" descr="Fig 31.23.tif"/>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5185" r="-75185"/>
          <a:stretch>
            <a:fillRect/>
          </a:stretch>
        </p:blipFill>
        <p:spPr>
          <a:xfrm>
            <a:off x="-2743200" y="152400"/>
            <a:ext cx="9653954" cy="4648200"/>
          </a:xfrm>
        </p:spPr>
      </p:pic>
    </p:spTree>
    <p:extLst>
      <p:ext uri="{BB962C8B-B14F-4D97-AF65-F5344CB8AC3E}">
        <p14:creationId xmlns:p14="http://schemas.microsoft.com/office/powerpoint/2010/main" val="3688398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0" y="5715000"/>
            <a:ext cx="9144000" cy="990600"/>
          </a:xfrm>
        </p:spPr>
        <p:txBody>
          <a:bodyPr>
            <a:normAutofit/>
          </a:bodyPr>
          <a:lstStyle/>
          <a:p>
            <a:pPr eaLnBrk="1" hangingPunct="1">
              <a:buFontTx/>
              <a:buNone/>
            </a:pPr>
            <a:r>
              <a:rPr lang="en-US" altLang="en-US" sz="1400" dirty="0" smtClean="0">
                <a:ea typeface="ＭＳ Ｐゴシック" panose="020B0600070205080204" pitchFamily="34" charset="-128"/>
              </a:rPr>
              <a:t>Stage of disease as determined by lymph node involvement relative to the location of the primary tumor. The shaded areas indicate involvement of regional lymph nodes or N1 disease (Stage III). </a:t>
            </a:r>
            <a:r>
              <a:rPr lang="en-US" altLang="en-US" sz="1400" dirty="0" err="1" smtClean="0">
                <a:ea typeface="ＭＳ Ｐゴシック" panose="020B0600070205080204" pitchFamily="34" charset="-128"/>
              </a:rPr>
              <a:t>Nonshaded</a:t>
            </a:r>
            <a:r>
              <a:rPr lang="en-US" altLang="en-US" sz="1400" dirty="0" smtClean="0">
                <a:ea typeface="ＭＳ Ｐゴシック" panose="020B0600070205080204" pitchFamily="34" charset="-128"/>
              </a:rPr>
              <a:t> areas indicate distant metastasis to lymph nodes outside the primary tumor or M1a disease (Stage IV).</a:t>
            </a:r>
          </a:p>
        </p:txBody>
      </p:sp>
      <p:sp>
        <p:nvSpPr>
          <p:cNvPr id="31748"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31749" name="Picture Placeholder 7" descr="Fig 31.24.tif"/>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5185" r="-75185"/>
          <a:stretch>
            <a:fillRect/>
          </a:stretch>
        </p:blipFill>
        <p:spPr>
          <a:xfrm>
            <a:off x="-3082631" y="96624"/>
            <a:ext cx="11245863" cy="5414675"/>
          </a:xfrm>
        </p:spPr>
      </p:pic>
    </p:spTree>
    <p:extLst>
      <p:ext uri="{BB962C8B-B14F-4D97-AF65-F5344CB8AC3E}">
        <p14:creationId xmlns:p14="http://schemas.microsoft.com/office/powerpoint/2010/main" val="1783164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0" y="5280705"/>
            <a:ext cx="8763000" cy="3864280"/>
          </a:xfrm>
        </p:spPr>
        <p:txBody>
          <a:bodyPr/>
          <a:lstStyle/>
          <a:p>
            <a:pPr eaLnBrk="1" hangingPunct="1">
              <a:buFontTx/>
              <a:buNone/>
            </a:pPr>
            <a:r>
              <a:rPr lang="en-US" altLang="en-US" sz="1800" dirty="0" smtClean="0">
                <a:ea typeface="ＭＳ Ｐゴシック" panose="020B0600070205080204" pitchFamily="34" charset="-128"/>
              </a:rPr>
              <a:t>Stage of disease as determined by lymph node involvement relative to the location of the primary tumor. The shaded areas indicate involvement of regional lymph nodes or N1 disease (Stage III). Metastasis to either the axillary or inguinal lymph nodes are both considered N1 (Stage III) disease due to the location of the primary tumor directly in the center of the torso. </a:t>
            </a:r>
          </a:p>
        </p:txBody>
      </p:sp>
      <p:sp>
        <p:nvSpPr>
          <p:cNvPr id="32772"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32773" name="Picture Placeholder 6" descr="Fig 31.25.tif"/>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71846" r="-71846"/>
          <a:stretch>
            <a:fillRect/>
          </a:stretch>
        </p:blipFill>
        <p:spPr>
          <a:xfrm>
            <a:off x="-2590800" y="152400"/>
            <a:ext cx="9895988" cy="4764735"/>
          </a:xfrm>
        </p:spPr>
      </p:pic>
    </p:spTree>
    <p:extLst>
      <p:ext uri="{BB962C8B-B14F-4D97-AF65-F5344CB8AC3E}">
        <p14:creationId xmlns:p14="http://schemas.microsoft.com/office/powerpoint/2010/main" val="225579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40587" y="1752600"/>
            <a:ext cx="6143625" cy="4162425"/>
          </a:xfrm>
          <a:prstGeom prst="rect">
            <a:avLst/>
          </a:prstGeom>
        </p:spPr>
      </p:pic>
      <p:sp>
        <p:nvSpPr>
          <p:cNvPr id="3" name="Title 2"/>
          <p:cNvSpPr>
            <a:spLocks noGrp="1"/>
          </p:cNvSpPr>
          <p:nvPr>
            <p:ph type="title"/>
          </p:nvPr>
        </p:nvSpPr>
        <p:spPr/>
        <p:txBody>
          <a:bodyPr/>
          <a:lstStyle/>
          <a:p>
            <a:r>
              <a:rPr lang="en-US" dirty="0" smtClean="0"/>
              <a:t>Anatomy of the skin</a:t>
            </a:r>
            <a:endParaRPr lang="en-US" dirty="0"/>
          </a:p>
        </p:txBody>
      </p:sp>
    </p:spTree>
    <p:extLst>
      <p:ext uri="{BB962C8B-B14F-4D97-AF65-F5344CB8AC3E}">
        <p14:creationId xmlns:p14="http://schemas.microsoft.com/office/powerpoint/2010/main" val="1498796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Prognostic Factors for Melanoma</a:t>
            </a:r>
            <a:endParaRPr lang="en-US" dirty="0"/>
          </a:p>
        </p:txBody>
      </p:sp>
      <p:sp>
        <p:nvSpPr>
          <p:cNvPr id="3" name="Content Placeholder 2"/>
          <p:cNvSpPr>
            <a:spLocks noGrp="1"/>
          </p:cNvSpPr>
          <p:nvPr>
            <p:ph idx="1"/>
          </p:nvPr>
        </p:nvSpPr>
        <p:spPr>
          <a:xfrm>
            <a:off x="381000" y="2052925"/>
            <a:ext cx="8153400" cy="3814475"/>
          </a:xfrm>
        </p:spPr>
        <p:txBody>
          <a:bodyPr>
            <a:normAutofit/>
          </a:bodyPr>
          <a:lstStyle/>
          <a:p>
            <a:pPr marL="398463" lvl="1" indent="-398463">
              <a:buClr>
                <a:srgbClr val="E45F3C"/>
              </a:buClr>
              <a:buSzPct val="79166"/>
              <a:buFont typeface="Wingdings 2"/>
              <a:buChar char=""/>
              <a:tabLst>
                <a:tab pos="396875" algn="l"/>
              </a:tabLst>
            </a:pPr>
            <a:r>
              <a:rPr lang="en-US" dirty="0"/>
              <a:t>Measured thickness (</a:t>
            </a:r>
            <a:r>
              <a:rPr lang="en-US" dirty="0" smtClean="0"/>
              <a:t>depth)</a:t>
            </a:r>
            <a:endParaRPr lang="en-US" dirty="0"/>
          </a:p>
          <a:p>
            <a:pPr marL="398463" lvl="1" indent="-398463">
              <a:buClr>
                <a:srgbClr val="E45F3C"/>
              </a:buClr>
              <a:buSzPct val="79166"/>
              <a:buFont typeface="Wingdings 2"/>
              <a:buChar char=""/>
              <a:tabLst>
                <a:tab pos="396875" algn="l"/>
              </a:tabLst>
            </a:pPr>
            <a:r>
              <a:rPr lang="en-US" dirty="0"/>
              <a:t>Ulceration </a:t>
            </a:r>
            <a:endParaRPr lang="en-US" dirty="0" smtClean="0"/>
          </a:p>
          <a:p>
            <a:pPr marL="398463" lvl="1" indent="-398463">
              <a:buClr>
                <a:srgbClr val="E45F3C"/>
              </a:buClr>
              <a:buSzPct val="79166"/>
              <a:buFont typeface="Wingdings 2"/>
              <a:buChar char=""/>
              <a:tabLst>
                <a:tab pos="396875" algn="l"/>
              </a:tabLst>
            </a:pPr>
            <a:r>
              <a:rPr lang="en-US" dirty="0" smtClean="0"/>
              <a:t>Serum lactate dehydrogenase (LDH) </a:t>
            </a:r>
          </a:p>
          <a:p>
            <a:pPr marL="398463" lvl="1" indent="-398463">
              <a:buClr>
                <a:srgbClr val="E45F3C"/>
              </a:buClr>
              <a:buSzPct val="79166"/>
              <a:buFont typeface="Wingdings 2"/>
              <a:buChar char=""/>
              <a:tabLst>
                <a:tab pos="396875" algn="l"/>
              </a:tabLst>
            </a:pPr>
            <a:r>
              <a:rPr lang="en-US" dirty="0" smtClean="0"/>
              <a:t>Mitotic </a:t>
            </a:r>
            <a:r>
              <a:rPr lang="en-US" dirty="0"/>
              <a:t>rate </a:t>
            </a:r>
            <a:endParaRPr lang="en-US" dirty="0" smtClean="0"/>
          </a:p>
          <a:p>
            <a:pPr marL="398463" lvl="1" indent="-398463">
              <a:buClr>
                <a:srgbClr val="E45F3C"/>
              </a:buClr>
              <a:buSzPct val="79166"/>
              <a:buFont typeface="Wingdings 2"/>
              <a:buChar char=""/>
              <a:tabLst>
                <a:tab pos="396875" algn="l"/>
              </a:tabLst>
            </a:pPr>
            <a:r>
              <a:rPr lang="en-US" dirty="0" smtClean="0"/>
              <a:t>Tumor infiltrating lymphocytes (TIL) </a:t>
            </a:r>
          </a:p>
          <a:p>
            <a:pPr marL="398463" lvl="1" indent="-398463">
              <a:buClr>
                <a:srgbClr val="E45F3C"/>
              </a:buClr>
              <a:buSzPct val="79166"/>
              <a:buFont typeface="Wingdings 2"/>
              <a:buChar char=""/>
              <a:tabLst>
                <a:tab pos="396875" algn="l"/>
              </a:tabLst>
            </a:pPr>
            <a:r>
              <a:rPr lang="en-US" dirty="0" smtClean="0"/>
              <a:t>Level of invasion </a:t>
            </a:r>
          </a:p>
          <a:p>
            <a:pPr marL="398463" lvl="1" indent="-398463">
              <a:buClr>
                <a:srgbClr val="E45F3C"/>
              </a:buClr>
              <a:buSzPct val="79166"/>
              <a:buFont typeface="Wingdings 2"/>
              <a:buChar char=""/>
              <a:tabLst>
                <a:tab pos="396875" algn="l"/>
              </a:tabLst>
            </a:pPr>
            <a:r>
              <a:rPr lang="en-US" dirty="0" smtClean="0"/>
              <a:t>Vertical </a:t>
            </a:r>
            <a:r>
              <a:rPr lang="en-US" dirty="0"/>
              <a:t>growth </a:t>
            </a:r>
            <a:endParaRPr lang="en-US" dirty="0" smtClean="0"/>
          </a:p>
          <a:p>
            <a:pPr marL="398463" lvl="1" indent="-398463">
              <a:buClr>
                <a:srgbClr val="E45F3C"/>
              </a:buClr>
              <a:buSzPct val="79166"/>
              <a:buFont typeface="Wingdings 2"/>
              <a:buChar char=""/>
              <a:tabLst>
                <a:tab pos="396875" algn="l"/>
              </a:tabLst>
            </a:pPr>
            <a:r>
              <a:rPr lang="en-US" dirty="0" smtClean="0"/>
              <a:t>Regression</a:t>
            </a:r>
            <a:endParaRPr lang="en-US" dirty="0"/>
          </a:p>
        </p:txBody>
      </p:sp>
    </p:spTree>
    <p:extLst>
      <p:ext uri="{BB962C8B-B14F-4D97-AF65-F5344CB8AC3E}">
        <p14:creationId xmlns:p14="http://schemas.microsoft.com/office/powerpoint/2010/main" val="499522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1490" cy="1400530"/>
          </a:xfrm>
        </p:spPr>
        <p:txBody>
          <a:bodyPr/>
          <a:lstStyle/>
          <a:p>
            <a:r>
              <a:rPr lang="en-US" dirty="0" smtClean="0"/>
              <a:t>Melanoma Case 1 Answers</a:t>
            </a:r>
            <a:endParaRPr lang="en-US" dirty="0"/>
          </a:p>
        </p:txBody>
      </p:sp>
      <p:sp>
        <p:nvSpPr>
          <p:cNvPr id="3" name="Content Placeholder 2"/>
          <p:cNvSpPr>
            <a:spLocks noGrp="1"/>
          </p:cNvSpPr>
          <p:nvPr>
            <p:ph idx="1"/>
          </p:nvPr>
        </p:nvSpPr>
        <p:spPr>
          <a:xfrm>
            <a:off x="484710" y="1600200"/>
            <a:ext cx="8125890" cy="1376075"/>
          </a:xfrm>
        </p:spPr>
        <p:txBody>
          <a:bodyPr>
            <a:normAutofit/>
          </a:bodyPr>
          <a:lstStyle/>
          <a:p>
            <a:pPr marL="398463" lvl="1" indent="-398463">
              <a:buClr>
                <a:srgbClr val="E45F3C"/>
              </a:buClr>
              <a:buSzPct val="79166"/>
              <a:buFont typeface="Wingdings 2"/>
              <a:buChar char=""/>
              <a:tabLst>
                <a:tab pos="396875" algn="l"/>
              </a:tabLst>
            </a:pPr>
            <a:r>
              <a:rPr lang="en-US" dirty="0" smtClean="0"/>
              <a:t>Topography: C44.3</a:t>
            </a:r>
          </a:p>
          <a:p>
            <a:pPr marL="398463" lvl="1" indent="-398463">
              <a:buClr>
                <a:srgbClr val="E45F3C"/>
              </a:buClr>
              <a:buSzPct val="79166"/>
              <a:buFont typeface="Wingdings 2"/>
              <a:buChar char=""/>
              <a:tabLst>
                <a:tab pos="396875" algn="l"/>
              </a:tabLst>
            </a:pPr>
            <a:r>
              <a:rPr lang="en-US" dirty="0" smtClean="0"/>
              <a:t>Histology</a:t>
            </a:r>
            <a:r>
              <a:rPr lang="en-US" smtClean="0"/>
              <a:t>: </a:t>
            </a:r>
            <a:r>
              <a:rPr lang="en-US" smtClean="0"/>
              <a:t>8742/2</a:t>
            </a:r>
            <a:endParaRPr lang="en-US" dirty="0" smtClean="0"/>
          </a:p>
          <a:p>
            <a:pPr marL="398463" lvl="1" indent="-398463">
              <a:buClr>
                <a:srgbClr val="E45F3C"/>
              </a:buClr>
              <a:buSzPct val="79166"/>
              <a:buFont typeface="Wingdings 2"/>
              <a:buChar char=""/>
              <a:tabLst>
                <a:tab pos="396875" algn="l"/>
              </a:tabLst>
            </a:pPr>
            <a:r>
              <a:rPr lang="en-US" dirty="0" smtClean="0"/>
              <a:t>This case is one primary per rule M2</a:t>
            </a:r>
          </a:p>
        </p:txBody>
      </p:sp>
      <p:graphicFrame>
        <p:nvGraphicFramePr>
          <p:cNvPr id="4" name="Table 3"/>
          <p:cNvGraphicFramePr>
            <a:graphicFrameLocks noGrp="1"/>
          </p:cNvGraphicFramePr>
          <p:nvPr>
            <p:extLst>
              <p:ext uri="{D42A27DB-BD31-4B8C-83A1-F6EECF244321}">
                <p14:modId xmlns:p14="http://schemas.microsoft.com/office/powerpoint/2010/main" val="1737078497"/>
              </p:ext>
            </p:extLst>
          </p:nvPr>
        </p:nvGraphicFramePr>
        <p:xfrm>
          <a:off x="609601" y="3276600"/>
          <a:ext cx="3428999" cy="2123440"/>
        </p:xfrm>
        <a:graphic>
          <a:graphicData uri="http://schemas.openxmlformats.org/drawingml/2006/table">
            <a:tbl>
              <a:tblPr firstRow="1" bandRow="1">
                <a:tableStyleId>{5940675A-B579-460E-94D1-54222C63F5DA}</a:tableStyleId>
              </a:tblPr>
              <a:tblGrid>
                <a:gridCol w="2133599"/>
                <a:gridCol w="1295400"/>
              </a:tblGrid>
              <a:tr h="370840">
                <a:tc gridSpan="2">
                  <a:txBody>
                    <a:bodyPr/>
                    <a:lstStyle/>
                    <a:p>
                      <a:r>
                        <a:rPr lang="en-US" dirty="0" smtClean="0"/>
                        <a:t>Clinical</a:t>
                      </a:r>
                      <a:r>
                        <a:rPr lang="en-US" baseline="0" dirty="0" smtClean="0"/>
                        <a:t> Staging</a:t>
                      </a:r>
                      <a:endParaRPr lang="en-US" dirty="0"/>
                    </a:p>
                  </a:txBody>
                  <a:tcPr/>
                </a:tc>
                <a:tc hMerge="1">
                  <a:txBody>
                    <a:bodyPr/>
                    <a:lstStyle/>
                    <a:p>
                      <a:endParaRPr lang="en-US" dirty="0"/>
                    </a:p>
                  </a:txBody>
                  <a:tcPr/>
                </a:tc>
              </a:tr>
              <a:tr h="370840">
                <a:tc>
                  <a:txBody>
                    <a:bodyPr/>
                    <a:lstStyle/>
                    <a:p>
                      <a:r>
                        <a:rPr lang="en-US" dirty="0" smtClean="0"/>
                        <a:t>cT</a:t>
                      </a:r>
                      <a:endParaRPr lang="en-US" dirty="0"/>
                    </a:p>
                  </a:txBody>
                  <a:tcPr/>
                </a:tc>
                <a:tc>
                  <a:txBody>
                    <a:bodyPr/>
                    <a:lstStyle/>
                    <a:p>
                      <a:r>
                        <a:rPr lang="en-US" dirty="0" err="1" smtClean="0"/>
                        <a:t>pTis</a:t>
                      </a:r>
                      <a:endParaRPr lang="en-US" dirty="0"/>
                    </a:p>
                  </a:txBody>
                  <a:tcPr/>
                </a:tc>
              </a:tr>
              <a:tr h="370840">
                <a:tc>
                  <a:txBody>
                    <a:bodyPr/>
                    <a:lstStyle/>
                    <a:p>
                      <a:r>
                        <a:rPr lang="en-US" dirty="0" smtClean="0"/>
                        <a:t>cN</a:t>
                      </a:r>
                      <a:endParaRPr lang="en-US" dirty="0"/>
                    </a:p>
                  </a:txBody>
                  <a:tcPr/>
                </a:tc>
                <a:tc>
                  <a:txBody>
                    <a:bodyPr/>
                    <a:lstStyle/>
                    <a:p>
                      <a:r>
                        <a:rPr lang="en-US" dirty="0" smtClean="0"/>
                        <a:t>0</a:t>
                      </a:r>
                      <a:endParaRPr lang="en-US" dirty="0"/>
                    </a:p>
                  </a:txBody>
                  <a:tcPr/>
                </a:tc>
              </a:tr>
              <a:tr h="370840">
                <a:tc>
                  <a:txBody>
                    <a:bodyPr/>
                    <a:lstStyle/>
                    <a:p>
                      <a:r>
                        <a:rPr lang="en-US" dirty="0" smtClean="0"/>
                        <a:t>cM</a:t>
                      </a:r>
                      <a:endParaRPr lang="en-US" dirty="0"/>
                    </a:p>
                  </a:txBody>
                  <a:tcPr/>
                </a:tc>
                <a:tc>
                  <a:txBody>
                    <a:bodyPr/>
                    <a:lstStyle/>
                    <a:p>
                      <a:r>
                        <a:rPr lang="en-US" dirty="0" smtClean="0"/>
                        <a:t>0</a:t>
                      </a:r>
                      <a:endParaRPr lang="en-US" dirty="0"/>
                    </a:p>
                  </a:txBody>
                  <a:tcPr/>
                </a:tc>
              </a:tr>
              <a:tr h="370840">
                <a:tc>
                  <a:txBody>
                    <a:bodyPr/>
                    <a:lstStyle/>
                    <a:p>
                      <a:r>
                        <a:rPr lang="en-US" dirty="0" smtClean="0"/>
                        <a:t>Clinical Stage Group </a:t>
                      </a:r>
                      <a:endParaRPr lang="en-US" dirty="0"/>
                    </a:p>
                  </a:txBody>
                  <a:tcPr/>
                </a:tc>
                <a:tc>
                  <a:txBody>
                    <a:bodyPr/>
                    <a:lstStyle/>
                    <a:p>
                      <a:r>
                        <a:rPr lang="en-US" dirty="0" smtClean="0"/>
                        <a:t>0</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63967516"/>
              </p:ext>
            </p:extLst>
          </p:nvPr>
        </p:nvGraphicFramePr>
        <p:xfrm>
          <a:off x="4419600" y="3276600"/>
          <a:ext cx="3428999" cy="2123440"/>
        </p:xfrm>
        <a:graphic>
          <a:graphicData uri="http://schemas.openxmlformats.org/drawingml/2006/table">
            <a:tbl>
              <a:tblPr firstRow="1" bandRow="1">
                <a:tableStyleId>{5940675A-B579-460E-94D1-54222C63F5DA}</a:tableStyleId>
              </a:tblPr>
              <a:tblGrid>
                <a:gridCol w="2133599"/>
                <a:gridCol w="1295400"/>
              </a:tblGrid>
              <a:tr h="370840">
                <a:tc gridSpan="2">
                  <a:txBody>
                    <a:bodyPr/>
                    <a:lstStyle/>
                    <a:p>
                      <a:r>
                        <a:rPr lang="en-US" dirty="0" smtClean="0"/>
                        <a:t>Pathological</a:t>
                      </a:r>
                      <a:r>
                        <a:rPr lang="en-US" baseline="0" dirty="0" smtClean="0"/>
                        <a:t> Staging</a:t>
                      </a:r>
                      <a:endParaRPr lang="en-US" dirty="0"/>
                    </a:p>
                  </a:txBody>
                  <a:tcPr/>
                </a:tc>
                <a:tc hMerge="1">
                  <a:txBody>
                    <a:bodyPr/>
                    <a:lstStyle/>
                    <a:p>
                      <a:endParaRPr lang="en-US" dirty="0"/>
                    </a:p>
                  </a:txBody>
                  <a:tcPr/>
                </a:tc>
              </a:tr>
              <a:tr h="370840">
                <a:tc>
                  <a:txBody>
                    <a:bodyPr/>
                    <a:lstStyle/>
                    <a:p>
                      <a:r>
                        <a:rPr lang="en-US" dirty="0" smtClean="0"/>
                        <a:t>pT</a:t>
                      </a:r>
                      <a:endParaRPr lang="en-US" dirty="0"/>
                    </a:p>
                  </a:txBody>
                  <a:tcPr/>
                </a:tc>
                <a:tc>
                  <a:txBody>
                    <a:bodyPr/>
                    <a:lstStyle/>
                    <a:p>
                      <a:r>
                        <a:rPr lang="en-US" dirty="0" smtClean="0"/>
                        <a:t>Tis</a:t>
                      </a:r>
                      <a:endParaRPr lang="en-US" dirty="0"/>
                    </a:p>
                  </a:txBody>
                  <a:tcPr/>
                </a:tc>
              </a:tr>
              <a:tr h="370840">
                <a:tc>
                  <a:txBody>
                    <a:bodyPr/>
                    <a:lstStyle/>
                    <a:p>
                      <a:r>
                        <a:rPr lang="en-US" dirty="0" smtClean="0"/>
                        <a:t>pN</a:t>
                      </a:r>
                      <a:endParaRPr lang="en-US" dirty="0"/>
                    </a:p>
                  </a:txBody>
                  <a:tcPr/>
                </a:tc>
                <a:tc>
                  <a:txBody>
                    <a:bodyPr/>
                    <a:lstStyle/>
                    <a:p>
                      <a:r>
                        <a:rPr lang="en-US" dirty="0" smtClean="0"/>
                        <a:t>cN0</a:t>
                      </a:r>
                      <a:endParaRPr lang="en-US" dirty="0"/>
                    </a:p>
                  </a:txBody>
                  <a:tcPr/>
                </a:tc>
              </a:tr>
              <a:tr h="370840">
                <a:tc>
                  <a:txBody>
                    <a:bodyPr/>
                    <a:lstStyle/>
                    <a:p>
                      <a:r>
                        <a:rPr lang="en-US" dirty="0" smtClean="0"/>
                        <a:t>pM</a:t>
                      </a:r>
                      <a:endParaRPr lang="en-US" dirty="0"/>
                    </a:p>
                  </a:txBody>
                  <a:tcPr/>
                </a:tc>
                <a:tc>
                  <a:txBody>
                    <a:bodyPr/>
                    <a:lstStyle/>
                    <a:p>
                      <a:r>
                        <a:rPr lang="en-US" dirty="0" smtClean="0"/>
                        <a:t>cM0</a:t>
                      </a:r>
                      <a:endParaRPr lang="en-US" dirty="0"/>
                    </a:p>
                  </a:txBody>
                  <a:tcPr/>
                </a:tc>
              </a:tr>
              <a:tr h="370840">
                <a:tc>
                  <a:txBody>
                    <a:bodyPr/>
                    <a:lstStyle/>
                    <a:p>
                      <a:r>
                        <a:rPr lang="en-US" dirty="0" smtClean="0"/>
                        <a:t>Pathological Stage Group</a:t>
                      </a:r>
                      <a:endParaRPr lang="en-US" dirty="0"/>
                    </a:p>
                  </a:txBody>
                  <a:tcPr/>
                </a:tc>
                <a:tc>
                  <a:txBody>
                    <a:bodyPr/>
                    <a:lstStyle/>
                    <a:p>
                      <a:r>
                        <a:rPr lang="en-US" dirty="0" smtClean="0"/>
                        <a:t>0</a:t>
                      </a:r>
                      <a:endParaRPr lang="en-US" dirty="0"/>
                    </a:p>
                  </a:txBody>
                  <a:tcPr/>
                </a:tc>
              </a:tr>
            </a:tbl>
          </a:graphicData>
        </a:graphic>
      </p:graphicFrame>
      <p:sp>
        <p:nvSpPr>
          <p:cNvPr id="6" name="TextBox 5"/>
          <p:cNvSpPr txBox="1"/>
          <p:nvPr/>
        </p:nvSpPr>
        <p:spPr>
          <a:xfrm>
            <a:off x="484710" y="6257379"/>
            <a:ext cx="6705599" cy="369332"/>
          </a:xfrm>
          <a:prstGeom prst="rect">
            <a:avLst/>
          </a:prstGeom>
          <a:noFill/>
        </p:spPr>
        <p:txBody>
          <a:bodyPr wrap="square" rtlCol="0">
            <a:spAutoFit/>
          </a:bodyPr>
          <a:lstStyle/>
          <a:p>
            <a:r>
              <a:rPr lang="en-US" dirty="0" smtClean="0"/>
              <a:t>SEER Summary Stage: 0 – In situ</a:t>
            </a:r>
            <a:endParaRPr lang="en-US" dirty="0"/>
          </a:p>
        </p:txBody>
      </p:sp>
    </p:spTree>
    <p:extLst>
      <p:ext uri="{BB962C8B-B14F-4D97-AF65-F5344CB8AC3E}">
        <p14:creationId xmlns:p14="http://schemas.microsoft.com/office/powerpoint/2010/main" val="1002957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11490" cy="1400530"/>
          </a:xfrm>
        </p:spPr>
        <p:txBody>
          <a:bodyPr/>
          <a:lstStyle/>
          <a:p>
            <a:r>
              <a:rPr lang="en-US" dirty="0" smtClean="0"/>
              <a:t>Melanoma Case 2 Answers</a:t>
            </a:r>
            <a:endParaRPr lang="en-US" dirty="0"/>
          </a:p>
        </p:txBody>
      </p:sp>
      <p:sp>
        <p:nvSpPr>
          <p:cNvPr id="3" name="Content Placeholder 2"/>
          <p:cNvSpPr>
            <a:spLocks noGrp="1"/>
          </p:cNvSpPr>
          <p:nvPr>
            <p:ph idx="1"/>
          </p:nvPr>
        </p:nvSpPr>
        <p:spPr>
          <a:xfrm>
            <a:off x="484710" y="1600200"/>
            <a:ext cx="8125890" cy="1376075"/>
          </a:xfrm>
        </p:spPr>
        <p:txBody>
          <a:bodyPr/>
          <a:lstStyle/>
          <a:p>
            <a:pPr marL="398463" lvl="1" indent="-398463">
              <a:buClr>
                <a:srgbClr val="E45F3C"/>
              </a:buClr>
              <a:buSzPct val="79166"/>
              <a:buFont typeface="Wingdings 2"/>
              <a:buChar char=""/>
              <a:tabLst>
                <a:tab pos="396875" algn="l"/>
              </a:tabLst>
            </a:pPr>
            <a:r>
              <a:rPr lang="en-US" dirty="0"/>
              <a:t>Topography: </a:t>
            </a:r>
            <a:r>
              <a:rPr lang="en-US" dirty="0" smtClean="0"/>
              <a:t>c44.5</a:t>
            </a:r>
          </a:p>
          <a:p>
            <a:pPr marL="398463" lvl="1" indent="-398463">
              <a:buClr>
                <a:srgbClr val="E45F3C"/>
              </a:buClr>
              <a:buSzPct val="79166"/>
              <a:buFont typeface="Wingdings 2"/>
              <a:buChar char=""/>
              <a:tabLst>
                <a:tab pos="396875" algn="l"/>
              </a:tabLst>
            </a:pPr>
            <a:r>
              <a:rPr lang="en-US" dirty="0" smtClean="0"/>
              <a:t>Histology</a:t>
            </a:r>
            <a:r>
              <a:rPr lang="en-US" dirty="0"/>
              <a:t>: </a:t>
            </a:r>
            <a:r>
              <a:rPr lang="en-US" dirty="0" smtClean="0"/>
              <a:t>8743/3</a:t>
            </a:r>
            <a:endParaRPr lang="en-US" dirty="0"/>
          </a:p>
          <a:p>
            <a:pPr marL="398463" lvl="1" indent="-398463">
              <a:buClr>
                <a:srgbClr val="E45F3C"/>
              </a:buClr>
              <a:buSzPct val="79166"/>
              <a:buFont typeface="Wingdings 2"/>
              <a:buChar char=""/>
              <a:tabLst>
                <a:tab pos="396875" algn="l"/>
              </a:tabLst>
            </a:pPr>
            <a:r>
              <a:rPr lang="en-US" dirty="0"/>
              <a:t>This case is one primary per rule </a:t>
            </a:r>
            <a:r>
              <a:rPr lang="en-US" dirty="0" smtClean="0"/>
              <a:t>M2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1464790"/>
              </p:ext>
            </p:extLst>
          </p:nvPr>
        </p:nvGraphicFramePr>
        <p:xfrm>
          <a:off x="609601" y="3276600"/>
          <a:ext cx="3428999" cy="1854200"/>
        </p:xfrm>
        <a:graphic>
          <a:graphicData uri="http://schemas.openxmlformats.org/drawingml/2006/table">
            <a:tbl>
              <a:tblPr firstRow="1" bandRow="1">
                <a:tableStyleId>{5940675A-B579-460E-94D1-54222C63F5DA}</a:tableStyleId>
              </a:tblPr>
              <a:tblGrid>
                <a:gridCol w="2133599"/>
                <a:gridCol w="1295400"/>
              </a:tblGrid>
              <a:tr h="370840">
                <a:tc gridSpan="2">
                  <a:txBody>
                    <a:bodyPr/>
                    <a:lstStyle/>
                    <a:p>
                      <a:r>
                        <a:rPr lang="en-US" dirty="0" smtClean="0"/>
                        <a:t>Clinical</a:t>
                      </a:r>
                      <a:r>
                        <a:rPr lang="en-US" baseline="0" dirty="0" smtClean="0"/>
                        <a:t> Staging</a:t>
                      </a:r>
                      <a:endParaRPr lang="en-US" dirty="0"/>
                    </a:p>
                  </a:txBody>
                  <a:tcPr/>
                </a:tc>
                <a:tc hMerge="1">
                  <a:txBody>
                    <a:bodyPr/>
                    <a:lstStyle/>
                    <a:p>
                      <a:endParaRPr lang="en-US" dirty="0"/>
                    </a:p>
                  </a:txBody>
                  <a:tcPr/>
                </a:tc>
              </a:tr>
              <a:tr h="370840">
                <a:tc>
                  <a:txBody>
                    <a:bodyPr/>
                    <a:lstStyle/>
                    <a:p>
                      <a:r>
                        <a:rPr lang="en-US" dirty="0" smtClean="0"/>
                        <a:t>cT</a:t>
                      </a:r>
                      <a:endParaRPr lang="en-US" dirty="0"/>
                    </a:p>
                  </a:txBody>
                  <a:tcPr/>
                </a:tc>
                <a:tc>
                  <a:txBody>
                    <a:bodyPr/>
                    <a:lstStyle/>
                    <a:p>
                      <a:r>
                        <a:rPr lang="en-US" dirty="0" smtClean="0"/>
                        <a:t>1b</a:t>
                      </a:r>
                      <a:endParaRPr lang="en-US" dirty="0"/>
                    </a:p>
                  </a:txBody>
                  <a:tcPr/>
                </a:tc>
              </a:tr>
              <a:tr h="370840">
                <a:tc>
                  <a:txBody>
                    <a:bodyPr/>
                    <a:lstStyle/>
                    <a:p>
                      <a:r>
                        <a:rPr lang="en-US" dirty="0" smtClean="0"/>
                        <a:t>cN</a:t>
                      </a:r>
                      <a:endParaRPr lang="en-US" dirty="0"/>
                    </a:p>
                  </a:txBody>
                  <a:tcPr/>
                </a:tc>
                <a:tc>
                  <a:txBody>
                    <a:bodyPr/>
                    <a:lstStyle/>
                    <a:p>
                      <a:r>
                        <a:rPr lang="en-US" dirty="0" smtClean="0"/>
                        <a:t>0</a:t>
                      </a:r>
                      <a:endParaRPr lang="en-US" dirty="0"/>
                    </a:p>
                  </a:txBody>
                  <a:tcPr/>
                </a:tc>
              </a:tr>
              <a:tr h="370840">
                <a:tc>
                  <a:txBody>
                    <a:bodyPr/>
                    <a:lstStyle/>
                    <a:p>
                      <a:r>
                        <a:rPr lang="en-US" dirty="0" smtClean="0"/>
                        <a:t>cM</a:t>
                      </a:r>
                      <a:endParaRPr lang="en-US" dirty="0"/>
                    </a:p>
                  </a:txBody>
                  <a:tcPr/>
                </a:tc>
                <a:tc>
                  <a:txBody>
                    <a:bodyPr/>
                    <a:lstStyle/>
                    <a:p>
                      <a:r>
                        <a:rPr lang="en-US" dirty="0" smtClean="0"/>
                        <a:t>0</a:t>
                      </a:r>
                      <a:endParaRPr lang="en-US" dirty="0"/>
                    </a:p>
                  </a:txBody>
                  <a:tcPr/>
                </a:tc>
              </a:tr>
              <a:tr h="370840">
                <a:tc>
                  <a:txBody>
                    <a:bodyPr/>
                    <a:lstStyle/>
                    <a:p>
                      <a:r>
                        <a:rPr lang="en-US" dirty="0" smtClean="0"/>
                        <a:t>Clinical Stage</a:t>
                      </a:r>
                      <a:endParaRPr lang="en-US" dirty="0"/>
                    </a:p>
                  </a:txBody>
                  <a:tcPr/>
                </a:tc>
                <a:tc>
                  <a:txBody>
                    <a:bodyPr/>
                    <a:lstStyle/>
                    <a:p>
                      <a:r>
                        <a:rPr lang="en-US" dirty="0" smtClean="0"/>
                        <a:t>IB</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14176885"/>
              </p:ext>
            </p:extLst>
          </p:nvPr>
        </p:nvGraphicFramePr>
        <p:xfrm>
          <a:off x="4419600" y="3276600"/>
          <a:ext cx="3428999" cy="1854200"/>
        </p:xfrm>
        <a:graphic>
          <a:graphicData uri="http://schemas.openxmlformats.org/drawingml/2006/table">
            <a:tbl>
              <a:tblPr firstRow="1" bandRow="1">
                <a:tableStyleId>{5940675A-B579-460E-94D1-54222C63F5DA}</a:tableStyleId>
              </a:tblPr>
              <a:tblGrid>
                <a:gridCol w="2133599"/>
                <a:gridCol w="1295400"/>
              </a:tblGrid>
              <a:tr h="370840">
                <a:tc gridSpan="2">
                  <a:txBody>
                    <a:bodyPr/>
                    <a:lstStyle/>
                    <a:p>
                      <a:r>
                        <a:rPr lang="en-US" dirty="0" smtClean="0"/>
                        <a:t>Pathological</a:t>
                      </a:r>
                      <a:r>
                        <a:rPr lang="en-US" baseline="0" dirty="0" smtClean="0"/>
                        <a:t> Staging</a:t>
                      </a:r>
                      <a:endParaRPr lang="en-US" dirty="0"/>
                    </a:p>
                  </a:txBody>
                  <a:tcPr/>
                </a:tc>
                <a:tc hMerge="1">
                  <a:txBody>
                    <a:bodyPr/>
                    <a:lstStyle/>
                    <a:p>
                      <a:endParaRPr lang="en-US" dirty="0"/>
                    </a:p>
                  </a:txBody>
                  <a:tcPr/>
                </a:tc>
              </a:tr>
              <a:tr h="370840">
                <a:tc>
                  <a:txBody>
                    <a:bodyPr/>
                    <a:lstStyle/>
                    <a:p>
                      <a:r>
                        <a:rPr lang="en-US" dirty="0" smtClean="0"/>
                        <a:t>pT</a:t>
                      </a:r>
                      <a:endParaRPr lang="en-US" dirty="0"/>
                    </a:p>
                  </a:txBody>
                  <a:tcPr/>
                </a:tc>
                <a:tc>
                  <a:txBody>
                    <a:bodyPr/>
                    <a:lstStyle/>
                    <a:p>
                      <a:r>
                        <a:rPr lang="en-US" dirty="0" smtClean="0"/>
                        <a:t>4b</a:t>
                      </a:r>
                      <a:endParaRPr lang="en-US" dirty="0"/>
                    </a:p>
                  </a:txBody>
                  <a:tcPr/>
                </a:tc>
              </a:tr>
              <a:tr h="370840">
                <a:tc>
                  <a:txBody>
                    <a:bodyPr/>
                    <a:lstStyle/>
                    <a:p>
                      <a:r>
                        <a:rPr lang="en-US" dirty="0" smtClean="0"/>
                        <a:t>pN</a:t>
                      </a:r>
                      <a:endParaRPr lang="en-US" dirty="0"/>
                    </a:p>
                  </a:txBody>
                  <a:tcPr/>
                </a:tc>
                <a:tc>
                  <a:txBody>
                    <a:bodyPr/>
                    <a:lstStyle/>
                    <a:p>
                      <a:r>
                        <a:rPr lang="en-US" dirty="0" smtClean="0"/>
                        <a:t>1a</a:t>
                      </a:r>
                      <a:endParaRPr lang="en-US" dirty="0"/>
                    </a:p>
                  </a:txBody>
                  <a:tcPr/>
                </a:tc>
              </a:tr>
              <a:tr h="370840">
                <a:tc>
                  <a:txBody>
                    <a:bodyPr/>
                    <a:lstStyle/>
                    <a:p>
                      <a:r>
                        <a:rPr lang="en-US" dirty="0" smtClean="0"/>
                        <a:t>pM</a:t>
                      </a:r>
                      <a:endParaRPr lang="en-US" dirty="0"/>
                    </a:p>
                  </a:txBody>
                  <a:tcPr/>
                </a:tc>
                <a:tc>
                  <a:txBody>
                    <a:bodyPr/>
                    <a:lstStyle/>
                    <a:p>
                      <a:r>
                        <a:rPr lang="en-US" smtClean="0"/>
                        <a:t>cM0</a:t>
                      </a:r>
                      <a:endParaRPr lang="en-US" dirty="0"/>
                    </a:p>
                  </a:txBody>
                  <a:tcPr/>
                </a:tc>
              </a:tr>
              <a:tr h="370840">
                <a:tc>
                  <a:txBody>
                    <a:bodyPr/>
                    <a:lstStyle/>
                    <a:p>
                      <a:r>
                        <a:rPr lang="en-US" dirty="0" smtClean="0"/>
                        <a:t>Pathologic Stage</a:t>
                      </a:r>
                      <a:endParaRPr lang="en-US" dirty="0"/>
                    </a:p>
                  </a:txBody>
                  <a:tcPr/>
                </a:tc>
                <a:tc>
                  <a:txBody>
                    <a:bodyPr/>
                    <a:lstStyle/>
                    <a:p>
                      <a:r>
                        <a:rPr lang="en-US" dirty="0" smtClean="0"/>
                        <a:t>IIIB</a:t>
                      </a:r>
                      <a:endParaRPr lang="en-US" dirty="0"/>
                    </a:p>
                  </a:txBody>
                  <a:tcPr/>
                </a:tc>
              </a:tr>
            </a:tbl>
          </a:graphicData>
        </a:graphic>
      </p:graphicFrame>
      <p:sp>
        <p:nvSpPr>
          <p:cNvPr id="6" name="TextBox 5"/>
          <p:cNvSpPr txBox="1"/>
          <p:nvPr/>
        </p:nvSpPr>
        <p:spPr>
          <a:xfrm>
            <a:off x="484710" y="6096000"/>
            <a:ext cx="6705599" cy="369332"/>
          </a:xfrm>
          <a:prstGeom prst="rect">
            <a:avLst/>
          </a:prstGeom>
          <a:noFill/>
        </p:spPr>
        <p:txBody>
          <a:bodyPr wrap="square" rtlCol="0">
            <a:spAutoFit/>
          </a:bodyPr>
          <a:lstStyle/>
          <a:p>
            <a:r>
              <a:rPr lang="en-US" dirty="0" smtClean="0"/>
              <a:t>SEER Summary Stage: 3 – Regional to lymph nodes</a:t>
            </a:r>
            <a:endParaRPr lang="en-US" dirty="0"/>
          </a:p>
        </p:txBody>
      </p:sp>
    </p:spTree>
    <p:extLst>
      <p:ext uri="{BB962C8B-B14F-4D97-AF65-F5344CB8AC3E}">
        <p14:creationId xmlns:p14="http://schemas.microsoft.com/office/powerpoint/2010/main" val="418033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Terms</a:t>
            </a:r>
            <a:endParaRPr lang="en-US" dirty="0"/>
          </a:p>
        </p:txBody>
      </p:sp>
      <p:sp>
        <p:nvSpPr>
          <p:cNvPr id="3" name="Content Placeholder 2"/>
          <p:cNvSpPr>
            <a:spLocks noGrp="1"/>
          </p:cNvSpPr>
          <p:nvPr>
            <p:ph idx="1"/>
          </p:nvPr>
        </p:nvSpPr>
        <p:spPr>
          <a:xfrm>
            <a:off x="304800" y="1295400"/>
            <a:ext cx="8534400" cy="5257799"/>
          </a:xfrm>
        </p:spPr>
        <p:txBody>
          <a:bodyPr>
            <a:normAutofit fontScale="92500" lnSpcReduction="10000"/>
          </a:bodyPr>
          <a:lstStyle/>
          <a:p>
            <a:pPr marL="396240" lvl="0" indent="-383540">
              <a:buClr>
                <a:srgbClr val="E45F3C"/>
              </a:buClr>
              <a:buSzPct val="79166"/>
              <a:buFont typeface="Wingdings 2"/>
              <a:buChar char=""/>
              <a:tabLst>
                <a:tab pos="396875" algn="l"/>
              </a:tabLst>
            </a:pPr>
            <a:r>
              <a:rPr lang="en-US" sz="2400" dirty="0" smtClean="0">
                <a:solidFill>
                  <a:srgbClr val="FFFFFF"/>
                </a:solidFill>
                <a:cs typeface="Century Gothic"/>
              </a:rPr>
              <a:t>Evolving melanoma (</a:t>
            </a:r>
            <a:r>
              <a:rPr lang="en-US" sz="2400" dirty="0">
                <a:solidFill>
                  <a:srgbClr val="FFFFFF"/>
                </a:solidFill>
                <a:cs typeface="Century Gothic"/>
              </a:rPr>
              <a:t>borderline evolving melanoma</a:t>
            </a:r>
            <a:r>
              <a:rPr lang="en-US" sz="2400" dirty="0" smtClean="0">
                <a:solidFill>
                  <a:srgbClr val="FFFFFF"/>
                </a:solidFill>
                <a:cs typeface="Century Gothic"/>
              </a:rPr>
              <a:t>): tumors </a:t>
            </a:r>
            <a:r>
              <a:rPr lang="en-US" sz="2400" dirty="0">
                <a:solidFill>
                  <a:srgbClr val="FFFFFF"/>
                </a:solidFill>
                <a:cs typeface="Century Gothic"/>
              </a:rPr>
              <a:t>of uncertain biologic behavior.  </a:t>
            </a:r>
            <a:r>
              <a:rPr lang="en-US" sz="2400" dirty="0" smtClean="0">
                <a:solidFill>
                  <a:srgbClr val="FFFFFF"/>
                </a:solidFill>
                <a:cs typeface="Century Gothic"/>
              </a:rPr>
              <a:t>Histological </a:t>
            </a:r>
            <a:r>
              <a:rPr lang="en-US" sz="2400" dirty="0">
                <a:solidFill>
                  <a:srgbClr val="FFFFFF"/>
                </a:solidFill>
                <a:cs typeface="Century Gothic"/>
              </a:rPr>
              <a:t>changes of </a:t>
            </a:r>
            <a:r>
              <a:rPr lang="en-US" sz="2400" dirty="0" smtClean="0">
                <a:solidFill>
                  <a:srgbClr val="FFFFFF"/>
                </a:solidFill>
                <a:cs typeface="Century Gothic"/>
              </a:rPr>
              <a:t>borderline evolving </a:t>
            </a:r>
            <a:r>
              <a:rPr lang="en-US" sz="2400" dirty="0">
                <a:solidFill>
                  <a:srgbClr val="FFFFFF"/>
                </a:solidFill>
                <a:cs typeface="Century Gothic"/>
              </a:rPr>
              <a:t>melanoma are too subtle for a </a:t>
            </a:r>
            <a:r>
              <a:rPr lang="en-US" sz="2400" dirty="0" smtClean="0">
                <a:solidFill>
                  <a:srgbClr val="FFFFFF"/>
                </a:solidFill>
                <a:cs typeface="Century Gothic"/>
              </a:rPr>
              <a:t>definitive diagnosis </a:t>
            </a:r>
            <a:r>
              <a:rPr lang="en-US" sz="2400" dirty="0">
                <a:solidFill>
                  <a:srgbClr val="FFFFFF"/>
                </a:solidFill>
                <a:cs typeface="Century Gothic"/>
              </a:rPr>
              <a:t>of melanoma in </a:t>
            </a:r>
            <a:r>
              <a:rPr lang="en-US" sz="2400" dirty="0" smtClean="0">
                <a:solidFill>
                  <a:srgbClr val="FFFFFF"/>
                </a:solidFill>
                <a:cs typeface="Century Gothic"/>
              </a:rPr>
              <a:t>situ</a:t>
            </a:r>
          </a:p>
          <a:p>
            <a:pPr marL="396240" lvl="0" indent="-383540">
              <a:buClr>
                <a:srgbClr val="E45F3C"/>
              </a:buClr>
              <a:buSzPct val="79166"/>
              <a:buFont typeface="Wingdings 2"/>
              <a:buChar char=""/>
              <a:tabLst>
                <a:tab pos="396875" algn="l"/>
              </a:tabLst>
            </a:pPr>
            <a:r>
              <a:rPr lang="en-US" sz="2400" dirty="0" err="1" smtClean="0">
                <a:solidFill>
                  <a:srgbClr val="FFFFFF"/>
                </a:solidFill>
                <a:cs typeface="Century Gothic"/>
              </a:rPr>
              <a:t>Lentigo</a:t>
            </a:r>
            <a:r>
              <a:rPr lang="en-US" sz="2400" dirty="0" smtClean="0">
                <a:solidFill>
                  <a:srgbClr val="FFFFFF"/>
                </a:solidFill>
                <a:cs typeface="Century Gothic"/>
              </a:rPr>
              <a:t> </a:t>
            </a:r>
            <a:r>
              <a:rPr lang="en-US" sz="2400" dirty="0" err="1">
                <a:solidFill>
                  <a:srgbClr val="FFFFFF"/>
                </a:solidFill>
                <a:cs typeface="Century Gothic"/>
              </a:rPr>
              <a:t>maligna</a:t>
            </a:r>
            <a:r>
              <a:rPr lang="en-US" sz="2400" dirty="0" smtClean="0">
                <a:solidFill>
                  <a:srgbClr val="FFFFFF"/>
                </a:solidFill>
                <a:cs typeface="Century Gothic"/>
              </a:rPr>
              <a:t>: usually occurs </a:t>
            </a:r>
            <a:r>
              <a:rPr lang="en-US" sz="2400" dirty="0">
                <a:solidFill>
                  <a:srgbClr val="FFFFFF"/>
                </a:solidFill>
                <a:cs typeface="Century Gothic"/>
              </a:rPr>
              <a:t>on the faces of elderly </a:t>
            </a:r>
            <a:r>
              <a:rPr lang="en-US" sz="2400" dirty="0" smtClean="0">
                <a:solidFill>
                  <a:srgbClr val="FFFFFF"/>
                </a:solidFill>
                <a:cs typeface="Century Gothic"/>
              </a:rPr>
              <a:t>people</a:t>
            </a:r>
            <a:endParaRPr lang="en-US" sz="2400" dirty="0">
              <a:solidFill>
                <a:srgbClr val="FFFFFF"/>
              </a:solidFill>
              <a:cs typeface="Century Gothic"/>
            </a:endParaRPr>
          </a:p>
          <a:p>
            <a:pPr marL="396240" lvl="0" indent="-383540">
              <a:buClr>
                <a:srgbClr val="E45F3C"/>
              </a:buClr>
              <a:buSzPct val="79166"/>
              <a:buFont typeface="Wingdings 2"/>
              <a:buChar char=""/>
              <a:tabLst>
                <a:tab pos="396875" algn="l"/>
              </a:tabLst>
            </a:pPr>
            <a:r>
              <a:rPr lang="en-US" sz="2400" dirty="0">
                <a:solidFill>
                  <a:srgbClr val="FFFFFF"/>
                </a:solidFill>
                <a:cs typeface="Century Gothic"/>
              </a:rPr>
              <a:t>Superficial spreading or </a:t>
            </a:r>
            <a:r>
              <a:rPr lang="en-US" sz="2400" dirty="0" smtClean="0">
                <a:solidFill>
                  <a:srgbClr val="FFFFFF"/>
                </a:solidFill>
                <a:cs typeface="Century Gothic"/>
              </a:rPr>
              <a:t>flat melanoma: grows </a:t>
            </a:r>
            <a:r>
              <a:rPr lang="en-US" sz="2400" dirty="0">
                <a:solidFill>
                  <a:srgbClr val="FFFFFF"/>
                </a:solidFill>
                <a:cs typeface="Century Gothic"/>
              </a:rPr>
              <a:t>outwards at first to form an irregular pattern on the skin with an uneven </a:t>
            </a:r>
            <a:r>
              <a:rPr lang="en-US" sz="2400" dirty="0" smtClean="0">
                <a:solidFill>
                  <a:srgbClr val="FFFFFF"/>
                </a:solidFill>
                <a:cs typeface="Century Gothic"/>
              </a:rPr>
              <a:t>color</a:t>
            </a:r>
            <a:endParaRPr lang="en-US" sz="2400" dirty="0">
              <a:solidFill>
                <a:srgbClr val="FFFFFF"/>
              </a:solidFill>
              <a:cs typeface="Century Gothic"/>
            </a:endParaRPr>
          </a:p>
          <a:p>
            <a:pPr marL="396240" lvl="0" indent="-383540">
              <a:buClr>
                <a:srgbClr val="E45F3C"/>
              </a:buClr>
              <a:buSzPct val="79166"/>
              <a:buFont typeface="Wingdings 2"/>
              <a:buChar char=""/>
              <a:tabLst>
                <a:tab pos="396875" algn="l"/>
              </a:tabLst>
            </a:pPr>
            <a:r>
              <a:rPr lang="en-US" sz="2400" dirty="0" smtClean="0">
                <a:solidFill>
                  <a:srgbClr val="FFFFFF"/>
                </a:solidFill>
                <a:cs typeface="Century Gothic"/>
              </a:rPr>
              <a:t>Nodular melanomas: are lumpy </a:t>
            </a:r>
            <a:r>
              <a:rPr lang="en-US" sz="2400" dirty="0">
                <a:solidFill>
                  <a:srgbClr val="FFFFFF"/>
                </a:solidFill>
                <a:cs typeface="Century Gothic"/>
              </a:rPr>
              <a:t>and often </a:t>
            </a:r>
            <a:r>
              <a:rPr lang="en-US" sz="2400" dirty="0" smtClean="0">
                <a:solidFill>
                  <a:srgbClr val="FFFFFF"/>
                </a:solidFill>
                <a:cs typeface="Century Gothic"/>
              </a:rPr>
              <a:t>blue-black </a:t>
            </a:r>
            <a:r>
              <a:rPr lang="en-US" sz="2400" dirty="0">
                <a:solidFill>
                  <a:srgbClr val="FFFFFF"/>
                </a:solidFill>
                <a:cs typeface="Century Gothic"/>
              </a:rPr>
              <a:t>in color </a:t>
            </a:r>
            <a:r>
              <a:rPr lang="en-US" sz="2400" dirty="0" smtClean="0">
                <a:solidFill>
                  <a:srgbClr val="FFFFFF"/>
                </a:solidFill>
                <a:cs typeface="Century Gothic"/>
              </a:rPr>
              <a:t>and may </a:t>
            </a:r>
            <a:r>
              <a:rPr lang="en-US" sz="2400" dirty="0">
                <a:solidFill>
                  <a:srgbClr val="FFFFFF"/>
                </a:solidFill>
                <a:cs typeface="Century Gothic"/>
              </a:rPr>
              <a:t>grow faster and spread </a:t>
            </a:r>
            <a:r>
              <a:rPr lang="en-US" sz="2400" dirty="0" smtClean="0">
                <a:solidFill>
                  <a:srgbClr val="FFFFFF"/>
                </a:solidFill>
                <a:cs typeface="Century Gothic"/>
              </a:rPr>
              <a:t>downwards</a:t>
            </a:r>
          </a:p>
          <a:p>
            <a:pPr marL="396240" lvl="0" indent="-383540">
              <a:buClr>
                <a:srgbClr val="E45F3C"/>
              </a:buClr>
              <a:buSzPct val="79166"/>
              <a:buFont typeface="Wingdings 2"/>
              <a:buChar char=""/>
              <a:tabLst>
                <a:tab pos="396875" algn="l"/>
              </a:tabLst>
            </a:pPr>
            <a:r>
              <a:rPr lang="en-US" sz="2400" dirty="0" smtClean="0">
                <a:solidFill>
                  <a:srgbClr val="FFFFFF"/>
                </a:solidFill>
                <a:cs typeface="Century Gothic"/>
              </a:rPr>
              <a:t>In-transit </a:t>
            </a:r>
            <a:r>
              <a:rPr lang="en-US" sz="2400" dirty="0">
                <a:solidFill>
                  <a:srgbClr val="FFFFFF"/>
                </a:solidFill>
                <a:cs typeface="Century Gothic"/>
              </a:rPr>
              <a:t>metastasis: </a:t>
            </a:r>
            <a:r>
              <a:rPr lang="en-US" sz="2400" dirty="0" smtClean="0">
                <a:solidFill>
                  <a:srgbClr val="FFFFFF"/>
                </a:solidFill>
                <a:cs typeface="Century Gothic"/>
              </a:rPr>
              <a:t>Metastasis </a:t>
            </a:r>
            <a:r>
              <a:rPr lang="en-US" sz="2400" dirty="0">
                <a:solidFill>
                  <a:srgbClr val="FFFFFF"/>
                </a:solidFill>
                <a:cs typeface="Century Gothic"/>
              </a:rPr>
              <a:t>found </a:t>
            </a:r>
            <a:r>
              <a:rPr lang="en-US" sz="2400" dirty="0" smtClean="0">
                <a:solidFill>
                  <a:srgbClr val="FFFFFF"/>
                </a:solidFill>
                <a:cs typeface="Century Gothic"/>
              </a:rPr>
              <a:t>in </a:t>
            </a:r>
            <a:r>
              <a:rPr lang="en-US" sz="2400" dirty="0">
                <a:solidFill>
                  <a:srgbClr val="FFFFFF"/>
                </a:solidFill>
                <a:cs typeface="Century Gothic"/>
              </a:rPr>
              <a:t>the lymphatic channels </a:t>
            </a:r>
            <a:r>
              <a:rPr lang="en-US" sz="2400" dirty="0" smtClean="0">
                <a:solidFill>
                  <a:srgbClr val="FFFFFF"/>
                </a:solidFill>
                <a:cs typeface="Century Gothic"/>
              </a:rPr>
              <a:t>more </a:t>
            </a:r>
            <a:r>
              <a:rPr lang="en-US" sz="2400" dirty="0">
                <a:solidFill>
                  <a:srgbClr val="FFFFFF"/>
                </a:solidFill>
                <a:cs typeface="Century Gothic"/>
              </a:rPr>
              <a:t>than 2cm away from the primary </a:t>
            </a:r>
            <a:r>
              <a:rPr lang="en-US" sz="2400" dirty="0" smtClean="0">
                <a:solidFill>
                  <a:srgbClr val="FFFFFF"/>
                </a:solidFill>
                <a:cs typeface="Century Gothic"/>
              </a:rPr>
              <a:t>melanoma</a:t>
            </a:r>
            <a:r>
              <a:rPr lang="en-US" sz="2400" dirty="0">
                <a:solidFill>
                  <a:srgbClr val="FFFFFF"/>
                </a:solidFill>
                <a:cs typeface="Century Gothic"/>
              </a:rPr>
              <a:t>, but not </a:t>
            </a:r>
            <a:r>
              <a:rPr lang="en-US" sz="2400" dirty="0" smtClean="0">
                <a:solidFill>
                  <a:srgbClr val="FFFFFF"/>
                </a:solidFill>
                <a:cs typeface="Century Gothic"/>
              </a:rPr>
              <a:t>reaching the regional </a:t>
            </a:r>
            <a:r>
              <a:rPr lang="en-US" sz="2400" dirty="0">
                <a:solidFill>
                  <a:srgbClr val="FFFFFF"/>
                </a:solidFill>
                <a:cs typeface="Century Gothic"/>
              </a:rPr>
              <a:t>lymph nodes.</a:t>
            </a:r>
            <a:endParaRPr lang="en-US" sz="2400" dirty="0" smtClean="0">
              <a:solidFill>
                <a:srgbClr val="FFFFFF"/>
              </a:solidFill>
              <a:cs typeface="Century Gothic"/>
            </a:endParaRPr>
          </a:p>
        </p:txBody>
      </p:sp>
      <p:sp>
        <p:nvSpPr>
          <p:cNvPr id="4" name="Rectangle 3"/>
          <p:cNvSpPr/>
          <p:nvPr/>
        </p:nvSpPr>
        <p:spPr>
          <a:xfrm>
            <a:off x="2286000" y="1859340"/>
            <a:ext cx="4572000"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79557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Staging: TX, T0, Tis, T1, T1a, and T1b</a:t>
            </a:r>
            <a:endParaRPr lang="en-US" dirty="0"/>
          </a:p>
        </p:txBody>
      </p:sp>
      <p:sp>
        <p:nvSpPr>
          <p:cNvPr id="3" name="Content Placeholder 2"/>
          <p:cNvSpPr>
            <a:spLocks noGrp="1"/>
          </p:cNvSpPr>
          <p:nvPr>
            <p:ph idx="1"/>
          </p:nvPr>
        </p:nvSpPr>
        <p:spPr/>
        <p:txBody>
          <a:bodyPr>
            <a:normAutofit/>
          </a:bodyPr>
          <a:lstStyle/>
          <a:p>
            <a:pPr marL="398463" lvl="1" indent="-398463">
              <a:buClr>
                <a:srgbClr val="E45F3C"/>
              </a:buClr>
              <a:buSzPct val="79166"/>
              <a:buFont typeface="Wingdings 2"/>
              <a:buChar char=""/>
              <a:tabLst>
                <a:tab pos="396875" algn="l"/>
              </a:tabLst>
            </a:pPr>
            <a:r>
              <a:rPr lang="en-US" sz="2400" dirty="0" smtClean="0">
                <a:solidFill>
                  <a:prstClr val="white"/>
                </a:solidFill>
                <a:latin typeface="Century Gothic" panose="020B0502020202020204" pitchFamily="34" charset="0"/>
                <a:cs typeface="Verdana"/>
              </a:rPr>
              <a:t>TX: Primary tumor cannot be assessed</a:t>
            </a:r>
          </a:p>
          <a:p>
            <a:pPr marL="398463" lvl="1" indent="-398463">
              <a:buClr>
                <a:srgbClr val="E45F3C"/>
              </a:buClr>
              <a:buSzPct val="79166"/>
              <a:buFont typeface="Wingdings 2"/>
              <a:buChar char=""/>
              <a:tabLst>
                <a:tab pos="396875" algn="l"/>
              </a:tabLst>
            </a:pPr>
            <a:r>
              <a:rPr lang="en-US" sz="2400" dirty="0" smtClean="0">
                <a:solidFill>
                  <a:prstClr val="white"/>
                </a:solidFill>
                <a:latin typeface="Century Gothic" panose="020B0502020202020204" pitchFamily="34" charset="0"/>
                <a:cs typeface="Verdana"/>
              </a:rPr>
              <a:t>T0: No evidence of </a:t>
            </a:r>
            <a:r>
              <a:rPr lang="en-US" sz="2400" dirty="0">
                <a:solidFill>
                  <a:prstClr val="white"/>
                </a:solidFill>
                <a:latin typeface="Century Gothic" panose="020B0502020202020204" pitchFamily="34" charset="0"/>
                <a:cs typeface="Verdana"/>
              </a:rPr>
              <a:t>primary </a:t>
            </a:r>
            <a:r>
              <a:rPr lang="en-US" sz="2400" dirty="0" smtClean="0">
                <a:solidFill>
                  <a:prstClr val="white"/>
                </a:solidFill>
                <a:latin typeface="Century Gothic" panose="020B0502020202020204" pitchFamily="34" charset="0"/>
                <a:cs typeface="Verdana"/>
              </a:rPr>
              <a:t>tumor</a:t>
            </a:r>
          </a:p>
          <a:p>
            <a:pPr marL="398463" lvl="1" indent="-398463">
              <a:buClr>
                <a:srgbClr val="E45F3C"/>
              </a:buClr>
              <a:buSzPct val="79166"/>
              <a:buFont typeface="Wingdings 2"/>
              <a:buChar char=""/>
              <a:tabLst>
                <a:tab pos="396875" algn="l"/>
              </a:tabLst>
            </a:pPr>
            <a:r>
              <a:rPr lang="en-US" sz="2400" dirty="0" smtClean="0">
                <a:solidFill>
                  <a:prstClr val="white"/>
                </a:solidFill>
                <a:latin typeface="Century Gothic" panose="020B0502020202020204" pitchFamily="34" charset="0"/>
                <a:cs typeface="Verdana"/>
              </a:rPr>
              <a:t>Tis: Melanoma </a:t>
            </a:r>
            <a:r>
              <a:rPr lang="en-US" sz="2400" dirty="0">
                <a:solidFill>
                  <a:prstClr val="white"/>
                </a:solidFill>
                <a:latin typeface="Century Gothic" panose="020B0502020202020204" pitchFamily="34" charset="0"/>
                <a:cs typeface="Verdana"/>
              </a:rPr>
              <a:t>in situ</a:t>
            </a:r>
          </a:p>
          <a:p>
            <a:pPr marL="398463" lvl="1" indent="-398463">
              <a:buClr>
                <a:srgbClr val="E45F3C"/>
              </a:buClr>
              <a:buSzPct val="79166"/>
              <a:buFont typeface="Wingdings 2"/>
              <a:buChar char=""/>
              <a:tabLst>
                <a:tab pos="396875" algn="l"/>
              </a:tabLst>
            </a:pPr>
            <a:r>
              <a:rPr lang="en-US" sz="2400" dirty="0" smtClean="0">
                <a:solidFill>
                  <a:prstClr val="white"/>
                </a:solidFill>
                <a:latin typeface="Century Gothic" panose="020B0502020202020204" pitchFamily="34" charset="0"/>
                <a:cs typeface="Verdana"/>
              </a:rPr>
              <a:t>T1: Melanomas </a:t>
            </a:r>
            <a:r>
              <a:rPr lang="en-US" sz="2400" dirty="0">
                <a:solidFill>
                  <a:prstClr val="white"/>
                </a:solidFill>
                <a:latin typeface="Century Gothic" panose="020B0502020202020204" pitchFamily="34" charset="0"/>
                <a:cs typeface="Verdana"/>
              </a:rPr>
              <a:t>&lt;1.0 mm in thickness</a:t>
            </a:r>
          </a:p>
          <a:p>
            <a:pPr marL="798513" lvl="2" indent="-398463">
              <a:buClr>
                <a:srgbClr val="E45F3C"/>
              </a:buClr>
              <a:buSzPct val="79166"/>
              <a:buFont typeface="Wingdings 2"/>
              <a:buChar char=""/>
              <a:tabLst>
                <a:tab pos="396875" algn="l"/>
              </a:tabLst>
            </a:pPr>
            <a:r>
              <a:rPr lang="en-US" sz="2200" dirty="0" smtClean="0">
                <a:solidFill>
                  <a:prstClr val="white"/>
                </a:solidFill>
                <a:latin typeface="Century Gothic" panose="020B0502020202020204" pitchFamily="34" charset="0"/>
                <a:cs typeface="Verdana"/>
              </a:rPr>
              <a:t>T1a: without </a:t>
            </a:r>
            <a:r>
              <a:rPr lang="en-US" sz="2200" dirty="0">
                <a:solidFill>
                  <a:prstClr val="white"/>
                </a:solidFill>
                <a:latin typeface="Century Gothic" panose="020B0502020202020204" pitchFamily="34" charset="0"/>
                <a:cs typeface="Verdana"/>
              </a:rPr>
              <a:t>ulceration and mitosis &lt;</a:t>
            </a:r>
            <a:r>
              <a:rPr lang="en-US" sz="2200" dirty="0" smtClean="0">
                <a:solidFill>
                  <a:prstClr val="white"/>
                </a:solidFill>
                <a:latin typeface="Century Gothic" panose="020B0502020202020204" pitchFamily="34" charset="0"/>
                <a:cs typeface="Verdana"/>
              </a:rPr>
              <a:t>1/mm2</a:t>
            </a:r>
          </a:p>
          <a:p>
            <a:pPr marL="798513" lvl="2" indent="-398463">
              <a:buClr>
                <a:srgbClr val="E45F3C"/>
              </a:buClr>
              <a:buSzPct val="79166"/>
              <a:buFont typeface="Wingdings 2"/>
              <a:buChar char=""/>
              <a:tabLst>
                <a:tab pos="396875" algn="l"/>
              </a:tabLst>
            </a:pPr>
            <a:r>
              <a:rPr lang="en-US" sz="2200" dirty="0" smtClean="0">
                <a:solidFill>
                  <a:prstClr val="white"/>
                </a:solidFill>
                <a:latin typeface="Century Gothic" panose="020B0502020202020204" pitchFamily="34" charset="0"/>
                <a:cs typeface="Verdana"/>
              </a:rPr>
              <a:t>T1b</a:t>
            </a:r>
            <a:r>
              <a:rPr lang="en-US" sz="2200" dirty="0">
                <a:solidFill>
                  <a:prstClr val="white"/>
                </a:solidFill>
                <a:latin typeface="Century Gothic" panose="020B0502020202020204" pitchFamily="34" charset="0"/>
                <a:cs typeface="Verdana"/>
              </a:rPr>
              <a:t>: with ulceration or mitoses &gt; 1/mm2</a:t>
            </a:r>
            <a:endParaRPr lang="en-US" dirty="0" smtClean="0">
              <a:solidFill>
                <a:prstClr val="white"/>
              </a:solidFill>
              <a:latin typeface="Century Gothic" panose="020B0502020202020204" pitchFamily="34" charset="0"/>
              <a:cs typeface="Verdana"/>
            </a:endParaRPr>
          </a:p>
          <a:p>
            <a:pPr marL="400050" lvl="2" indent="0">
              <a:buClr>
                <a:srgbClr val="E45F3C"/>
              </a:buClr>
              <a:buSzPct val="79166"/>
              <a:buNone/>
              <a:tabLst>
                <a:tab pos="396875" algn="l"/>
              </a:tabLst>
            </a:pPr>
            <a:endParaRPr lang="en-US" sz="2200" dirty="0" smtClean="0">
              <a:solidFill>
                <a:prstClr val="white"/>
              </a:solidFill>
              <a:latin typeface="Century Gothic" panose="020B0502020202020204" pitchFamily="34" charset="0"/>
              <a:cs typeface="Verdana"/>
            </a:endParaRPr>
          </a:p>
          <a:p>
            <a:pPr marL="398463" lvl="1" indent="-398463">
              <a:buClr>
                <a:srgbClr val="E45F3C"/>
              </a:buClr>
              <a:buSzPct val="79166"/>
              <a:buFont typeface="Wingdings 2"/>
              <a:buChar char=""/>
              <a:tabLst>
                <a:tab pos="396875" algn="l"/>
              </a:tabLst>
            </a:pPr>
            <a:endParaRPr lang="en-US" sz="2400" dirty="0" smtClean="0">
              <a:solidFill>
                <a:prstClr val="white"/>
              </a:solidFill>
              <a:latin typeface="Century Gothic" panose="020B0502020202020204" pitchFamily="34" charset="0"/>
              <a:cs typeface="Verdana"/>
            </a:endParaRPr>
          </a:p>
          <a:p>
            <a:pPr marL="398463" lvl="1" indent="-398463">
              <a:buClr>
                <a:srgbClr val="E45F3C"/>
              </a:buClr>
              <a:buSzPct val="79166"/>
              <a:buFont typeface="Wingdings 2"/>
              <a:buChar char=""/>
              <a:tabLst>
                <a:tab pos="396875" algn="l"/>
              </a:tabLst>
            </a:pPr>
            <a:endParaRPr lang="en-US" sz="2400" dirty="0">
              <a:solidFill>
                <a:prstClr val="white"/>
              </a:solidFill>
              <a:latin typeface="Century Gothic" panose="020B0502020202020204" pitchFamily="34" charset="0"/>
              <a:cs typeface="Verdana"/>
            </a:endParaRPr>
          </a:p>
          <a:p>
            <a:endParaRPr lang="en-US" dirty="0"/>
          </a:p>
        </p:txBody>
      </p:sp>
    </p:spTree>
    <p:extLst>
      <p:ext uri="{BB962C8B-B14F-4D97-AF65-F5344CB8AC3E}">
        <p14:creationId xmlns:p14="http://schemas.microsoft.com/office/powerpoint/2010/main" val="3744675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124163" y="6019800"/>
            <a:ext cx="8153400" cy="685806"/>
          </a:xfrm>
        </p:spPr>
        <p:txBody>
          <a:bodyPr>
            <a:normAutofit fontScale="77500" lnSpcReduction="20000"/>
          </a:bodyPr>
          <a:lstStyle/>
          <a:p>
            <a:pPr eaLnBrk="1" hangingPunct="1">
              <a:buFontTx/>
              <a:buNone/>
            </a:pPr>
            <a:r>
              <a:rPr lang="en-US" altLang="en-US" dirty="0" smtClean="0">
                <a:ea typeface="ＭＳ Ｐゴシック" panose="020B0600070205080204" pitchFamily="34" charset="-128"/>
              </a:rPr>
              <a:t>T1a is defined as melanoma ≤1.0 mm in thickness, with no ulceration, and mitotic</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rate &lt;1 mm</a:t>
            </a:r>
            <a:r>
              <a:rPr lang="en-US" altLang="en-US" baseline="30000" dirty="0" smtClean="0">
                <a:ea typeface="ＭＳ Ｐゴシック" panose="020B0600070205080204" pitchFamily="34" charset="-128"/>
              </a:rPr>
              <a:t>2</a:t>
            </a:r>
            <a:r>
              <a:rPr lang="en-US" altLang="en-US" dirty="0" smtClean="0">
                <a:ea typeface="ＭＳ Ｐゴシック" panose="020B0600070205080204" pitchFamily="34" charset="-128"/>
              </a:rPr>
              <a:t>. </a:t>
            </a:r>
          </a:p>
        </p:txBody>
      </p:sp>
      <p:sp>
        <p:nvSpPr>
          <p:cNvPr id="14340"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4341" name="Picture Placeholder 7" descr="Fig 31.7.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967" r="-9967"/>
          <a:stretch>
            <a:fillRect/>
          </a:stretch>
        </p:blipFill>
        <p:spPr>
          <a:xfrm>
            <a:off x="-457200" y="152400"/>
            <a:ext cx="8229600" cy="5285187"/>
          </a:xfrm>
        </p:spPr>
      </p:pic>
    </p:spTree>
    <p:extLst>
      <p:ext uri="{BB962C8B-B14F-4D97-AF65-F5344CB8AC3E}">
        <p14:creationId xmlns:p14="http://schemas.microsoft.com/office/powerpoint/2010/main" val="3346710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52400" y="5943600"/>
            <a:ext cx="8610600" cy="4119281"/>
          </a:xfrm>
        </p:spPr>
        <p:txBody>
          <a:bodyPr/>
          <a:lstStyle/>
          <a:p>
            <a:pPr eaLnBrk="1" hangingPunct="1">
              <a:buFontTx/>
              <a:buNone/>
            </a:pPr>
            <a:r>
              <a:rPr lang="en-US" altLang="en-US" dirty="0" smtClean="0">
                <a:ea typeface="ＭＳ Ｐゴシック" panose="020B0600070205080204" pitchFamily="34" charset="-128"/>
              </a:rPr>
              <a:t>T1b is defined as melanoma ≤1.0 mm in thickness with ulceration or mitotic rate ≥1 mm</a:t>
            </a:r>
            <a:r>
              <a:rPr lang="en-US" altLang="en-US" baseline="30000" dirty="0" smtClean="0">
                <a:ea typeface="ＭＳ Ｐゴシック" panose="020B0600070205080204" pitchFamily="34" charset="-128"/>
              </a:rPr>
              <a:t>2</a:t>
            </a:r>
            <a:r>
              <a:rPr lang="en-US" altLang="en-US" dirty="0" smtClean="0">
                <a:ea typeface="ＭＳ Ｐゴシック" panose="020B0600070205080204" pitchFamily="34" charset="-128"/>
              </a:rPr>
              <a:t>.</a:t>
            </a:r>
          </a:p>
        </p:txBody>
      </p:sp>
      <p:sp>
        <p:nvSpPr>
          <p:cNvPr id="15364"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5365" name="Picture Placeholder 6" descr="Fig 31.8.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791" r="-13791"/>
          <a:stretch>
            <a:fillRect/>
          </a:stretch>
        </p:blipFill>
        <p:spPr>
          <a:xfrm>
            <a:off x="-762001" y="152400"/>
            <a:ext cx="9039563" cy="5562600"/>
          </a:xfrm>
        </p:spPr>
      </p:pic>
    </p:spTree>
    <p:extLst>
      <p:ext uri="{BB962C8B-B14F-4D97-AF65-F5344CB8AC3E}">
        <p14:creationId xmlns:p14="http://schemas.microsoft.com/office/powerpoint/2010/main" val="263686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Staging: T2, T2a, T2b, T3, </a:t>
            </a:r>
            <a:endParaRPr lang="en-US" dirty="0"/>
          </a:p>
        </p:txBody>
      </p:sp>
      <p:sp>
        <p:nvSpPr>
          <p:cNvPr id="3" name="Content Placeholder 2"/>
          <p:cNvSpPr>
            <a:spLocks noGrp="1"/>
          </p:cNvSpPr>
          <p:nvPr>
            <p:ph idx="1"/>
          </p:nvPr>
        </p:nvSpPr>
        <p:spPr>
          <a:xfrm>
            <a:off x="228600" y="2052925"/>
            <a:ext cx="8534400" cy="4195481"/>
          </a:xfrm>
        </p:spPr>
        <p:txBody>
          <a:bodyPr>
            <a:normAutofit/>
          </a:bodyPr>
          <a:lstStyle/>
          <a:p>
            <a:pPr marL="398463" lvl="1" indent="-398463">
              <a:buClr>
                <a:srgbClr val="E45F3C"/>
              </a:buClr>
              <a:buSzPct val="79166"/>
              <a:buFont typeface="Wingdings 2"/>
              <a:buChar char=""/>
              <a:tabLst>
                <a:tab pos="396875" algn="l"/>
              </a:tabLst>
            </a:pPr>
            <a:r>
              <a:rPr lang="en-US" sz="2800" dirty="0">
                <a:solidFill>
                  <a:prstClr val="white"/>
                </a:solidFill>
                <a:latin typeface="Century Gothic" panose="020B0502020202020204" pitchFamily="34" charset="0"/>
                <a:cs typeface="Verdana"/>
              </a:rPr>
              <a:t>T2: Melanomas 1.01 – 2.0 mm</a:t>
            </a:r>
          </a:p>
          <a:p>
            <a:pPr marL="798513" lvl="2" indent="-398463">
              <a:buClr>
                <a:srgbClr val="E45F3C"/>
              </a:buClr>
              <a:buSzPct val="79166"/>
              <a:buFont typeface="Wingdings 2"/>
              <a:buChar char=""/>
              <a:tabLst>
                <a:tab pos="396875" algn="l"/>
              </a:tabLst>
            </a:pPr>
            <a:r>
              <a:rPr lang="en-US" sz="2600" dirty="0" smtClean="0">
                <a:solidFill>
                  <a:prstClr val="white"/>
                </a:solidFill>
                <a:latin typeface="Century Gothic" panose="020B0502020202020204" pitchFamily="34" charset="0"/>
                <a:cs typeface="Verdana"/>
              </a:rPr>
              <a:t>T2a: without </a:t>
            </a:r>
            <a:r>
              <a:rPr lang="en-US" sz="2600" dirty="0">
                <a:solidFill>
                  <a:prstClr val="white"/>
                </a:solidFill>
                <a:latin typeface="Century Gothic" panose="020B0502020202020204" pitchFamily="34" charset="0"/>
                <a:cs typeface="Verdana"/>
              </a:rPr>
              <a:t>ulceration</a:t>
            </a:r>
          </a:p>
          <a:p>
            <a:pPr marL="798513" lvl="2" indent="-398463">
              <a:buClr>
                <a:srgbClr val="E45F3C"/>
              </a:buClr>
              <a:buSzPct val="79166"/>
              <a:buFont typeface="Wingdings 2"/>
              <a:buChar char=""/>
              <a:tabLst>
                <a:tab pos="396875" algn="l"/>
              </a:tabLst>
            </a:pPr>
            <a:r>
              <a:rPr lang="en-US" sz="2600" dirty="0" smtClean="0">
                <a:solidFill>
                  <a:prstClr val="white"/>
                </a:solidFill>
                <a:latin typeface="Century Gothic" panose="020B0502020202020204" pitchFamily="34" charset="0"/>
                <a:cs typeface="Verdana"/>
              </a:rPr>
              <a:t>T2b: with </a:t>
            </a:r>
            <a:r>
              <a:rPr lang="en-US" sz="2600" dirty="0">
                <a:solidFill>
                  <a:prstClr val="white"/>
                </a:solidFill>
                <a:latin typeface="Century Gothic" panose="020B0502020202020204" pitchFamily="34" charset="0"/>
                <a:cs typeface="Verdana"/>
              </a:rPr>
              <a:t>ulceration</a:t>
            </a:r>
          </a:p>
          <a:p>
            <a:pPr marL="398463" lvl="1" indent="-398463">
              <a:buClr>
                <a:srgbClr val="E45F3C"/>
              </a:buClr>
              <a:buSzPct val="79166"/>
              <a:buFont typeface="Wingdings 2"/>
              <a:buChar char=""/>
              <a:tabLst>
                <a:tab pos="396875" algn="l"/>
              </a:tabLst>
            </a:pPr>
            <a:r>
              <a:rPr lang="en-US" sz="2800" dirty="0" smtClean="0">
                <a:solidFill>
                  <a:prstClr val="white"/>
                </a:solidFill>
                <a:latin typeface="Century Gothic" panose="020B0502020202020204" pitchFamily="34" charset="0"/>
                <a:cs typeface="Verdana"/>
              </a:rPr>
              <a:t>T3: Melanomas </a:t>
            </a:r>
            <a:r>
              <a:rPr lang="en-US" sz="2800" dirty="0">
                <a:solidFill>
                  <a:prstClr val="white"/>
                </a:solidFill>
                <a:latin typeface="Century Gothic" panose="020B0502020202020204" pitchFamily="34" charset="0"/>
                <a:cs typeface="Verdana"/>
              </a:rPr>
              <a:t>2.01-4.0 mm</a:t>
            </a:r>
          </a:p>
          <a:p>
            <a:pPr marL="798513" lvl="2" indent="-398463">
              <a:buClr>
                <a:srgbClr val="E45F3C"/>
              </a:buClr>
              <a:buSzPct val="79166"/>
              <a:buFont typeface="Wingdings 2"/>
              <a:buChar char=""/>
              <a:tabLst>
                <a:tab pos="396875" algn="l"/>
              </a:tabLst>
            </a:pPr>
            <a:r>
              <a:rPr lang="en-US" sz="2600" dirty="0" smtClean="0">
                <a:solidFill>
                  <a:prstClr val="white"/>
                </a:solidFill>
                <a:latin typeface="Century Gothic" panose="020B0502020202020204" pitchFamily="34" charset="0"/>
                <a:cs typeface="Verdana"/>
              </a:rPr>
              <a:t>T3a: without </a:t>
            </a:r>
            <a:r>
              <a:rPr lang="en-US" sz="2600" dirty="0">
                <a:solidFill>
                  <a:prstClr val="white"/>
                </a:solidFill>
                <a:latin typeface="Century Gothic" panose="020B0502020202020204" pitchFamily="34" charset="0"/>
                <a:cs typeface="Verdana"/>
              </a:rPr>
              <a:t>ulceration</a:t>
            </a:r>
          </a:p>
          <a:p>
            <a:pPr marL="798513" lvl="2" indent="-398463">
              <a:buClr>
                <a:srgbClr val="E45F3C"/>
              </a:buClr>
              <a:buSzPct val="79166"/>
              <a:buFont typeface="Wingdings 2"/>
              <a:buChar char=""/>
              <a:tabLst>
                <a:tab pos="396875" algn="l"/>
              </a:tabLst>
            </a:pPr>
            <a:r>
              <a:rPr lang="en-US" sz="2600" dirty="0" smtClean="0">
                <a:solidFill>
                  <a:prstClr val="white"/>
                </a:solidFill>
                <a:latin typeface="Century Gothic" panose="020B0502020202020204" pitchFamily="34" charset="0"/>
                <a:cs typeface="Verdana"/>
              </a:rPr>
              <a:t>T3b: with </a:t>
            </a:r>
            <a:r>
              <a:rPr lang="en-US" sz="2600" dirty="0">
                <a:solidFill>
                  <a:prstClr val="white"/>
                </a:solidFill>
                <a:latin typeface="Century Gothic" panose="020B0502020202020204" pitchFamily="34" charset="0"/>
                <a:cs typeface="Verdana"/>
              </a:rPr>
              <a:t>ulceration</a:t>
            </a:r>
            <a:endParaRPr lang="en-US" sz="2600" dirty="0"/>
          </a:p>
        </p:txBody>
      </p:sp>
    </p:spTree>
    <p:extLst>
      <p:ext uri="{BB962C8B-B14F-4D97-AF65-F5344CB8AC3E}">
        <p14:creationId xmlns:p14="http://schemas.microsoft.com/office/powerpoint/2010/main" val="669571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56532" y="6324594"/>
            <a:ext cx="7706700" cy="533406"/>
          </a:xfrm>
        </p:spPr>
        <p:txBody>
          <a:bodyPr>
            <a:normAutofit fontScale="85000" lnSpcReduction="20000"/>
          </a:bodyPr>
          <a:lstStyle/>
          <a:p>
            <a:pPr eaLnBrk="1" hangingPunct="1">
              <a:buFontTx/>
              <a:buNone/>
            </a:pPr>
            <a:r>
              <a:rPr lang="en-US" altLang="en-US" dirty="0" smtClean="0">
                <a:ea typeface="ＭＳ Ｐゴシック" panose="020B0600070205080204" pitchFamily="34" charset="-128"/>
              </a:rPr>
              <a:t>T2a is defined as melanoma 1.01 to 2.0 mm in thickness without ulceration.</a:t>
            </a:r>
          </a:p>
        </p:txBody>
      </p:sp>
      <p:sp>
        <p:nvSpPr>
          <p:cNvPr id="16388" name="Footer Placeholder 3"/>
          <p:cNvSpPr>
            <a:spLocks noGrp="1"/>
          </p:cNvSpPr>
          <p:nvPr>
            <p:ph type="ftr" sz="quarter"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900"/>
              <a:t>Compton, C.C., Byrd, D.R., et al., Editors. AJCC CancerStaging Atlas, 2nd Edition. New York: Springer, 2012. ©American Joint Committee on Cancer</a:t>
            </a:r>
          </a:p>
        </p:txBody>
      </p:sp>
      <p:pic>
        <p:nvPicPr>
          <p:cNvPr id="16389" name="Picture Placeholder 7" descr="Fig 31.9.ti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644" r="-6644"/>
          <a:stretch>
            <a:fillRect/>
          </a:stretch>
        </p:blipFill>
        <p:spPr>
          <a:xfrm>
            <a:off x="-304800" y="228600"/>
            <a:ext cx="8229600" cy="5907735"/>
          </a:xfrm>
        </p:spPr>
      </p:pic>
    </p:spTree>
    <p:extLst>
      <p:ext uri="{BB962C8B-B14F-4D97-AF65-F5344CB8AC3E}">
        <p14:creationId xmlns:p14="http://schemas.microsoft.com/office/powerpoint/2010/main" val="13580673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808</TotalTime>
  <Words>2197</Words>
  <Application>Microsoft Office PowerPoint</Application>
  <PresentationFormat>On-screen Show (4:3)</PresentationFormat>
  <Paragraphs>205</Paragraphs>
  <Slides>32</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Calibri</vt:lpstr>
      <vt:lpstr>Century Gothic</vt:lpstr>
      <vt:lpstr>Times New Roman</vt:lpstr>
      <vt:lpstr>Verdana</vt:lpstr>
      <vt:lpstr>Wingdings 2</vt:lpstr>
      <vt:lpstr>Wingdings 3</vt:lpstr>
      <vt:lpstr>Ion</vt:lpstr>
      <vt:lpstr>TNM Staging: Melanoma</vt:lpstr>
      <vt:lpstr>Overview</vt:lpstr>
      <vt:lpstr>Anatomy of the skin</vt:lpstr>
      <vt:lpstr>Common Terms</vt:lpstr>
      <vt:lpstr>Elements of Staging: TX, T0, Tis, T1, T1a, and T1b</vt:lpstr>
      <vt:lpstr>PowerPoint Presentation</vt:lpstr>
      <vt:lpstr>PowerPoint Presentation</vt:lpstr>
      <vt:lpstr>Elements of Staging: T2, T2a, T2b, T3, </vt:lpstr>
      <vt:lpstr>PowerPoint Presentation</vt:lpstr>
      <vt:lpstr>PowerPoint Presentation</vt:lpstr>
      <vt:lpstr>PowerPoint Presentation</vt:lpstr>
      <vt:lpstr>PowerPoint Presentation</vt:lpstr>
      <vt:lpstr>Elements of Staging: T4, T4a, and T4b</vt:lpstr>
      <vt:lpstr>PowerPoint Presentation</vt:lpstr>
      <vt:lpstr>PowerPoint Presentation</vt:lpstr>
      <vt:lpstr>Elements of Staging: NX, N0, and N1, N1a, and N1b</vt:lpstr>
      <vt:lpstr>PowerPoint Presentation</vt:lpstr>
      <vt:lpstr>PowerPoint Presentation</vt:lpstr>
      <vt:lpstr>Elements of Staging: N2, N2a, N2b, N2c, and N3</vt:lpstr>
      <vt:lpstr>PowerPoint Presentation</vt:lpstr>
      <vt:lpstr>PowerPoint Presentation</vt:lpstr>
      <vt:lpstr>PowerPoint Presentation</vt:lpstr>
      <vt:lpstr>PowerPoint Presentation</vt:lpstr>
      <vt:lpstr>Elements of Staging: MX, M0, M1, M1a, and M1b</vt:lpstr>
      <vt:lpstr>Stage Groups</vt:lpstr>
      <vt:lpstr>PowerPoint Presentation</vt:lpstr>
      <vt:lpstr>PowerPoint Presentation</vt:lpstr>
      <vt:lpstr>PowerPoint Presentation</vt:lpstr>
      <vt:lpstr>PowerPoint Presentation</vt:lpstr>
      <vt:lpstr>Prognostic Factors for Melanoma</vt:lpstr>
      <vt:lpstr>Melanoma Case 1 Answers</vt:lpstr>
      <vt:lpstr>Melanoma Case 2 Answers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DHSS</dc:creator>
  <cp:lastModifiedBy>Tonya Brandenburg</cp:lastModifiedBy>
  <cp:revision>79</cp:revision>
  <cp:lastPrinted>2015-10-26T16:07:33Z</cp:lastPrinted>
  <dcterms:created xsi:type="dcterms:W3CDTF">2015-10-02T20:34:27Z</dcterms:created>
  <dcterms:modified xsi:type="dcterms:W3CDTF">2015-12-17T14:14:49Z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2015-09-17T00:00:00Z</vt:filetime>
  </property>
  <property fmtid="{D5CDD505-2E9C-101B-9397-08002B2CF9AE}" pid="3" name="LastSaved">
    <vt:filetime>2015-10-03T00:00:00Z</vt:filetime>
  </property>
</Properties>
</file>