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handoutMasterIdLst>
    <p:handoutMasterId r:id="rId32"/>
  </p:handoutMasterIdLst>
  <p:sldIdLst>
    <p:sldId id="291" r:id="rId2"/>
    <p:sldId id="292" r:id="rId3"/>
    <p:sldId id="345" r:id="rId4"/>
    <p:sldId id="346" r:id="rId5"/>
    <p:sldId id="347" r:id="rId6"/>
    <p:sldId id="348" r:id="rId7"/>
    <p:sldId id="320" r:id="rId8"/>
    <p:sldId id="297" r:id="rId9"/>
    <p:sldId id="298" r:id="rId10"/>
    <p:sldId id="349" r:id="rId11"/>
    <p:sldId id="334" r:id="rId12"/>
    <p:sldId id="350" r:id="rId13"/>
    <p:sldId id="352" r:id="rId14"/>
    <p:sldId id="353" r:id="rId15"/>
    <p:sldId id="305" r:id="rId16"/>
    <p:sldId id="351" r:id="rId17"/>
    <p:sldId id="354" r:id="rId18"/>
    <p:sldId id="355" r:id="rId19"/>
    <p:sldId id="356" r:id="rId20"/>
    <p:sldId id="357" r:id="rId21"/>
    <p:sldId id="310" r:id="rId22"/>
    <p:sldId id="359" r:id="rId23"/>
    <p:sldId id="358" r:id="rId24"/>
    <p:sldId id="360" r:id="rId25"/>
    <p:sldId id="315" r:id="rId26"/>
    <p:sldId id="316" r:id="rId27"/>
    <p:sldId id="317" r:id="rId28"/>
    <p:sldId id="318" r:id="rId29"/>
    <p:sldId id="31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747" autoAdjust="0"/>
  </p:normalViewPr>
  <p:slideViewPr>
    <p:cSldViewPr>
      <p:cViewPr varScale="1">
        <p:scale>
          <a:sx n="80" d="100"/>
          <a:sy n="80" d="100"/>
        </p:scale>
        <p:origin x="24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B8D2D-6F41-484D-A8F6-4A48710B05B5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5AE74-BA93-4543-90B9-E0796C66C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66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71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no pathologic T1 classification.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3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Tumor found in one or both lobes by needle biopsy, but not palpable or reliably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visible by imaging, is classified as T1c.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5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5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Invasion into the prostatic apex or into (but not beyond) the prostatic capsule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classified not as T3 but as T2.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4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2"/>
            <a:ext cx="5486400" cy="36004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8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Clinical staging procedures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dre</a:t>
            </a:r>
            <a:r>
              <a:rPr lang="en-US" baseline="0" dirty="0" smtClean="0"/>
              <a:t> or imaging or both.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524000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5867403"/>
            <a:ext cx="4114800" cy="4800599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>
                <a:cs typeface="Times New Roman" panose="02020603050405020304" pitchFamily="18" charset="0"/>
              </a:rPr>
              <a:t>Rationale for staging choices</a:t>
            </a:r>
          </a:p>
          <a:p>
            <a:pPr lvl="1"/>
            <a:r>
              <a:rPr lang="en-US" altLang="en-US" dirty="0" smtClean="0"/>
              <a:t>Clinical</a:t>
            </a:r>
          </a:p>
          <a:p>
            <a:pPr lvl="1"/>
            <a:r>
              <a:rPr lang="en-US" dirty="0" smtClean="0"/>
              <a:t>T – 1c found on screening for elevated PSA, tumor</a:t>
            </a:r>
            <a:r>
              <a:rPr lang="en-US" baseline="0" dirty="0" smtClean="0"/>
              <a:t> clinically </a:t>
            </a:r>
            <a:r>
              <a:rPr lang="en-US" baseline="0" dirty="0" err="1" smtClean="0"/>
              <a:t>inapparent</a:t>
            </a:r>
            <a:endParaRPr lang="en-US" dirty="0" smtClean="0"/>
          </a:p>
          <a:p>
            <a:pPr lvl="1"/>
            <a:r>
              <a:rPr lang="en-US" dirty="0" smtClean="0"/>
              <a:t>N</a:t>
            </a:r>
            <a:r>
              <a:rPr lang="en-US" baseline="0" dirty="0" smtClean="0"/>
              <a:t> – 0 No nodes on imaging</a:t>
            </a:r>
          </a:p>
          <a:p>
            <a:pPr lvl="1"/>
            <a:r>
              <a:rPr lang="en-US" baseline="0" dirty="0" smtClean="0"/>
              <a:t>M – 0 no signs or symptoms of </a:t>
            </a:r>
            <a:r>
              <a:rPr lang="en-US" baseline="0" dirty="0" err="1" smtClean="0"/>
              <a:t>mets</a:t>
            </a:r>
            <a:endParaRPr lang="en-US" baseline="0" dirty="0" smtClean="0"/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Pathological No surgical resection meeting stage </a:t>
            </a:r>
            <a:r>
              <a:rPr lang="en-US" baseline="0" dirty="0" smtClean="0"/>
              <a:t>criteria so everything is blank</a:t>
            </a:r>
            <a:endParaRPr lang="en-US" baseline="0" dirty="0" smtClean="0"/>
          </a:p>
          <a:p>
            <a:pPr lvl="1"/>
            <a:r>
              <a:rPr lang="en-US" dirty="0" smtClean="0"/>
              <a:t>T –</a:t>
            </a:r>
          </a:p>
          <a:p>
            <a:pPr lvl="1"/>
            <a:r>
              <a:rPr lang="en-US" dirty="0" smtClean="0"/>
              <a:t>N</a:t>
            </a:r>
            <a:r>
              <a:rPr lang="en-US" baseline="0" dirty="0" smtClean="0"/>
              <a:t> </a:t>
            </a:r>
            <a:r>
              <a:rPr lang="en-US" baseline="0" dirty="0" smtClean="0"/>
              <a:t>– </a:t>
            </a:r>
          </a:p>
          <a:p>
            <a:pPr lvl="1"/>
            <a:r>
              <a:rPr lang="en-US" baseline="0" dirty="0" smtClean="0"/>
              <a:t>M-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93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524000"/>
            <a:ext cx="54864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5867403"/>
            <a:ext cx="4114800" cy="4800599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 smtClean="0">
                <a:cs typeface="Times New Roman" panose="02020603050405020304" pitchFamily="18" charset="0"/>
              </a:rPr>
              <a:t>Rationale for staging choices</a:t>
            </a:r>
          </a:p>
          <a:p>
            <a:pPr lvl="1"/>
            <a:r>
              <a:rPr lang="en-US" altLang="en-US" dirty="0" smtClean="0"/>
              <a:t>Clinical  </a:t>
            </a:r>
          </a:p>
          <a:p>
            <a:pPr lvl="1"/>
            <a:r>
              <a:rPr lang="en-US" altLang="en-US" dirty="0" smtClean="0"/>
              <a:t>T-  2b tumor palpated</a:t>
            </a:r>
            <a:r>
              <a:rPr lang="en-US" altLang="en-US" baseline="0" dirty="0" smtClean="0"/>
              <a:t> on DRE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N- 0 No nodes based on physician judgement</a:t>
            </a:r>
          </a:p>
          <a:p>
            <a:pPr lvl="1"/>
            <a:r>
              <a:rPr lang="en-US" altLang="en-US" dirty="0" smtClean="0"/>
              <a:t>M- 0 no signs or symptoms of </a:t>
            </a:r>
            <a:r>
              <a:rPr lang="en-US" altLang="en-US" dirty="0" err="1" smtClean="0"/>
              <a:t>mets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Path</a:t>
            </a:r>
          </a:p>
          <a:p>
            <a:pPr lvl="1"/>
            <a:r>
              <a:rPr lang="en-US" altLang="en-US" dirty="0" smtClean="0">
                <a:cs typeface="Times New Roman" panose="02020603050405020304" pitchFamily="18" charset="0"/>
              </a:rPr>
              <a:t>T – 2c</a:t>
            </a:r>
            <a:endParaRPr lang="en-US" altLang="en-US" sz="800" dirty="0" smtClean="0"/>
          </a:p>
          <a:p>
            <a:pPr lvl="1"/>
            <a:r>
              <a:rPr lang="en-US" altLang="en-US" dirty="0" smtClean="0"/>
              <a:t>N – 0 no nodes  involved</a:t>
            </a:r>
          </a:p>
          <a:p>
            <a:pPr lvl="1"/>
            <a:r>
              <a:rPr lang="en-US" altLang="en-US" dirty="0" smtClean="0"/>
              <a:t>M </a:t>
            </a:r>
            <a:r>
              <a:rPr lang="en-US" altLang="en-US" dirty="0" smtClean="0"/>
              <a:t>– Use cM0  based on clinical no signs or</a:t>
            </a:r>
            <a:r>
              <a:rPr lang="en-US" altLang="en-US" baseline="0" dirty="0" smtClean="0"/>
              <a:t> symptoms of </a:t>
            </a:r>
            <a:r>
              <a:rPr lang="en-US" altLang="en-US" baseline="0" smtClean="0"/>
              <a:t>mets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046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8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8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9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1408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3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49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20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97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88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066800"/>
            <a:ext cx="82296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Compton, C.C., Byrd, D.R., et al., Editors. AJCC CancerStaging Atlas, 2nd Edition. New York: Springer, 2012. ©American Joint Committee on Cancer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6D240B8-B722-4FF5-8D52-361FEEB93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794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83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2400" y="1066800"/>
            <a:ext cx="2819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00400" y="1066800"/>
            <a:ext cx="27432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248400" y="1066800"/>
            <a:ext cx="27432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Compton, C.C., Byrd, D.R., et al., Editors. AJCC CancerStaging Atlas, 2nd Edition. New York: Springer, 2012. ©American Joint Committee on Cancer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0D9B5D2-975E-44EB-8EB2-6D1478C5C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61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23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066800"/>
            <a:ext cx="82296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Compton, C.C., Byrd, D.R., et al., Editors. AJCC CancerStaging Atlas, 2nd Edition. New York: Springer, 2012. ©American Joint Committee on Cancer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6D240B8-B722-4FF5-8D52-361FEEB93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929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066800"/>
            <a:ext cx="82296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Compton, C.C., Byrd, D.R., et al., Editors. AJCC CancerStaging Atlas, 2nd Edition. New York: Springer, 2012. ©American Joint Committee on Cancer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79B3455-479E-4756-BE25-AE141C71E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302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066800"/>
            <a:ext cx="82296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Compton, C.C., Byrd, D.R., et al., Editors. AJCC CancerStaging Atlas, 2nd Edition. New York: Springer, 2012. ©American Joint Committee on Cancer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79B3455-479E-4756-BE25-AE141C71E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962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066800"/>
            <a:ext cx="82296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Compton, C.C., Byrd, D.R., et al., Editors. AJCC CancerStaging Atlas, 2nd Edition. New York: Springer, 2012. ©American Joint Committee on Cancer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79B3455-479E-4756-BE25-AE141C71E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881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83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066800"/>
            <a:ext cx="3962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24400" y="1066800"/>
            <a:ext cx="39624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Compton, C.C., Byrd, D.R., et al., Editors. AJCC CancerStaging Atlas, 2nd Edition. New York: Springer, 2012. ©American Joint Committee on Cancer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EC0147D-9356-4EF0-A3A6-D7949E6B6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744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066800"/>
            <a:ext cx="82296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Compton, C.C., Byrd, D.R., et al., Editors. AJCC CancerStaging Atlas, 2nd Edition. New York: Springer, 2012. ©American Joint Committee on Cancer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79B3455-479E-4756-BE25-AE141C71E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178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066800"/>
            <a:ext cx="8229600" cy="3962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Compton, C.C., Byrd, D.R., et al., Editors. AJCC CancerStaging Atlas, 2nd Edition. New York: Springer, 2012. ©American Joint Committee on Cancer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79B3455-479E-4756-BE25-AE141C71E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08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1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2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6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2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3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7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TNM Staging: Prostate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Tonya Brandenburg, MHA, CTR</a:t>
            </a:r>
          </a:p>
          <a:p>
            <a:r>
              <a:rPr lang="en-US" dirty="0" smtClean="0"/>
              <a:t>Kentucky Cancer Registry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5562594"/>
            <a:ext cx="9067800" cy="129540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T1a (left) is defined as an incidental histologic finding of tumor in 5% or less of tissue resected, shown here as tissue fragments from a transurethral resection. T1b (right) is defined as an incidental histologic finding of tumor in more than 5% of tissue resected.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  <p:pic>
        <p:nvPicPr>
          <p:cNvPr id="13317" name="Picture Placeholder 6" descr="Fig 41.4.t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69" r="-30769"/>
          <a:stretch>
            <a:fillRect/>
          </a:stretch>
        </p:blipFill>
        <p:spPr>
          <a:xfrm>
            <a:off x="-2063654" y="152400"/>
            <a:ext cx="11236557" cy="5282696"/>
          </a:xfrm>
        </p:spPr>
      </p:pic>
    </p:spTree>
    <p:extLst>
      <p:ext uri="{BB962C8B-B14F-4D97-AF65-F5344CB8AC3E}">
        <p14:creationId xmlns:p14="http://schemas.microsoft.com/office/powerpoint/2010/main" val="19110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Elements of Staging: T2, T2a, T2b Clinically apparent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2925"/>
            <a:ext cx="8534400" cy="4195481"/>
          </a:xfrm>
        </p:spPr>
        <p:txBody>
          <a:bodyPr>
            <a:normAutofit/>
          </a:bodyPr>
          <a:lstStyle/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T2: Tumor confined within 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prostate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T2a: Tumor involves one-half of one lobe or less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T2b: Tumor 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involves more than one-half of one lobe but not both lobes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T2c: Tumor 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involves both lobes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95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Staging: T2, T2a, T2b Pathological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2925"/>
            <a:ext cx="8534400" cy="4195481"/>
          </a:xfrm>
        </p:spPr>
        <p:txBody>
          <a:bodyPr>
            <a:normAutofit/>
          </a:bodyPr>
          <a:lstStyle/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T2: Organ confined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T2a:Unilateral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, one-half of one side or 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less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  <a:cs typeface="Verdana"/>
            </a:endParaRP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T2b: Unilateral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, involving more than one-half of side but not both sides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T2c: Bilateral 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disease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61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5893545"/>
            <a:ext cx="8991600" cy="94080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T2a (left) is defined as tumor that involves one-half of one lobe or less, whereas T2b (right) is defined as tumor that involves more than one-half of one lobe but not both lobes, without extracapsular extension.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  <p:pic>
        <p:nvPicPr>
          <p:cNvPr id="14341" name="Picture Placeholder 7" descr="Fig 41.5.t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73" r="-61873"/>
          <a:stretch>
            <a:fillRect/>
          </a:stretch>
        </p:blipFill>
        <p:spPr>
          <a:xfrm>
            <a:off x="-2924370" y="152400"/>
            <a:ext cx="11087602" cy="5338475"/>
          </a:xfrm>
        </p:spPr>
      </p:pic>
    </p:spTree>
    <p:extLst>
      <p:ext uri="{BB962C8B-B14F-4D97-AF65-F5344CB8AC3E}">
        <p14:creationId xmlns:p14="http://schemas.microsoft.com/office/powerpoint/2010/main" val="21691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6019800"/>
            <a:ext cx="8610600" cy="60960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T2c is defined as tumor that involves both lobes, without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extraprostatic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extension.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  <p:pic>
        <p:nvPicPr>
          <p:cNvPr id="15365" name="Picture Placeholder 9" descr="Fig 41.6.t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28" r="-51228"/>
          <a:stretch>
            <a:fillRect/>
          </a:stretch>
        </p:blipFill>
        <p:spPr>
          <a:xfrm>
            <a:off x="-2667000" y="152400"/>
            <a:ext cx="11245863" cy="5414675"/>
          </a:xfrm>
        </p:spPr>
      </p:pic>
    </p:spTree>
    <p:extLst>
      <p:ext uri="{BB962C8B-B14F-4D97-AF65-F5344CB8AC3E}">
        <p14:creationId xmlns:p14="http://schemas.microsoft.com/office/powerpoint/2010/main" val="33782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Staging: T3, T3a, T3b, T4 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2925"/>
            <a:ext cx="8610600" cy="4576475"/>
          </a:xfrm>
        </p:spPr>
        <p:txBody>
          <a:bodyPr>
            <a:normAutofit/>
          </a:bodyPr>
          <a:lstStyle/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cT3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: Tumor extends through the prostate 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capsule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  <a:cs typeface="Verdana"/>
            </a:endParaRP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6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cT3a: Extracapsular </a:t>
            </a:r>
            <a:r>
              <a:rPr lang="en-US" sz="26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extension (unilateral or bilateral)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6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cT3b: Tumor </a:t>
            </a:r>
            <a:r>
              <a:rPr lang="en-US" sz="26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invades seminal vesicle(s)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cT4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: Tumor is fixed or invades adjacent structures other than seminal vesicles: 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such as 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external sphincter, rectum, bladder, </a:t>
            </a:r>
            <a:r>
              <a:rPr lang="en-US" sz="2800" dirty="0" err="1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levator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 muscles, and/or pelvic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Elements of Staging: T3, T3a, T3b, and T4 Pathological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2925"/>
            <a:ext cx="8610600" cy="4576475"/>
          </a:xfrm>
        </p:spPr>
        <p:txBody>
          <a:bodyPr>
            <a:normAutofit/>
          </a:bodyPr>
          <a:lstStyle/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pT3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: </a:t>
            </a:r>
            <a:r>
              <a:rPr lang="en-US" sz="2800" dirty="0" err="1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Extraprostatic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extension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pT3a: </a:t>
            </a:r>
            <a:r>
              <a:rPr lang="en-US" sz="2800" dirty="0" err="1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Extraprostatic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extension or microscopic invasion of bladder 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neck</a:t>
            </a:r>
            <a:endParaRPr lang="en-US" sz="2800" dirty="0">
              <a:solidFill>
                <a:prstClr val="white"/>
              </a:solidFill>
              <a:latin typeface="Century Gothic" panose="020B0502020202020204" pitchFamily="34" charset="0"/>
              <a:cs typeface="Verdana"/>
            </a:endParaRP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pT3b: Seminal </a:t>
            </a:r>
            <a:r>
              <a:rPr lang="en-US" sz="28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vesicle </a:t>
            </a:r>
            <a:r>
              <a:rPr lang="en-US" sz="28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invasion</a:t>
            </a:r>
          </a:p>
          <a:p>
            <a:pPr marL="0" indent="-40005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32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pT4</a:t>
            </a:r>
            <a:r>
              <a:rPr lang="en-US" sz="32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: Invasion of rectum, </a:t>
            </a:r>
            <a:r>
              <a:rPr lang="en-US" sz="3200" dirty="0" err="1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levator</a:t>
            </a:r>
            <a:r>
              <a:rPr lang="en-US" sz="32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 muscles and/or pelvic wall</a:t>
            </a:r>
            <a:endParaRPr lang="en-US" sz="3200" dirty="0" smtClean="0">
              <a:solidFill>
                <a:prstClr val="white"/>
              </a:solidFill>
              <a:latin typeface="Century Gothic" panose="020B0502020202020204" pitchFamily="34" charset="0"/>
              <a:cs typeface="Verdana"/>
            </a:endParaRP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138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5614" y="6172200"/>
            <a:ext cx="82296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T3a is defined as a tumor with unilateral or bilateral extracapsular extension.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  <p:pic>
        <p:nvPicPr>
          <p:cNvPr id="16389" name="Picture Placeholder 6" descr="Fig 41.7A.t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8" b="-668"/>
          <a:stretch>
            <a:fillRect/>
          </a:stretch>
        </p:blipFill>
        <p:spPr>
          <a:xfrm>
            <a:off x="152400" y="152400"/>
            <a:ext cx="3886200" cy="5562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959" y="69117"/>
            <a:ext cx="3879944" cy="56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399" y="6172194"/>
            <a:ext cx="8125163" cy="68580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T3b is defined as tumor that invades seminal vesicle(s).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  <p:pic>
        <p:nvPicPr>
          <p:cNvPr id="18437" name="Picture Placeholder 10" descr="Fig 41.8.t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30" r="-50130"/>
          <a:stretch>
            <a:fillRect/>
          </a:stretch>
        </p:blipFill>
        <p:spPr>
          <a:xfrm>
            <a:off x="-2465991" y="177297"/>
            <a:ext cx="10483362" cy="5562600"/>
          </a:xfrm>
        </p:spPr>
      </p:pic>
    </p:spTree>
    <p:extLst>
      <p:ext uri="{BB962C8B-B14F-4D97-AF65-F5344CB8AC3E}">
        <p14:creationId xmlns:p14="http://schemas.microsoft.com/office/powerpoint/2010/main" val="23082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7962" y="6019800"/>
            <a:ext cx="8867437" cy="838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T4 is defined as tumor that invades adjacent structures other than seminal vesicles such as bladder, as shown here, external sphincter, rectum,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levator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muscles,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and/or pelvic wall.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  <p:pic>
        <p:nvPicPr>
          <p:cNvPr id="19461" name="Picture Placeholder 6" descr="Fig 41.9A.t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92" r="-7692"/>
          <a:stretch>
            <a:fillRect/>
          </a:stretch>
        </p:blipFill>
        <p:spPr>
          <a:xfrm>
            <a:off x="-152400" y="152400"/>
            <a:ext cx="5486400" cy="5486400"/>
          </a:xfrm>
        </p:spPr>
      </p:pic>
    </p:spTree>
    <p:extLst>
      <p:ext uri="{BB962C8B-B14F-4D97-AF65-F5344CB8AC3E}">
        <p14:creationId xmlns:p14="http://schemas.microsoft.com/office/powerpoint/2010/main" val="24570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524000"/>
            <a:ext cx="6711654" cy="4195481"/>
          </a:xfrm>
        </p:spPr>
        <p:txBody>
          <a:bodyPr>
            <a:noAutofit/>
          </a:bodyPr>
          <a:lstStyle/>
          <a:p>
            <a:pPr marL="396240" indent="-383540">
              <a:buClr>
                <a:schemeClr val="accent3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Anatomy</a:t>
            </a:r>
          </a:p>
          <a:p>
            <a:pPr marL="396240" indent="-383540">
              <a:buClr>
                <a:schemeClr val="accent3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Common Terms</a:t>
            </a:r>
          </a:p>
          <a:p>
            <a:pPr marL="396240" indent="-383540">
              <a:buClr>
                <a:schemeClr val="accent3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Changes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T,N,M Staging from AJCC 6</a:t>
            </a:r>
            <a:r>
              <a:rPr lang="en-US" sz="2400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th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edition to 7</a:t>
            </a:r>
            <a:r>
              <a:rPr lang="en-US" sz="2400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th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edition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96240" indent="-383540">
              <a:buClr>
                <a:schemeClr val="accent3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Elements of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Staging: TX-T4 Clinical and Pathological, NX-N1</a:t>
            </a:r>
            <a:r>
              <a:rPr lang="en-US" sz="2400" smtClean="0">
                <a:solidFill>
                  <a:srgbClr val="FFFFFF"/>
                </a:solidFill>
                <a:latin typeface="Century Gothic"/>
                <a:cs typeface="Century Gothic"/>
              </a:rPr>
              <a:t>, and </a:t>
            </a: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M0-M1</a:t>
            </a:r>
          </a:p>
          <a:p>
            <a:pPr marL="396240" indent="-383540">
              <a:buClr>
                <a:schemeClr val="accent3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Stage Groups and Prognostic Factors</a:t>
            </a:r>
            <a:endParaRPr lang="en-US" sz="2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396240" indent="-383540">
              <a:buClr>
                <a:schemeClr val="accent3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Prostate </a:t>
            </a:r>
            <a:r>
              <a:rPr lang="en-US" sz="2400" dirty="0">
                <a:solidFill>
                  <a:srgbClr val="FFFFFF"/>
                </a:solidFill>
                <a:latin typeface="Century Gothic"/>
                <a:cs typeface="Century Gothic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41822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7963" y="6172200"/>
            <a:ext cx="82296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T4 is defined as tumor that is fixed to adjacent structures.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  <p:pic>
        <p:nvPicPr>
          <p:cNvPr id="20485" name="Picture Placeholder 8" descr="Fig 41.9B.tif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5" b="-725"/>
          <a:stretch>
            <a:fillRect/>
          </a:stretch>
        </p:blipFill>
        <p:spPr>
          <a:xfrm>
            <a:off x="47963" y="28903"/>
            <a:ext cx="5486400" cy="5486400"/>
          </a:xfrm>
        </p:spPr>
      </p:pic>
    </p:spTree>
    <p:extLst>
      <p:ext uri="{BB962C8B-B14F-4D97-AF65-F5344CB8AC3E}">
        <p14:creationId xmlns:p14="http://schemas.microsoft.com/office/powerpoint/2010/main" val="4556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Elements of Staging: NX, N0, and N1(Clinical and  Pathological)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2052925"/>
            <a:ext cx="7973490" cy="4500275"/>
          </a:xfrm>
        </p:spPr>
        <p:txBody>
          <a:bodyPr>
            <a:normAutofit/>
          </a:bodyPr>
          <a:lstStyle/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spc="-15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Verdana"/>
              </a:rPr>
              <a:t>cNX</a:t>
            </a:r>
            <a:r>
              <a:rPr lang="en-US" sz="2400" spc="-15" dirty="0" smtClean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Verdana"/>
              </a:rPr>
              <a:t>: </a:t>
            </a:r>
            <a:r>
              <a:rPr lang="en-US" sz="2400" spc="-15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Verdana"/>
              </a:rPr>
              <a:t>Regional LN cannot be assessed</a:t>
            </a:r>
          </a:p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spc="-15" dirty="0" smtClean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Verdana"/>
              </a:rPr>
              <a:t>cN0: </a:t>
            </a:r>
            <a:r>
              <a:rPr lang="en-US" sz="2400" spc="-15" dirty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Verdana"/>
              </a:rPr>
              <a:t>No regional LN </a:t>
            </a:r>
            <a:r>
              <a:rPr lang="en-US" sz="2400" spc="-15" dirty="0" smtClean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Verdana"/>
              </a:rPr>
              <a:t>metastases</a:t>
            </a:r>
            <a:endParaRPr lang="en-US" sz="2400" spc="-15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Verdana"/>
            </a:endParaRPr>
          </a:p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spc="-15" dirty="0" smtClean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Verdana"/>
              </a:rPr>
              <a:t>cN1: Metastases in regional lymph nodes</a:t>
            </a:r>
          </a:p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endParaRPr lang="en-US" sz="2400" spc="-15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Verdana"/>
            </a:endParaRPr>
          </a:p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spc="-15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Verdana"/>
              </a:rPr>
              <a:t>pNx</a:t>
            </a:r>
            <a:r>
              <a:rPr lang="en-US" sz="2400" spc="-15" dirty="0" smtClean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Verdana"/>
              </a:rPr>
              <a:t>: Regional lymph nodes not sampled</a:t>
            </a:r>
          </a:p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spc="-15" dirty="0" smtClean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Verdana"/>
              </a:rPr>
              <a:t>pN0: No positive regional lymph nodes</a:t>
            </a:r>
          </a:p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spc="-15" dirty="0" smtClean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Verdana"/>
              </a:rPr>
              <a:t>pN1: Metastases in regional node(s)</a:t>
            </a:r>
          </a:p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endParaRPr lang="en-US" sz="2400" spc="-15" dirty="0">
              <a:solidFill>
                <a:srgbClr val="FFFFFF"/>
              </a:solidFill>
              <a:latin typeface="Century Gothic" panose="020B0502020202020204" pitchFamily="34" charset="0"/>
              <a:ea typeface="+mn-ea"/>
              <a:cs typeface="Verdana"/>
            </a:endParaRPr>
          </a:p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319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5943600"/>
            <a:ext cx="8610600" cy="76200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Lymph nodes of the prostate. The shaded area represents regional distribution of lymph nodes. The non-shaded area indicates nodes outside of regional distribution.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  <p:pic>
        <p:nvPicPr>
          <p:cNvPr id="12293" name="Picture Placeholder 6" descr="C41F3.t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7696200" cy="5773852"/>
          </a:xfrm>
        </p:spPr>
      </p:pic>
    </p:spTree>
    <p:extLst>
      <p:ext uri="{BB962C8B-B14F-4D97-AF65-F5344CB8AC3E}">
        <p14:creationId xmlns:p14="http://schemas.microsoft.com/office/powerpoint/2010/main" val="3150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5867400"/>
            <a:ext cx="82296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N1 is metastasis in regional lymph nodes, here shown unilaterally.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  <p:pic>
        <p:nvPicPr>
          <p:cNvPr id="21509" name="Picture Placeholder 10" descr="Fig 41.10A.t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6" r="-10056"/>
          <a:stretch>
            <a:fillRect/>
          </a:stretch>
        </p:blipFill>
        <p:spPr>
          <a:xfrm>
            <a:off x="-228600" y="152400"/>
            <a:ext cx="5562600" cy="5562600"/>
          </a:xfrm>
        </p:spPr>
      </p:pic>
    </p:spTree>
    <p:extLst>
      <p:ext uri="{BB962C8B-B14F-4D97-AF65-F5344CB8AC3E}">
        <p14:creationId xmlns:p14="http://schemas.microsoft.com/office/powerpoint/2010/main" val="13480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6356" y="5985641"/>
            <a:ext cx="82296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N1 is metastasis in regional lymph nodes, here shown bilaterally.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  <p:pic>
        <p:nvPicPr>
          <p:cNvPr id="22533" name="Picture Placeholder 11" descr="Fig 41.10B.tif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88" r="-8688"/>
          <a:stretch>
            <a:fillRect/>
          </a:stretch>
        </p:blipFill>
        <p:spPr>
          <a:xfrm>
            <a:off x="-152400" y="152400"/>
            <a:ext cx="5562600" cy="5562600"/>
          </a:xfrm>
        </p:spPr>
      </p:pic>
    </p:spTree>
    <p:extLst>
      <p:ext uri="{BB962C8B-B14F-4D97-AF65-F5344CB8AC3E}">
        <p14:creationId xmlns:p14="http://schemas.microsoft.com/office/powerpoint/2010/main" val="39348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Staging: MX, M0, and M1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2925"/>
            <a:ext cx="8077200" cy="4652675"/>
          </a:xfrm>
        </p:spPr>
        <p:txBody>
          <a:bodyPr>
            <a:normAutofit/>
          </a:bodyPr>
          <a:lstStyle/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b="1" u="sng" spc="-20" dirty="0">
                <a:solidFill>
                  <a:srgbClr val="FFFFFF"/>
                </a:solidFill>
                <a:cs typeface="Century Gothic"/>
              </a:rPr>
              <a:t>MX:</a:t>
            </a:r>
            <a:r>
              <a:rPr lang="en-US" sz="2400" b="1" u="sng" spc="-5" dirty="0">
                <a:solidFill>
                  <a:srgbClr val="FFFFFF"/>
                </a:solidFill>
                <a:cs typeface="Century Gothic"/>
              </a:rPr>
              <a:t> </a:t>
            </a:r>
            <a:r>
              <a:rPr lang="en-US" sz="2400" b="1" u="sng" spc="-25" dirty="0">
                <a:solidFill>
                  <a:srgbClr val="FFFFFF"/>
                </a:solidFill>
                <a:cs typeface="Century Gothic"/>
              </a:rPr>
              <a:t>No</a:t>
            </a:r>
            <a:r>
              <a:rPr lang="en-US" sz="2400" b="1" u="sng" spc="-15" dirty="0">
                <a:solidFill>
                  <a:srgbClr val="FFFFFF"/>
                </a:solidFill>
                <a:cs typeface="Century Gothic"/>
              </a:rPr>
              <a:t> </a:t>
            </a:r>
            <a:r>
              <a:rPr lang="en-US" sz="2400" b="1" u="sng" spc="-25" dirty="0">
                <a:solidFill>
                  <a:srgbClr val="FFFFFF"/>
                </a:solidFill>
                <a:cs typeface="Century Gothic"/>
              </a:rPr>
              <a:t>long</a:t>
            </a:r>
            <a:r>
              <a:rPr lang="en-US" sz="2400" b="1" u="sng" spc="-30" dirty="0">
                <a:solidFill>
                  <a:srgbClr val="FFFFFF"/>
                </a:solidFill>
                <a:cs typeface="Century Gothic"/>
              </a:rPr>
              <a:t>e</a:t>
            </a:r>
            <a:r>
              <a:rPr lang="en-US" sz="2400" b="1" u="sng" spc="-10" dirty="0">
                <a:solidFill>
                  <a:srgbClr val="FFFFFF"/>
                </a:solidFill>
                <a:cs typeface="Century Gothic"/>
              </a:rPr>
              <a:t>r</a:t>
            </a:r>
            <a:r>
              <a:rPr lang="en-US" sz="2400" b="1" u="sng" dirty="0">
                <a:solidFill>
                  <a:srgbClr val="FFFFFF"/>
                </a:solidFill>
                <a:cs typeface="Century Gothic"/>
              </a:rPr>
              <a:t> </a:t>
            </a:r>
            <a:r>
              <a:rPr lang="en-US" sz="2400" b="1" u="sng" spc="-35" dirty="0">
                <a:solidFill>
                  <a:srgbClr val="FFFFFF"/>
                </a:solidFill>
                <a:cs typeface="Century Gothic"/>
              </a:rPr>
              <a:t>e</a:t>
            </a:r>
            <a:r>
              <a:rPr lang="en-US" sz="2400" b="1" u="sng" dirty="0">
                <a:solidFill>
                  <a:srgbClr val="FFFFFF"/>
                </a:solidFill>
                <a:cs typeface="Century Gothic"/>
              </a:rPr>
              <a:t>xists</a:t>
            </a:r>
            <a:r>
              <a:rPr lang="en-US" sz="2400" b="1" u="sng" spc="-15" dirty="0">
                <a:solidFill>
                  <a:srgbClr val="FFFFFF"/>
                </a:solidFill>
                <a:cs typeface="Century Gothic"/>
              </a:rPr>
              <a:t> </a:t>
            </a:r>
            <a:r>
              <a:rPr lang="en-US" sz="2400" b="1" u="sng" spc="-5" dirty="0">
                <a:solidFill>
                  <a:srgbClr val="FFFFFF"/>
                </a:solidFill>
                <a:cs typeface="Century Gothic"/>
              </a:rPr>
              <a:t>i</a:t>
            </a:r>
            <a:r>
              <a:rPr lang="en-US" sz="2400" b="1" u="sng" dirty="0">
                <a:solidFill>
                  <a:srgbClr val="FFFFFF"/>
                </a:solidFill>
                <a:cs typeface="Century Gothic"/>
              </a:rPr>
              <a:t>n</a:t>
            </a:r>
            <a:r>
              <a:rPr lang="en-US" sz="2400" b="1" u="sng" spc="-10" dirty="0">
                <a:solidFill>
                  <a:srgbClr val="FFFFFF"/>
                </a:solidFill>
                <a:cs typeface="Century Gothic"/>
              </a:rPr>
              <a:t> </a:t>
            </a:r>
            <a:r>
              <a:rPr lang="en-US" sz="2400" b="1" u="sng" spc="-25" dirty="0">
                <a:solidFill>
                  <a:srgbClr val="FFFFFF"/>
                </a:solidFill>
                <a:cs typeface="Century Gothic"/>
              </a:rPr>
              <a:t>TNM</a:t>
            </a:r>
            <a:r>
              <a:rPr lang="en-US" sz="2400" b="1" u="sng" spc="-5" dirty="0">
                <a:solidFill>
                  <a:srgbClr val="FFFFFF"/>
                </a:solidFill>
                <a:cs typeface="Century Gothic"/>
              </a:rPr>
              <a:t> </a:t>
            </a:r>
            <a:r>
              <a:rPr lang="en-US" sz="2400" b="1" u="sng" spc="5" dirty="0">
                <a:solidFill>
                  <a:srgbClr val="FFFFFF"/>
                </a:solidFill>
                <a:cs typeface="Century Gothic"/>
              </a:rPr>
              <a:t>S</a:t>
            </a:r>
            <a:r>
              <a:rPr lang="en-US" sz="2400" b="1" u="sng" spc="-20" dirty="0">
                <a:solidFill>
                  <a:srgbClr val="FFFFFF"/>
                </a:solidFill>
                <a:cs typeface="Century Gothic"/>
              </a:rPr>
              <a:t>taging</a:t>
            </a:r>
            <a:endParaRPr lang="en-US" sz="2400" b="1" u="sng" dirty="0">
              <a:cs typeface="Century Gothic"/>
            </a:endParaRP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M0: No distant metastasis </a:t>
            </a:r>
            <a:r>
              <a:rPr lang="en-US" sz="2400" b="1" spc="-5" dirty="0">
                <a:solidFill>
                  <a:srgbClr val="FFFFFF"/>
                </a:solidFill>
                <a:cs typeface="Century Gothic"/>
              </a:rPr>
              <a:t>(R</a:t>
            </a:r>
            <a:r>
              <a:rPr lang="en-US" sz="2400" b="1" spc="-10" dirty="0">
                <a:solidFill>
                  <a:srgbClr val="FFFFFF"/>
                </a:solidFill>
                <a:cs typeface="Century Gothic"/>
              </a:rPr>
              <a:t>e</a:t>
            </a:r>
            <a:r>
              <a:rPr lang="en-US" sz="2400" b="1" dirty="0">
                <a:solidFill>
                  <a:srgbClr val="FFFFFF"/>
                </a:solidFill>
                <a:cs typeface="Century Gothic"/>
              </a:rPr>
              <a:t>m</a:t>
            </a:r>
            <a:r>
              <a:rPr lang="en-US" sz="2400" b="1" spc="-15" dirty="0">
                <a:solidFill>
                  <a:srgbClr val="FFFFFF"/>
                </a:solidFill>
                <a:cs typeface="Century Gothic"/>
              </a:rPr>
              <a:t>e</a:t>
            </a:r>
            <a:r>
              <a:rPr lang="en-US" sz="2400" b="1" dirty="0">
                <a:solidFill>
                  <a:srgbClr val="FFFFFF"/>
                </a:solidFill>
                <a:cs typeface="Century Gothic"/>
              </a:rPr>
              <a:t>mb</a:t>
            </a:r>
            <a:r>
              <a:rPr lang="en-US" sz="2400" b="1" spc="-15" dirty="0">
                <a:solidFill>
                  <a:srgbClr val="FFFFFF"/>
                </a:solidFill>
                <a:cs typeface="Century Gothic"/>
              </a:rPr>
              <a:t>e</a:t>
            </a:r>
            <a:r>
              <a:rPr lang="en-US" sz="2400" b="1" dirty="0">
                <a:solidFill>
                  <a:srgbClr val="FFFFFF"/>
                </a:solidFill>
                <a:cs typeface="Century Gothic"/>
              </a:rPr>
              <a:t>r: </a:t>
            </a:r>
            <a:r>
              <a:rPr lang="en-US" sz="2400" b="1" spc="-20" dirty="0">
                <a:solidFill>
                  <a:srgbClr val="FFFFFF"/>
                </a:solidFill>
                <a:cs typeface="Century Gothic"/>
              </a:rPr>
              <a:t>not </a:t>
            </a:r>
            <a:r>
              <a:rPr lang="en-US" sz="2400" b="1" spc="-30" dirty="0">
                <a:solidFill>
                  <a:srgbClr val="FFFFFF"/>
                </a:solidFill>
                <a:cs typeface="Century Gothic"/>
              </a:rPr>
              <a:t>p</a:t>
            </a:r>
            <a:r>
              <a:rPr lang="en-US" sz="2400" b="1" spc="-15" dirty="0">
                <a:solidFill>
                  <a:srgbClr val="FFFFFF"/>
                </a:solidFill>
                <a:cs typeface="Century Gothic"/>
              </a:rPr>
              <a:t>o</a:t>
            </a:r>
            <a:r>
              <a:rPr lang="en-US" sz="2400" b="1" spc="-5" dirty="0">
                <a:solidFill>
                  <a:srgbClr val="FFFFFF"/>
                </a:solidFill>
                <a:cs typeface="Century Gothic"/>
              </a:rPr>
              <a:t>ssibl</a:t>
            </a:r>
            <a:r>
              <a:rPr lang="en-US" sz="2400" b="1" dirty="0">
                <a:solidFill>
                  <a:srgbClr val="FFFFFF"/>
                </a:solidFill>
                <a:cs typeface="Century Gothic"/>
              </a:rPr>
              <a:t>e</a:t>
            </a:r>
            <a:r>
              <a:rPr lang="en-US" sz="2400" b="1" spc="-15" dirty="0">
                <a:solidFill>
                  <a:srgbClr val="FFFFFF"/>
                </a:solidFill>
                <a:cs typeface="Century Gothic"/>
              </a:rPr>
              <a:t> for</a:t>
            </a:r>
            <a:r>
              <a:rPr lang="en-US" sz="2400" b="1" spc="-20" dirty="0">
                <a:solidFill>
                  <a:srgbClr val="FFFFFF"/>
                </a:solidFill>
                <a:cs typeface="Century Gothic"/>
              </a:rPr>
              <a:t> </a:t>
            </a:r>
            <a:r>
              <a:rPr lang="en-US" sz="2400" b="1" spc="-5" dirty="0">
                <a:solidFill>
                  <a:srgbClr val="FFFFFF"/>
                </a:solidFill>
                <a:cs typeface="Century Gothic"/>
              </a:rPr>
              <a:t>p</a:t>
            </a:r>
            <a:r>
              <a:rPr lang="en-US" sz="2400" b="1" spc="5" dirty="0">
                <a:solidFill>
                  <a:srgbClr val="FFFFFF"/>
                </a:solidFill>
                <a:cs typeface="Century Gothic"/>
              </a:rPr>
              <a:t>a</a:t>
            </a:r>
            <a:r>
              <a:rPr lang="en-US" sz="2400" b="1" spc="-15" dirty="0">
                <a:solidFill>
                  <a:srgbClr val="FFFFFF"/>
                </a:solidFill>
                <a:cs typeface="Century Gothic"/>
              </a:rPr>
              <a:t>thologic</a:t>
            </a:r>
            <a:r>
              <a:rPr lang="en-US" sz="2400" b="1" spc="-30" dirty="0">
                <a:solidFill>
                  <a:srgbClr val="FFFFFF"/>
                </a:solidFill>
                <a:cs typeface="Century Gothic"/>
              </a:rPr>
              <a:t> </a:t>
            </a:r>
            <a:r>
              <a:rPr lang="en-US" sz="2400" b="1" spc="-5" dirty="0">
                <a:solidFill>
                  <a:srgbClr val="FFFFFF"/>
                </a:solidFill>
                <a:cs typeface="Century Gothic"/>
              </a:rPr>
              <a:t>staging</a:t>
            </a:r>
            <a:r>
              <a:rPr lang="en-US" sz="2400" b="1" spc="-5" dirty="0" smtClean="0">
                <a:solidFill>
                  <a:srgbClr val="FFFFFF"/>
                </a:solidFill>
                <a:cs typeface="Century Gothic"/>
              </a:rPr>
              <a:t>)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spc="-5" dirty="0" smtClean="0">
                <a:solidFill>
                  <a:srgbClr val="FFFFFF"/>
                </a:solidFill>
                <a:cs typeface="Century Gothic"/>
              </a:rPr>
              <a:t>M1: Distant metastasis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200" spc="-5" dirty="0" smtClean="0">
                <a:solidFill>
                  <a:srgbClr val="FFFFFF"/>
                </a:solidFill>
                <a:cs typeface="Century Gothic"/>
              </a:rPr>
              <a:t>M1a: Non regional lymph node(s)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200" spc="-5" dirty="0" smtClean="0">
                <a:solidFill>
                  <a:srgbClr val="FFFFFF"/>
                </a:solidFill>
                <a:cs typeface="Century Gothic"/>
              </a:rPr>
              <a:t>M1b: Bone(s)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200" spc="-5" dirty="0" smtClean="0">
                <a:solidFill>
                  <a:srgbClr val="FFFFFF"/>
                </a:solidFill>
                <a:cs typeface="Century Gothic"/>
              </a:rPr>
              <a:t>M1c: Other site(s) with or without bone disease</a:t>
            </a:r>
          </a:p>
          <a:p>
            <a:pPr marL="400050" lvl="2" indent="0">
              <a:buClr>
                <a:srgbClr val="E45F3C"/>
              </a:buClr>
              <a:buSzPct val="79166"/>
              <a:buNone/>
              <a:tabLst>
                <a:tab pos="396875" algn="l"/>
              </a:tabLst>
            </a:pPr>
            <a:endParaRPr lang="en-US" sz="2200" spc="-5" dirty="0" smtClean="0">
              <a:solidFill>
                <a:srgbClr val="FFFFFF"/>
              </a:solidFill>
              <a:cs typeface="Century Gothic"/>
            </a:endParaRP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endParaRPr lang="en-US" sz="2400" spc="-5" dirty="0" smtClean="0">
              <a:solidFill>
                <a:srgbClr val="FFFFFF"/>
              </a:solidFill>
              <a:cs typeface="Century Gothic"/>
            </a:endParaRP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endParaRPr lang="en-US" sz="2400" b="1" spc="-5" dirty="0">
              <a:solidFill>
                <a:srgbClr val="FFFFFF"/>
              </a:solidFill>
              <a:cs typeface="Century Gothic"/>
            </a:endParaRP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endParaRPr lang="en-US" sz="2200" dirty="0">
              <a:solidFill>
                <a:prstClr val="white"/>
              </a:solidFill>
              <a:latin typeface="Century Gothic" panose="020B0502020202020204" pitchFamily="34" charset="0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Groups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371600"/>
            <a:ext cx="8467765" cy="493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Prognostic Factors for Prostate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2925"/>
            <a:ext cx="8153400" cy="3814475"/>
          </a:xfrm>
        </p:spPr>
        <p:txBody>
          <a:bodyPr>
            <a:normAutofit/>
          </a:bodyPr>
          <a:lstStyle/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dirty="0"/>
              <a:t>Gleason primary and secondary </a:t>
            </a:r>
            <a:r>
              <a:rPr lang="en-US" dirty="0" smtClean="0"/>
              <a:t>patterns on </a:t>
            </a:r>
            <a:r>
              <a:rPr lang="en-US" dirty="0" err="1" smtClean="0"/>
              <a:t>bx</a:t>
            </a:r>
            <a:r>
              <a:rPr lang="en-US" dirty="0" smtClean="0"/>
              <a:t> and prostatectomy (if applicable)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dirty="0" smtClean="0"/>
              <a:t>Gleason </a:t>
            </a:r>
            <a:r>
              <a:rPr lang="en-US" dirty="0"/>
              <a:t>Tertiary </a:t>
            </a:r>
            <a:r>
              <a:rPr lang="en-US" dirty="0" smtClean="0"/>
              <a:t>Pattern on prostatectomy (if applicable)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dirty="0" smtClean="0"/>
              <a:t>Clinical </a:t>
            </a:r>
            <a:r>
              <a:rPr lang="en-US" dirty="0"/>
              <a:t>Staging procedures </a:t>
            </a:r>
            <a:r>
              <a:rPr lang="en-US" dirty="0" smtClean="0"/>
              <a:t>performed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dirty="0" smtClean="0"/>
              <a:t>Number </a:t>
            </a:r>
            <a:r>
              <a:rPr lang="en-US" dirty="0"/>
              <a:t>of biopsy cores </a:t>
            </a:r>
            <a:r>
              <a:rPr lang="en-US" dirty="0" smtClean="0"/>
              <a:t>examined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dirty="0" smtClean="0"/>
              <a:t>Number </a:t>
            </a:r>
            <a:r>
              <a:rPr lang="en-US" dirty="0"/>
              <a:t>of biopsy cores positive for </a:t>
            </a:r>
            <a:r>
              <a:rPr lang="en-US" dirty="0" smtClean="0"/>
              <a:t>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Prostate Case 1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00200"/>
            <a:ext cx="8125890" cy="1376075"/>
          </a:xfrm>
        </p:spPr>
        <p:txBody>
          <a:bodyPr>
            <a:normAutofit/>
          </a:bodyPr>
          <a:lstStyle/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dirty="0" smtClean="0"/>
              <a:t>Topography: C61.9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dirty="0" smtClean="0"/>
              <a:t>Histology: 8140/3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dirty="0" smtClean="0"/>
              <a:t>This case is one primary per rule M3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388533"/>
              </p:ext>
            </p:extLst>
          </p:nvPr>
        </p:nvGraphicFramePr>
        <p:xfrm>
          <a:off x="609601" y="3276600"/>
          <a:ext cx="3428999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599"/>
                <a:gridCol w="1295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Clinical</a:t>
                      </a:r>
                      <a:r>
                        <a:rPr lang="en-US" baseline="0" dirty="0" smtClean="0"/>
                        <a:t> Staging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Gleason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Stage Group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14164"/>
              </p:ext>
            </p:extLst>
          </p:nvPr>
        </p:nvGraphicFramePr>
        <p:xfrm>
          <a:off x="4419600" y="3276600"/>
          <a:ext cx="3428999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599"/>
                <a:gridCol w="1295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Pathological</a:t>
                      </a:r>
                      <a:r>
                        <a:rPr lang="en-US" baseline="0" dirty="0" smtClean="0"/>
                        <a:t> Staging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Gleason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Pathological Stage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Blank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4710" y="6257379"/>
            <a:ext cx="670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SEER Summary Stage: 1 - Localized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Prostate Case 2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00200"/>
            <a:ext cx="8125890" cy="1376075"/>
          </a:xfrm>
        </p:spPr>
        <p:txBody>
          <a:bodyPr/>
          <a:lstStyle/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dirty="0"/>
              <a:t>Topography: </a:t>
            </a:r>
            <a:r>
              <a:rPr lang="en-US" dirty="0" smtClean="0"/>
              <a:t>c61.9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dirty="0" smtClean="0"/>
              <a:t>Histology</a:t>
            </a:r>
            <a:r>
              <a:rPr lang="en-US" dirty="0"/>
              <a:t>: </a:t>
            </a:r>
            <a:r>
              <a:rPr lang="en-US" dirty="0" smtClean="0"/>
              <a:t>8140/3</a:t>
            </a:r>
            <a:endParaRPr lang="en-US" dirty="0"/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dirty="0"/>
              <a:t>This case is one primary per rule </a:t>
            </a:r>
            <a:r>
              <a:rPr lang="en-US" dirty="0" smtClean="0"/>
              <a:t>M2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43130"/>
              </p:ext>
            </p:extLst>
          </p:nvPr>
        </p:nvGraphicFramePr>
        <p:xfrm>
          <a:off x="609601" y="3276600"/>
          <a:ext cx="342899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599"/>
                <a:gridCol w="1295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Clinical</a:t>
                      </a:r>
                      <a:r>
                        <a:rPr lang="en-US" baseline="0" dirty="0" smtClean="0"/>
                        <a:t> Staging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Gleason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700379"/>
              </p:ext>
            </p:extLst>
          </p:nvPr>
        </p:nvGraphicFramePr>
        <p:xfrm>
          <a:off x="4419600" y="3276600"/>
          <a:ext cx="342899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599"/>
                <a:gridCol w="12954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Pathological</a:t>
                      </a:r>
                      <a:r>
                        <a:rPr lang="en-US" baseline="0" dirty="0" smtClean="0"/>
                        <a:t> Staging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cM0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Gleason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Pathologic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476" y="6324600"/>
            <a:ext cx="670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SEER Summary Stage: 1 - Localized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Anatomy of Prostate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  <p:pic>
        <p:nvPicPr>
          <p:cNvPr id="8197" name="Picture Placeholder 6" descr="C41F1.t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810" y="1447803"/>
            <a:ext cx="6487590" cy="5224067"/>
          </a:xfrm>
        </p:spPr>
      </p:pic>
    </p:spTree>
    <p:extLst>
      <p:ext uri="{BB962C8B-B14F-4D97-AF65-F5344CB8AC3E}">
        <p14:creationId xmlns:p14="http://schemas.microsoft.com/office/powerpoint/2010/main" val="40561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5791200"/>
            <a:ext cx="82296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Zonal anatomy of the prostate, a transverse view as seen on ultrasound.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  <p:pic>
        <p:nvPicPr>
          <p:cNvPr id="9221" name="Picture Placeholder 6" descr="Fig 41.2A.t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599"/>
            <a:ext cx="7313696" cy="5078999"/>
          </a:xfrm>
        </p:spPr>
      </p:pic>
    </p:spTree>
    <p:extLst>
      <p:ext uri="{BB962C8B-B14F-4D97-AF65-F5344CB8AC3E}">
        <p14:creationId xmlns:p14="http://schemas.microsoft.com/office/powerpoint/2010/main" val="22041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5867400"/>
            <a:ext cx="82296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Zonal anatomy of the prostate, a sagittal view as seen on ultrasound.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7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  <p:pic>
        <p:nvPicPr>
          <p:cNvPr id="10245" name="Picture Placeholder 9" descr="Fig 41.2B.tif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" y="152400"/>
            <a:ext cx="6400800" cy="5446835"/>
          </a:xfrm>
        </p:spPr>
      </p:pic>
    </p:spTree>
    <p:extLst>
      <p:ext uri="{BB962C8B-B14F-4D97-AF65-F5344CB8AC3E}">
        <p14:creationId xmlns:p14="http://schemas.microsoft.com/office/powerpoint/2010/main" val="29649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Prostate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33842" y="5638794"/>
            <a:ext cx="6711654" cy="106680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Locations of the prostate for systematic biopsy schemes.</a:t>
            </a:r>
          </a:p>
        </p:txBody>
      </p:sp>
      <p:pic>
        <p:nvPicPr>
          <p:cNvPr id="11268" name="Picture Placeholder 11" descr="C41F2C.t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322" y="1447803"/>
            <a:ext cx="7497525" cy="2666997"/>
          </a:xfrm>
        </p:spPr>
      </p:pic>
      <p:sp>
        <p:nvSpPr>
          <p:cNvPr id="11269" name="Footer Placeholder 3"/>
          <p:cNvSpPr>
            <a:spLocks noGrp="1"/>
          </p:cNvSpPr>
          <p:nvPr>
            <p:ph type="ftr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/>
              <a:t>Compton, C.C., Byrd, D.R., et al., Editors. AJCC CancerStaging Atlas, 2nd Edition. New York: Springer, 2012. ©American Joint Committee on Cancer</a:t>
            </a:r>
          </a:p>
        </p:txBody>
      </p:sp>
    </p:spTree>
    <p:extLst>
      <p:ext uri="{BB962C8B-B14F-4D97-AF65-F5344CB8AC3E}">
        <p14:creationId xmlns:p14="http://schemas.microsoft.com/office/powerpoint/2010/main" val="33652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799"/>
          </a:xfrm>
        </p:spPr>
        <p:txBody>
          <a:bodyPr>
            <a:normAutofit fontScale="85000" lnSpcReduction="20000"/>
          </a:bodyPr>
          <a:lstStyle/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>
                <a:solidFill>
                  <a:srgbClr val="FFFFFF"/>
                </a:solidFill>
                <a:cs typeface="Century Gothic"/>
              </a:rPr>
              <a:t>Acinar adenocarcinoma of the prostate: The prostate gland is sponge-like consisting primarily of acini or very tiny sacs that produce the fluids for ejaculation. Acinar adenocarcinoma is not a specific histologic type. The term acinar refers to the fact that the adenocarcinoma originates in the prostatic acini. 95% of all prostate cancers are (acinar) adenocarcinoma</a:t>
            </a:r>
            <a:r>
              <a:rPr lang="en-US" sz="2400" dirty="0" smtClean="0">
                <a:solidFill>
                  <a:srgbClr val="FFFFFF"/>
                </a:solidFill>
                <a:cs typeface="Century Gothic"/>
              </a:rPr>
              <a:t>.</a:t>
            </a:r>
          </a:p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err="1" smtClean="0">
                <a:solidFill>
                  <a:srgbClr val="FFFFFF"/>
                </a:solidFill>
                <a:cs typeface="Century Gothic"/>
              </a:rPr>
              <a:t>Adenoacanthoma</a:t>
            </a:r>
            <a:r>
              <a:rPr lang="en-US" sz="2400" dirty="0">
                <a:solidFill>
                  <a:srgbClr val="FFFFFF"/>
                </a:solidFill>
                <a:cs typeface="Century Gothic"/>
              </a:rPr>
              <a:t>: Adenocarcinoma with squamous </a:t>
            </a:r>
            <a:r>
              <a:rPr lang="en-US" sz="2400" dirty="0" smtClean="0">
                <a:solidFill>
                  <a:srgbClr val="FFFFFF"/>
                </a:solidFill>
                <a:cs typeface="Century Gothic"/>
              </a:rPr>
              <a:t>metaplasia</a:t>
            </a:r>
          </a:p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smtClean="0">
                <a:solidFill>
                  <a:srgbClr val="FFFFFF"/>
                </a:solidFill>
                <a:cs typeface="Century Gothic"/>
              </a:rPr>
              <a:t>TRUS – </a:t>
            </a:r>
            <a:r>
              <a:rPr lang="en-US" sz="2400" dirty="0" err="1" smtClean="0">
                <a:solidFill>
                  <a:srgbClr val="FFFFFF"/>
                </a:solidFill>
                <a:cs typeface="Century Gothic"/>
              </a:rPr>
              <a:t>Transrectal</a:t>
            </a:r>
            <a:r>
              <a:rPr lang="en-US" sz="2400" dirty="0" smtClean="0">
                <a:solidFill>
                  <a:srgbClr val="FFFFFF"/>
                </a:solidFill>
                <a:cs typeface="Century Gothic"/>
              </a:rPr>
              <a:t> Ultrasound that is used for diagnostic purposes and to learn the  location of the tumor</a:t>
            </a:r>
          </a:p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smtClean="0">
                <a:solidFill>
                  <a:srgbClr val="FFFFFF"/>
                </a:solidFill>
                <a:cs typeface="Century Gothic"/>
              </a:rPr>
              <a:t>TURP - </a:t>
            </a:r>
            <a:r>
              <a:rPr lang="en-US" sz="2400" dirty="0"/>
              <a:t>Transurethral Resection of the </a:t>
            </a:r>
            <a:r>
              <a:rPr lang="en-US" sz="2400" dirty="0" smtClean="0"/>
              <a:t>Prostate </a:t>
            </a:r>
            <a:r>
              <a:rPr lang="en-US" sz="2400" dirty="0"/>
              <a:t>is a commonly used surgical treatment during which a surgeon inserts a </a:t>
            </a:r>
            <a:r>
              <a:rPr lang="en-US" sz="2400" dirty="0" err="1" smtClean="0"/>
              <a:t>resectoscope</a:t>
            </a:r>
            <a:r>
              <a:rPr lang="en-US" sz="2400" dirty="0" smtClean="0"/>
              <a:t> </a:t>
            </a:r>
            <a:r>
              <a:rPr lang="en-US" sz="2400" dirty="0"/>
              <a:t>into the urethra. </a:t>
            </a:r>
            <a:r>
              <a:rPr lang="en-US" sz="2400" dirty="0" smtClean="0"/>
              <a:t>The </a:t>
            </a:r>
            <a:r>
              <a:rPr lang="en-US" sz="2400" dirty="0"/>
              <a:t>surgeon will place a cutting loop through the </a:t>
            </a:r>
            <a:r>
              <a:rPr lang="en-US" sz="2400" dirty="0" err="1"/>
              <a:t>resectoscope</a:t>
            </a:r>
            <a:r>
              <a:rPr lang="en-US" sz="2400" dirty="0"/>
              <a:t> to remove a small piece of the </a:t>
            </a:r>
            <a:r>
              <a:rPr lang="en-US" sz="2400" dirty="0" smtClean="0"/>
              <a:t>prostate gland tissue</a:t>
            </a:r>
            <a:r>
              <a:rPr lang="en-US" sz="2400" dirty="0"/>
              <a:t>. The surgeon then runs an electrical current through the cutting loop and cuts off small pieces of the prostate gland in </a:t>
            </a:r>
            <a:r>
              <a:rPr lang="en-US" sz="2400" dirty="0" smtClean="0"/>
              <a:t>chips or cores</a:t>
            </a:r>
            <a:endParaRPr lang="en-US" sz="2400" dirty="0" smtClean="0">
              <a:solidFill>
                <a:srgbClr val="FFFFFF"/>
              </a:solidFill>
              <a:cs typeface="Century Gothic"/>
            </a:endParaRPr>
          </a:p>
          <a:p>
            <a:pPr marL="396240" lvl="0" indent="-383540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smtClean="0">
                <a:solidFill>
                  <a:srgbClr val="FFFFFF"/>
                </a:solidFill>
                <a:cs typeface="Century Gothic"/>
              </a:rPr>
              <a:t>DRE – Digital rectal exam performed during clinical workup to search for irregularities in the prostate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Changes in T,N,M Staging for Prostate from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 to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2925"/>
            <a:ext cx="8458200" cy="4576475"/>
          </a:xfrm>
        </p:spPr>
        <p:txBody>
          <a:bodyPr>
            <a:normAutofit/>
          </a:bodyPr>
          <a:lstStyle/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Verdana"/>
              </a:rPr>
              <a:t>Extraprostatic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Verdana"/>
              </a:rPr>
              <a:t> invasion with microscopic bladder neck invasion (T4) is included with </a:t>
            </a:r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Verdana"/>
              </a:rPr>
              <a:t>T3a</a:t>
            </a:r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Verdana"/>
            </a:endParaRP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Verdana"/>
              </a:rPr>
              <a:t>Gleason Score now recognized as the preferred grading system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Verdana"/>
              </a:rPr>
              <a:t>Prognostic 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Verdana"/>
              </a:rPr>
              <a:t>factors have been incorporated in the anatomic stage/prognostic groups: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200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Verdana"/>
              </a:rPr>
              <a:t>Gleason </a:t>
            </a:r>
            <a:r>
              <a:rPr lang="en-US" sz="22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Verdana"/>
              </a:rPr>
              <a:t>Score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20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Verdana"/>
              </a:rPr>
              <a:t>Preoperative </a:t>
            </a:r>
            <a:r>
              <a:rPr lang="en-US" sz="22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Verdana"/>
              </a:rPr>
              <a:t>prostate-specific antigen (PSA)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Verdana"/>
              </a:rPr>
              <a:t>Sarcomas 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Verdana"/>
              </a:rPr>
              <a:t>and transitional cell carcinomas are not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Staging: TX, T0, T1, T1a, T1b, and T1c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TX: Primary tumor cannot be assessed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T0: No evidence of 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primary </a:t>
            </a:r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tumor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T1: Clinically </a:t>
            </a:r>
            <a:r>
              <a:rPr lang="en-US" sz="2400" dirty="0" err="1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inapparent</a:t>
            </a: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 tumor neither palpable nor visible by imaging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2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T1a: Tumor </a:t>
            </a:r>
            <a:r>
              <a:rPr lang="en-US" sz="22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incidental histologic finding in 5% or less of tissue resected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2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T1b: Tumor </a:t>
            </a:r>
            <a:r>
              <a:rPr lang="en-US" sz="22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incidental histologic finding in more than 5% of tissue resected</a:t>
            </a:r>
          </a:p>
          <a:p>
            <a:pPr marL="798513" lvl="2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r>
              <a:rPr lang="en-US" sz="22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T1c: Tumor </a:t>
            </a:r>
            <a:r>
              <a:rPr lang="en-US" sz="2200" dirty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identified by needle biopsy (e.g., because of elevated PSA)</a:t>
            </a:r>
            <a:endParaRPr lang="en-US" sz="2000" dirty="0" smtClean="0">
              <a:solidFill>
                <a:prstClr val="white"/>
              </a:solidFill>
              <a:latin typeface="Century Gothic" panose="020B0502020202020204" pitchFamily="34" charset="0"/>
              <a:cs typeface="Verdana"/>
            </a:endParaRPr>
          </a:p>
          <a:p>
            <a:pPr marL="400050" lvl="2" indent="0">
              <a:buClr>
                <a:srgbClr val="E45F3C"/>
              </a:buClr>
              <a:buSzPct val="79166"/>
              <a:buNone/>
              <a:tabLst>
                <a:tab pos="396875" algn="l"/>
              </a:tabLst>
            </a:pPr>
            <a:r>
              <a:rPr lang="en-US" sz="2200" dirty="0" smtClean="0">
                <a:solidFill>
                  <a:prstClr val="white"/>
                </a:solidFill>
                <a:latin typeface="Century Gothic" panose="020B0502020202020204" pitchFamily="34" charset="0"/>
                <a:cs typeface="Verdana"/>
              </a:rPr>
              <a:t>*No Pathological T1 classification*</a:t>
            </a: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endParaRPr lang="en-US" sz="2400" dirty="0" smtClean="0">
              <a:solidFill>
                <a:prstClr val="white"/>
              </a:solidFill>
              <a:latin typeface="Century Gothic" panose="020B0502020202020204" pitchFamily="34" charset="0"/>
              <a:cs typeface="Verdana"/>
            </a:endParaRPr>
          </a:p>
          <a:p>
            <a:pPr marL="398463" lvl="1" indent="-398463">
              <a:buClr>
                <a:srgbClr val="E45F3C"/>
              </a:buClr>
              <a:buSzPct val="79166"/>
              <a:buFont typeface="Wingdings 2"/>
              <a:buChar char=""/>
              <a:tabLst>
                <a:tab pos="396875" algn="l"/>
              </a:tabLst>
            </a:pPr>
            <a:endParaRPr lang="en-US" sz="2400" dirty="0">
              <a:solidFill>
                <a:prstClr val="white"/>
              </a:solidFill>
              <a:latin typeface="Century Gothic" panose="020B0502020202020204" pitchFamily="34" charset="0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770</TotalTime>
  <Words>1735</Words>
  <Application>Microsoft Office PowerPoint</Application>
  <PresentationFormat>On-screen Show (4:3)</PresentationFormat>
  <Paragraphs>196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Century Gothic</vt:lpstr>
      <vt:lpstr>Times New Roman</vt:lpstr>
      <vt:lpstr>Verdana</vt:lpstr>
      <vt:lpstr>Wingdings 2</vt:lpstr>
      <vt:lpstr>Wingdings 3</vt:lpstr>
      <vt:lpstr>Ion</vt:lpstr>
      <vt:lpstr>TNM Staging: Prostate</vt:lpstr>
      <vt:lpstr>Overview</vt:lpstr>
      <vt:lpstr>Anatomy of Prostate</vt:lpstr>
      <vt:lpstr>PowerPoint Presentation</vt:lpstr>
      <vt:lpstr>PowerPoint Presentation</vt:lpstr>
      <vt:lpstr>Prostate</vt:lpstr>
      <vt:lpstr>Common Terms</vt:lpstr>
      <vt:lpstr>Changes in T,N,M Staging for Prostate from 6th edition to 7th edition</vt:lpstr>
      <vt:lpstr>Elements of Staging: TX, T0, T1, T1a, T1b, and T1c</vt:lpstr>
      <vt:lpstr>PowerPoint Presentation</vt:lpstr>
      <vt:lpstr>Elements of Staging: T2, T2a, T2b Clinically apparent</vt:lpstr>
      <vt:lpstr>Elements of Staging: T2, T2a, T2b Pathological</vt:lpstr>
      <vt:lpstr>PowerPoint Presentation</vt:lpstr>
      <vt:lpstr>PowerPoint Presentation</vt:lpstr>
      <vt:lpstr>Elements of Staging: T3, T3a, T3b, T4 Clinical</vt:lpstr>
      <vt:lpstr>Elements of Staging: T3, T3a, T3b, and T4 Pathological</vt:lpstr>
      <vt:lpstr>PowerPoint Presentation</vt:lpstr>
      <vt:lpstr>PowerPoint Presentation</vt:lpstr>
      <vt:lpstr>PowerPoint Presentation</vt:lpstr>
      <vt:lpstr>PowerPoint Presentation</vt:lpstr>
      <vt:lpstr>Elements of Staging: NX, N0, and N1(Clinical and  Pathological)</vt:lpstr>
      <vt:lpstr>PowerPoint Presentation</vt:lpstr>
      <vt:lpstr>PowerPoint Presentation</vt:lpstr>
      <vt:lpstr>PowerPoint Presentation</vt:lpstr>
      <vt:lpstr>Elements of Staging: MX, M0, and M1</vt:lpstr>
      <vt:lpstr>Stage Groups</vt:lpstr>
      <vt:lpstr>Prognostic Factors for Prostate</vt:lpstr>
      <vt:lpstr>Prostate Case 1 Answers</vt:lpstr>
      <vt:lpstr>Prostate Case 2 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DHSS</dc:creator>
  <cp:lastModifiedBy>Tonya Brandenburg</cp:lastModifiedBy>
  <cp:revision>72</cp:revision>
  <cp:lastPrinted>2015-10-26T16:07:52Z</cp:lastPrinted>
  <dcterms:created xsi:type="dcterms:W3CDTF">2015-10-02T20:34:27Z</dcterms:created>
  <dcterms:modified xsi:type="dcterms:W3CDTF">2015-11-09T18:35:44Z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2015-09-17T00:00:00Z</vt:filetime>
  </property>
  <property fmtid="{D5CDD505-2E9C-101B-9397-08002B2CF9AE}" pid="3" name="LastSaved">
    <vt:filetime>2015-10-03T00:00:00Z</vt:filetime>
  </property>
</Properties>
</file>