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0"/>
  </p:notesMasterIdLst>
  <p:sldIdLst>
    <p:sldId id="256" r:id="rId2"/>
    <p:sldId id="257" r:id="rId3"/>
    <p:sldId id="259" r:id="rId4"/>
    <p:sldId id="269" r:id="rId5"/>
    <p:sldId id="278" r:id="rId6"/>
    <p:sldId id="279" r:id="rId7"/>
    <p:sldId id="270" r:id="rId8"/>
    <p:sldId id="271" r:id="rId9"/>
    <p:sldId id="272" r:id="rId10"/>
    <p:sldId id="273" r:id="rId11"/>
    <p:sldId id="280" r:id="rId12"/>
    <p:sldId id="281" r:id="rId13"/>
    <p:sldId id="289" r:id="rId14"/>
    <p:sldId id="282" r:id="rId15"/>
    <p:sldId id="295" r:id="rId16"/>
    <p:sldId id="283" r:id="rId17"/>
    <p:sldId id="301" r:id="rId18"/>
    <p:sldId id="302" r:id="rId19"/>
    <p:sldId id="303" r:id="rId20"/>
    <p:sldId id="304" r:id="rId21"/>
    <p:sldId id="285" r:id="rId22"/>
    <p:sldId id="286" r:id="rId23"/>
    <p:sldId id="288" r:id="rId24"/>
    <p:sldId id="292" r:id="rId25"/>
    <p:sldId id="291" r:id="rId26"/>
    <p:sldId id="293" r:id="rId27"/>
    <p:sldId id="305" r:id="rId28"/>
    <p:sldId id="306" r:id="rId29"/>
    <p:sldId id="307" r:id="rId30"/>
    <p:sldId id="308" r:id="rId31"/>
    <p:sldId id="316" r:id="rId32"/>
    <p:sldId id="310" r:id="rId33"/>
    <p:sldId id="312" r:id="rId34"/>
    <p:sldId id="275" r:id="rId35"/>
    <p:sldId id="276" r:id="rId36"/>
    <p:sldId id="313" r:id="rId37"/>
    <p:sldId id="314" r:id="rId38"/>
    <p:sldId id="31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1186-74C9-3641-BDB0-3048BC4725F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BB733-F19E-5C4D-8392-7EE9D6C391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8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A6B92B-355C-C24B-B6BC-A91B415DC9D2}" type="slidenum">
              <a:rPr lang="en-US" smtClean="0">
                <a:latin typeface="Times" pitchFamily="-103" charset="0"/>
              </a:rPr>
              <a:pPr/>
              <a:t>17</a:t>
            </a:fld>
            <a:endParaRPr lang="en-US" smtClean="0">
              <a:latin typeface="Times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5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367392" y="1847165"/>
            <a:ext cx="4085968" cy="2754360"/>
          </a:xfrm>
          <a:prstGeom prst="rect">
            <a:avLst/>
          </a:prstGeom>
        </p:spPr>
        <p:txBody>
          <a:bodyPr wrap="square" lIns="82058" tIns="41029" rIns="82058" bIns="41029" anchor="ctr" anchorCtr="0">
            <a:spAutoFit/>
          </a:bodyPr>
          <a:lstStyle>
            <a:lvl1pPr algn="ctr">
              <a:defRPr sz="4800" cap="all" baseline="0">
                <a:solidFill>
                  <a:schemeClr val="bg1"/>
                </a:solidFill>
                <a:latin typeface="Univers 55 Roman" charset="0"/>
                <a:ea typeface="Univers 55 Roman" charset="0"/>
                <a:cs typeface="Univers 55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4666" y="2720171"/>
            <a:ext cx="2491318" cy="641987"/>
          </a:xfrm>
          <a:prstGeom prst="rect">
            <a:avLst/>
          </a:prstGeom>
        </p:spPr>
        <p:txBody>
          <a:bodyPr wrap="square" lIns="82058" tIns="41029" rIns="82058" bIns="41029" anchor="b" anchorCtr="0">
            <a:sp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Univers 55 Roman" charset="0"/>
                <a:ea typeface="Univers 55 Roman" charset="0"/>
                <a:cs typeface="Univers 55 Roman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0"/>
          </p:nvPr>
        </p:nvSpPr>
        <p:spPr>
          <a:xfrm>
            <a:off x="6296590" y="3598282"/>
            <a:ext cx="2487470" cy="530161"/>
          </a:xfrm>
          <a:prstGeom prst="rect">
            <a:avLst/>
          </a:prstGeom>
        </p:spPr>
        <p:txBody>
          <a:bodyPr wrap="square" lIns="82058" tIns="41029" rIns="82058" bIns="41029" anchor="t" anchorCtr="0">
            <a:spAutoFit/>
          </a:bodyPr>
          <a:lstStyle>
            <a:lvl1pPr marL="0" indent="0" algn="ctr">
              <a:buNone/>
              <a:defRPr sz="1600" b="0" i="0" baseline="0">
                <a:solidFill>
                  <a:schemeClr val="tx1"/>
                </a:solidFill>
                <a:latin typeface="Univers 45 Light" charset="0"/>
                <a:ea typeface="Univers 45 Light" charset="0"/>
                <a:cs typeface="Univers 45 Light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3" y="6051533"/>
            <a:ext cx="2887427" cy="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6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ton Conten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>
          <a:xfrm>
            <a:off x="283989" y="3044160"/>
            <a:ext cx="8578312" cy="308562"/>
          </a:xfrm>
          <a:prstGeom prst="rect">
            <a:avLst/>
          </a:prstGeom>
        </p:spPr>
        <p:txBody>
          <a:bodyPr wrap="square" lIns="82058" tIns="41029" rIns="82058" bIns="41029" anchor="t" anchorCtr="0">
            <a:spAutoFit/>
          </a:bodyPr>
          <a:lstStyle>
            <a:lvl1pPr marL="0" indent="0" algn="ctr">
              <a:buNone/>
              <a:defRPr sz="1600" b="0" i="0" baseline="0">
                <a:solidFill>
                  <a:schemeClr val="tx1"/>
                </a:solidFill>
                <a:latin typeface="Univers 45 Light" charset="0"/>
                <a:ea typeface="Univers 45 Light" charset="0"/>
                <a:cs typeface="Univers 45 Light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/>
          </p:nvPr>
        </p:nvSpPr>
        <p:spPr>
          <a:xfrm>
            <a:off x="2071135" y="632887"/>
            <a:ext cx="5004015" cy="1033376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>
            <a:lvl1pPr marL="0" indent="0" algn="ctr">
              <a:buNone/>
              <a:defRPr sz="3400" b="0" i="0" cap="all" baseline="0">
                <a:solidFill>
                  <a:schemeClr val="bg1"/>
                </a:solidFill>
                <a:latin typeface="Univers 55 Roman" charset="0"/>
                <a:ea typeface="Univers 55 Roman" charset="0"/>
                <a:cs typeface="Univers 55 Roman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3" y="6051533"/>
            <a:ext cx="2887427" cy="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5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ton Conten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85382" y="1268318"/>
            <a:ext cx="3768199" cy="1504274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>
            <a:lvl1pPr marL="0" indent="0" algn="ctr">
              <a:buNone/>
              <a:defRPr sz="3400" b="0" i="0" cap="all" baseline="0">
                <a:solidFill>
                  <a:schemeClr val="bg1"/>
                </a:solidFill>
                <a:latin typeface="Univers 55 Roman" charset="0"/>
                <a:ea typeface="Univers 55 Roman" charset="0"/>
                <a:cs typeface="Univers 55 Roman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>
          <a:xfrm>
            <a:off x="5307932" y="3850071"/>
            <a:ext cx="3444736" cy="308562"/>
          </a:xfrm>
          <a:prstGeom prst="rect">
            <a:avLst/>
          </a:prstGeom>
        </p:spPr>
        <p:txBody>
          <a:bodyPr wrap="square" lIns="82058" tIns="41029" rIns="82058" bIns="41029" anchor="t" anchorCtr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tx1"/>
                </a:solidFill>
                <a:latin typeface="Univers 45 Light" charset="0"/>
                <a:ea typeface="Univers 45 Light" charset="0"/>
                <a:cs typeface="Univers 45 Light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3" y="6051533"/>
            <a:ext cx="2887427" cy="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ton Content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31316" y="2384608"/>
            <a:ext cx="4023749" cy="308562"/>
          </a:xfrm>
          <a:prstGeom prst="rect">
            <a:avLst/>
          </a:prstGeom>
        </p:spPr>
        <p:txBody>
          <a:bodyPr wrap="square" lIns="82058" tIns="41029" rIns="82058" bIns="41029" anchor="t" anchorCtr="0">
            <a:spAutoFit/>
          </a:bodyPr>
          <a:lstStyle>
            <a:lvl1pPr marL="205146" indent="-205146" algn="l" defTabSz="205146">
              <a:buFont typeface="Arial" charset="0"/>
              <a:buChar char="•"/>
              <a:defRPr sz="1600" b="0" i="0" baseline="0">
                <a:solidFill>
                  <a:schemeClr val="tx1"/>
                </a:solidFill>
                <a:latin typeface="Univers 45 Light" charset="0"/>
                <a:ea typeface="Univers 45 Light" charset="0"/>
                <a:cs typeface="Univers 45 Light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/>
          </p:nvPr>
        </p:nvSpPr>
        <p:spPr>
          <a:xfrm>
            <a:off x="4068313" y="588000"/>
            <a:ext cx="4486752" cy="1504274"/>
          </a:xfrm>
          <a:prstGeom prst="rect">
            <a:avLst/>
          </a:prstGeom>
        </p:spPr>
        <p:txBody>
          <a:bodyPr wrap="square" lIns="82058" tIns="41029" rIns="82058" bIns="41029" anchor="b" anchorCtr="0">
            <a:spAutoFit/>
          </a:bodyPr>
          <a:lstStyle>
            <a:lvl1pPr marL="0" indent="0" algn="l">
              <a:buNone/>
              <a:defRPr sz="34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55 Roman" charset="0"/>
                <a:ea typeface="Univers 55 Roman" charset="0"/>
                <a:cs typeface="Univers 55 Roman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3" y="6051533"/>
            <a:ext cx="2887427" cy="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2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rton Content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half" idx="16"/>
          </p:nvPr>
        </p:nvSpPr>
        <p:spPr>
          <a:xfrm>
            <a:off x="2071135" y="632887"/>
            <a:ext cx="5004015" cy="1033376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>
            <a:lvl1pPr marL="0" indent="0" algn="ctr">
              <a:buNone/>
              <a:defRPr sz="3400" b="0" i="0" cap="all" baseline="0">
                <a:solidFill>
                  <a:schemeClr val="tx1"/>
                </a:solidFill>
                <a:latin typeface="Univers 55 Roman" charset="0"/>
                <a:ea typeface="Univers 55 Roman" charset="0"/>
                <a:cs typeface="Univers 55 Roman" charset="0"/>
              </a:defRPr>
            </a:lvl1pPr>
            <a:lvl2pPr marL="410291" indent="0">
              <a:buNone/>
              <a:defRPr sz="1300"/>
            </a:lvl2pPr>
            <a:lvl3pPr marL="820583" indent="0">
              <a:buNone/>
              <a:defRPr sz="1100"/>
            </a:lvl3pPr>
            <a:lvl4pPr marL="1230874" indent="0">
              <a:buNone/>
              <a:defRPr sz="900"/>
            </a:lvl4pPr>
            <a:lvl5pPr marL="1641165" indent="0">
              <a:buNone/>
              <a:defRPr sz="900"/>
            </a:lvl5pPr>
            <a:lvl6pPr marL="2051456" indent="0">
              <a:buNone/>
              <a:defRPr sz="900"/>
            </a:lvl6pPr>
            <a:lvl7pPr marL="2461748" indent="0">
              <a:buNone/>
              <a:defRPr sz="900"/>
            </a:lvl7pPr>
            <a:lvl8pPr marL="2872039" indent="0">
              <a:buNone/>
              <a:defRPr sz="900"/>
            </a:lvl8pPr>
            <a:lvl9pPr marL="32823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43" y="6051533"/>
            <a:ext cx="2887427" cy="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3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8F988D-B5C8-C242-8E4F-337C889D65CF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A7B8E5-B2B4-6244-AC0D-D43B54196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8F988D-B5C8-C242-8E4F-337C889D65CF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A7B8E5-B2B4-6244-AC0D-D43B541960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60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</p:sldLayoutIdLst>
  <p:txStyles>
    <p:titleStyle>
      <a:lvl1pPr algn="l" defTabSz="82056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140" indent="-205140" algn="l" defTabSz="820562" rtl="0" eaLnBrk="1" latinLnBrk="0" hangingPunct="1">
        <a:lnSpc>
          <a:spcPct val="90000"/>
        </a:lnSpc>
        <a:spcBef>
          <a:spcPts val="897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5422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702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984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46265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546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827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07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389" indent="-205140" algn="l" defTabSz="820562" rtl="0" eaLnBrk="1" latinLnBrk="0" hangingPunct="1">
        <a:lnSpc>
          <a:spcPct val="90000"/>
        </a:lnSpc>
        <a:spcBef>
          <a:spcPts val="449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81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62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43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24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05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686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967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249" algn="l" defTabSz="8205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6"/>
          </p:nvPr>
        </p:nvSpPr>
        <p:spPr>
          <a:xfrm flipH="1" flipV="1">
            <a:off x="0" y="6812281"/>
            <a:ext cx="45719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 idx="4294967295"/>
          </p:nvPr>
        </p:nvSpPr>
        <p:spPr>
          <a:xfrm>
            <a:off x="0" y="1847850"/>
            <a:ext cx="9144000" cy="275431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dirty="0" smtClean="0">
                <a:latin typeface="American Typewriter"/>
                <a:cs typeface="American Typewriter"/>
              </a:rPr>
              <a:t>Cancer of the Uterus</a:t>
            </a:r>
            <a:br>
              <a:rPr lang="en-US" sz="6000" dirty="0" smtClean="0">
                <a:latin typeface="American Typewriter"/>
                <a:cs typeface="American Typewriter"/>
              </a:rPr>
            </a:br>
            <a:r>
              <a:rPr lang="en-US" sz="6000" dirty="0" smtClean="0">
                <a:latin typeface="American Typewriter"/>
                <a:cs typeface="American Typewriter"/>
              </a:rPr>
              <a:t>Endometrial Cancer</a:t>
            </a:r>
            <a:endParaRPr lang="en-US" sz="6000" dirty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011"/>
            <a:ext cx="9144000" cy="409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besity/endoca                                                 000155A1 Livermore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838200"/>
            <a:ext cx="9372600" cy="807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>
                <a:latin typeface="American Typewriter" pitchFamily="-103" charset="0"/>
              </a:rPr>
              <a:t>Endometrial Cancer</a:t>
            </a:r>
            <a:br>
              <a:rPr lang="en-US" sz="5400">
                <a:latin typeface="American Typewriter" pitchFamily="-103" charset="0"/>
              </a:rPr>
            </a:br>
            <a:r>
              <a:rPr lang="en-US" sz="5400">
                <a:latin typeface="American Typewriter" pitchFamily="-103" charset="0"/>
              </a:rPr>
              <a:t>Etiology</a:t>
            </a:r>
            <a:endParaRPr lang="en-US" sz="5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4400" u="sng" dirty="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u="sng" dirty="0">
                <a:latin typeface="American Typewriter" pitchFamily="-103" charset="0"/>
              </a:rPr>
              <a:t>High-risk </a:t>
            </a:r>
            <a:r>
              <a:rPr lang="en-US" sz="4400" u="sng" dirty="0" err="1">
                <a:latin typeface="American Typewriter" pitchFamily="-103" charset="0"/>
              </a:rPr>
              <a:t>kindreds</a:t>
            </a:r>
            <a:endParaRPr lang="en-US" sz="4400" u="sng" dirty="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dirty="0">
                <a:latin typeface="American Typewriter" pitchFamily="-103" charset="0"/>
              </a:rPr>
              <a:t>Hereditary Non-</a:t>
            </a:r>
            <a:r>
              <a:rPr lang="en-US" sz="4400" dirty="0" err="1">
                <a:latin typeface="American Typewriter" pitchFamily="-103" charset="0"/>
              </a:rPr>
              <a:t>Polyposis</a:t>
            </a:r>
            <a:r>
              <a:rPr lang="en-US" sz="4400" dirty="0">
                <a:latin typeface="American Typewriter" pitchFamily="-103" charset="0"/>
              </a:rPr>
              <a:t> Colon Cancer (Lynch II)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dirty="0">
                <a:latin typeface="American Typewriter" pitchFamily="-103" charset="0"/>
              </a:rPr>
              <a:t>	Comprise 3% </a:t>
            </a:r>
            <a:r>
              <a:rPr lang="en-US" sz="4400" dirty="0" smtClean="0">
                <a:latin typeface="American Typewriter" pitchFamily="-103" charset="0"/>
              </a:rPr>
              <a:t>endometrial CA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400" dirty="0">
                <a:latin typeface="American Typewriter" pitchFamily="-103" charset="0"/>
              </a:rPr>
              <a:t>BRCA-1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400" u="sng" dirty="0">
              <a:latin typeface="American Typewriter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0286.JPG                                                       0003704A Livermore                      B7C7A18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709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American Typewriter" pitchFamily="-103" charset="0"/>
              </a:rPr>
              <a:t>Endometrial Cancer</a:t>
            </a:r>
            <a:br>
              <a:rPr lang="en-US" sz="5400" dirty="0">
                <a:latin typeface="American Typewriter" pitchFamily="-103" charset="0"/>
              </a:rPr>
            </a:br>
            <a:r>
              <a:rPr lang="en-US" sz="5400" dirty="0" smtClean="0">
                <a:latin typeface="American Typewriter" pitchFamily="-103" charset="0"/>
              </a:rPr>
              <a:t>Screening?</a:t>
            </a:r>
            <a:endParaRPr lang="en-US" sz="54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4800" u="sng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480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>
                <a:latin typeface="American Typewriter" pitchFamily="-103" charset="0"/>
              </a:rPr>
              <a:t>Endometrial cytology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>
                <a:latin typeface="American Typewriter" pitchFamily="-103" charset="0"/>
              </a:rPr>
              <a:t>Vaginal ultrasound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800" u="sng">
              <a:latin typeface="American Typewriter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American Typewriter" pitchFamily="-103" charset="0"/>
              </a:rPr>
              <a:t>Endometrial Cancer</a:t>
            </a:r>
            <a:br>
              <a:rPr lang="en-US" sz="5400" dirty="0">
                <a:latin typeface="American Typewriter" pitchFamily="-103" charset="0"/>
              </a:rPr>
            </a:br>
            <a:r>
              <a:rPr lang="en-US" sz="5400" dirty="0" smtClean="0">
                <a:latin typeface="American Typewriter" pitchFamily="-103" charset="0"/>
              </a:rPr>
              <a:t>Screening?</a:t>
            </a:r>
            <a:endParaRPr lang="en-US" sz="54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4800" u="sng" dirty="0" smtClean="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 dirty="0" smtClean="0">
                <a:latin typeface="American Typewriter" pitchFamily="-103" charset="0"/>
              </a:rPr>
              <a:t>Cancer without bleeding: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 dirty="0" smtClean="0">
                <a:latin typeface="American Typewriter" pitchFamily="-103" charset="0"/>
              </a:rPr>
              <a:t>Serous variety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 dirty="0" smtClean="0">
                <a:latin typeface="American Typewriter" pitchFamily="-103" charset="0"/>
              </a:rPr>
              <a:t>Radiotherapy for ca cervix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 dirty="0" smtClean="0">
                <a:latin typeface="American Typewriter" pitchFamily="-103" charset="0"/>
              </a:rPr>
              <a:t>Cervical </a:t>
            </a:r>
            <a:r>
              <a:rPr lang="en-US" sz="4800" dirty="0" err="1" smtClean="0">
                <a:latin typeface="American Typewriter" pitchFamily="-103" charset="0"/>
              </a:rPr>
              <a:t>stenosis</a:t>
            </a:r>
            <a:endParaRPr lang="en-US" sz="4800" dirty="0" smtClean="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800" dirty="0" smtClean="0">
                <a:latin typeface="American Typewriter" pitchFamily="-103" charset="0"/>
              </a:rPr>
              <a:t>Endometrial ablation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800" u="sng" dirty="0">
              <a:latin typeface="American Typewriter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>
                <a:latin typeface="American Typewriter" pitchFamily="-103" charset="0"/>
              </a:rPr>
              <a:t>Endometrial Cancer</a:t>
            </a:r>
            <a:br>
              <a:rPr lang="en-US" sz="4800">
                <a:latin typeface="American Typewriter" pitchFamily="-103" charset="0"/>
              </a:rPr>
            </a:br>
            <a:r>
              <a:rPr lang="en-US" sz="4800">
                <a:latin typeface="American Typewriter" pitchFamily="-103" charset="0"/>
              </a:rPr>
              <a:t>Vaginal Ultrasound</a:t>
            </a:r>
            <a:endParaRPr lang="en-US" sz="540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>
                <a:latin typeface="American Typewriter" pitchFamily="-103" charset="0"/>
              </a:rPr>
              <a:t>In 163 </a:t>
            </a:r>
            <a:r>
              <a:rPr lang="en-US" sz="3600" b="1">
                <a:latin typeface="American Typewriter" pitchFamily="-103" charset="0"/>
              </a:rPr>
              <a:t>postmenopausal</a:t>
            </a:r>
            <a:r>
              <a:rPr lang="en-US" sz="3600">
                <a:latin typeface="American Typewriter" pitchFamily="-103" charset="0"/>
              </a:rPr>
              <a:t> women with endometrial thickness </a:t>
            </a:r>
            <a:r>
              <a:rPr lang="en-US" sz="3600" u="sng">
                <a:latin typeface="American Typewriter" pitchFamily="-103" charset="0"/>
              </a:rPr>
              <a:t>&lt;</a:t>
            </a:r>
            <a:r>
              <a:rPr lang="en-US" sz="3600">
                <a:latin typeface="American Typewriter" pitchFamily="-103" charset="0"/>
              </a:rPr>
              <a:t> 4 mm, one endometrial cancer occurred (0.6%).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>
                <a:latin typeface="American Typewriter" pitchFamily="-103" charset="0"/>
              </a:rPr>
              <a:t>In women with endometrial thickness </a:t>
            </a:r>
            <a:r>
              <a:rPr lang="en-US" sz="3600" u="sng">
                <a:latin typeface="American Typewriter" pitchFamily="-103" charset="0"/>
              </a:rPr>
              <a:t>&gt;</a:t>
            </a:r>
            <a:r>
              <a:rPr lang="en-US" sz="3600">
                <a:latin typeface="American Typewriter" pitchFamily="-103" charset="0"/>
              </a:rPr>
              <a:t> 5 mm, 18.7% had malignancies.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600">
                <a:latin typeface="American Typewriter" pitchFamily="-103" charset="0"/>
              </a:rPr>
              <a:t>				-Gull, AJOG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merican Typewriter"/>
                <a:ea typeface="ＭＳ Ｐゴシック" pitchFamily="-103" charset="-128"/>
                <a:cs typeface="American Typewriter"/>
              </a:rPr>
              <a:t>Endometrial cancer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 smtClean="0">
              <a:latin typeface="American Typewriter"/>
              <a:ea typeface="+mn-ea"/>
              <a:cs typeface="American Typewriter"/>
            </a:endParaRP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latin typeface="American Typewriter"/>
                <a:ea typeface="+mn-ea"/>
                <a:cs typeface="American Typewriter"/>
              </a:rPr>
              <a:t>A 62-year old with pelvic pain but NO bleeding has a vaginal ultrasound demonstrating a 23 mm uterine stripe.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latin typeface="American Typewriter"/>
                <a:ea typeface="+mn-ea"/>
                <a:cs typeface="American Typewriter"/>
              </a:rPr>
              <a:t>Most likely diagnosis: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dirty="0" smtClean="0">
                <a:latin typeface="American Typewriter"/>
                <a:ea typeface="+mn-ea"/>
                <a:cs typeface="American Typewriter"/>
              </a:rPr>
              <a:t>Endometrial polyp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dirty="0" smtClean="0">
                <a:latin typeface="American Typewriter"/>
                <a:ea typeface="+mn-ea"/>
                <a:cs typeface="American Typewriter"/>
              </a:rPr>
              <a:t>Endometrial </a:t>
            </a:r>
            <a:r>
              <a:rPr lang="en-US" dirty="0" err="1" smtClean="0">
                <a:latin typeface="American Typewriter"/>
                <a:ea typeface="+mn-ea"/>
                <a:cs typeface="American Typewriter"/>
              </a:rPr>
              <a:t>adenocarcinoma</a:t>
            </a:r>
            <a:endParaRPr lang="en-US" dirty="0" smtClean="0">
              <a:latin typeface="American Typewriter"/>
              <a:ea typeface="+mn-ea"/>
              <a:cs typeface="American Typewriter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dirty="0" smtClean="0">
                <a:latin typeface="American Typewriter"/>
                <a:ea typeface="+mn-ea"/>
                <a:cs typeface="American Typewriter"/>
              </a:rPr>
              <a:t>Endometrial serous carcinoma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polypdel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endopoly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0"/>
            <a:ext cx="444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eru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90" y="347663"/>
            <a:ext cx="8530709" cy="4989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endocapic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X:\4-4-02\28.TIF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2499" t="3918" r="2499" b="1947"/>
          <a:stretch>
            <a:fillRect/>
          </a:stretch>
        </p:blipFill>
        <p:spPr bwMode="auto">
          <a:xfrm>
            <a:off x="228600" y="490538"/>
            <a:ext cx="8686800" cy="57578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X:\4-4-02\29.TIF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 l="3334" t="2177" b="2150"/>
          <a:stretch>
            <a:fillRect/>
          </a:stretch>
        </p:blipFill>
        <p:spPr bwMode="auto">
          <a:xfrm>
            <a:off x="152400" y="533400"/>
            <a:ext cx="8839200" cy="5791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X:\4-4-02\3.TIF"/>
          <p:cNvPicPr>
            <a:picLocks noChangeAspect="1" noChangeArrowheads="1"/>
          </p:cNvPicPr>
          <p:nvPr/>
        </p:nvPicPr>
        <p:blipFill>
          <a:blip r:embed="rId2">
            <a:lum bright="12000" contrast="30000"/>
          </a:blip>
          <a:srcRect l="1929" t="618" r="1686" b="3035"/>
          <a:stretch>
            <a:fillRect/>
          </a:stretch>
        </p:blipFill>
        <p:spPr bwMode="auto">
          <a:xfrm>
            <a:off x="2006600" y="530225"/>
            <a:ext cx="5080000" cy="59467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X:\4-4-02\15.TIF"/>
          <p:cNvPicPr>
            <a:picLocks noChangeAspect="1" noChangeArrowheads="1"/>
          </p:cNvPicPr>
          <p:nvPr/>
        </p:nvPicPr>
        <p:blipFill>
          <a:blip r:embed="rId2">
            <a:lum bright="18000" contrast="24000"/>
          </a:blip>
          <a:srcRect l="3268" t="1765" r="3268" b="2942"/>
          <a:stretch>
            <a:fillRect/>
          </a:stretch>
        </p:blipFill>
        <p:spPr bwMode="auto">
          <a:xfrm>
            <a:off x="2438400" y="304800"/>
            <a:ext cx="4267200" cy="6172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X:\4-4-02\5.TIF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l="1894" t="1765" r="1857" b="1765"/>
          <a:stretch>
            <a:fillRect/>
          </a:stretch>
        </p:blipFill>
        <p:spPr bwMode="auto">
          <a:xfrm>
            <a:off x="2514600" y="304800"/>
            <a:ext cx="4114800" cy="62484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en-US" dirty="0">
                <a:latin typeface="American Typewriter" pitchFamily="-103" charset="0"/>
              </a:rPr>
              <a:t>Endometrial Cancer and Race</a:t>
            </a:r>
            <a:endParaRPr lang="en-US" sz="36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sz="2800" dirty="0">
                <a:latin typeface="American Typewriter" pitchFamily="-103" charset="0"/>
              </a:rPr>
              <a:t>California Cancer Registry Data 1988-92.</a:t>
            </a:r>
          </a:p>
          <a:p>
            <a:pPr>
              <a:buNone/>
            </a:pPr>
            <a:r>
              <a:rPr lang="en-US" sz="2800" dirty="0">
                <a:latin typeface="American Typewriter" pitchFamily="-103" charset="0"/>
              </a:rPr>
              <a:t>11,674 white and 423 black women with endometrial cancer</a:t>
            </a:r>
          </a:p>
          <a:p>
            <a:pPr>
              <a:buNone/>
            </a:pPr>
            <a:r>
              <a:rPr lang="en-US" sz="2800" dirty="0">
                <a:latin typeface="American Typewriter" pitchFamily="-103" charset="0"/>
              </a:rPr>
              <a:t>Age-adjusted incidence/100,000 women:</a:t>
            </a:r>
          </a:p>
          <a:p>
            <a:pPr>
              <a:buFontTx/>
              <a:buNone/>
            </a:pPr>
            <a:endParaRPr lang="en-US" sz="2800" dirty="0">
              <a:latin typeface="American Typewriter" pitchFamily="-103" charset="0"/>
            </a:endParaRPr>
          </a:p>
          <a:p>
            <a:pPr>
              <a:buFontTx/>
              <a:buNone/>
            </a:pPr>
            <a:endParaRPr lang="en-US" sz="2800" dirty="0">
              <a:latin typeface="American Typewriter" pitchFamily="-103" charset="0"/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5257800" y="6400800"/>
            <a:ext cx="3494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pitchFamily="-103" charset="0"/>
              </a:rPr>
              <a:t>Plaxe et al, GO 1997;69:8</a:t>
            </a:r>
          </a:p>
        </p:txBody>
      </p:sp>
      <p:sp>
        <p:nvSpPr>
          <p:cNvPr id="18472" name="Rectangle 40"/>
          <p:cNvSpPr>
            <a:spLocks noChangeArrowheads="1"/>
          </p:cNvSpPr>
          <p:nvPr/>
        </p:nvSpPr>
        <p:spPr bwMode="auto">
          <a:xfrm flipH="1" flipV="1">
            <a:off x="8632825" y="35734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graphicFrame>
        <p:nvGraphicFramePr>
          <p:cNvPr id="18475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035589"/>
              </p:ext>
            </p:extLst>
          </p:nvPr>
        </p:nvGraphicFramePr>
        <p:xfrm>
          <a:off x="762000" y="3962400"/>
          <a:ext cx="6462713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Worksheet" r:id="rId3" imgW="3248078" imgH="495180" progId="Excel.Sheet.8">
                  <p:embed/>
                </p:oleObj>
              </mc:Choice>
              <mc:Fallback>
                <p:oleObj name="Worksheet" r:id="rId3" imgW="3248078" imgH="49518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2400"/>
                        <a:ext cx="6462713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Surgery for endometrial cancer</a:t>
            </a:r>
            <a:endParaRPr lang="en-US" smtClean="0"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8914"/>
            <a:ext cx="7772400" cy="4798086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360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Hysterectomy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360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Bilateral Salpingo-oophorectomy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360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Selective Pelvic and Para-aortic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360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		Lymphadenectomy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360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Peritoneal Cytology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Prognosticators</a:t>
            </a:r>
            <a:endParaRPr lang="en-US" smtClean="0"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Patient age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Histology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Stage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Histologic</a:t>
            </a: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 grade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Tumor size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Depth of </a:t>
            </a:r>
            <a:r>
              <a:rPr lang="en-US" sz="28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myometrial</a:t>
            </a: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 invasion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Lymphatic invasion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28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Extrauterine</a:t>
            </a:r>
            <a:r>
              <a:rPr lang="en-US" sz="28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 spread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en-US" sz="2800" dirty="0" smtClean="0">
              <a:latin typeface="American Typewriter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Staging </a:t>
            </a:r>
            <a:br>
              <a:rPr lang="en-US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</a:br>
            <a:endParaRPr lang="en-US" smtClean="0"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marL="857250" indent="-857250" eaLnBrk="1" hangingPunct="1">
              <a:lnSpc>
                <a:spcPct val="130000"/>
              </a:lnSpc>
              <a:buFontTx/>
              <a:buAutoNum type="romanUcPeriod"/>
            </a:pPr>
            <a:r>
              <a:rPr lang="en-US" sz="36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Uterine corpus</a:t>
            </a:r>
          </a:p>
          <a:p>
            <a:pPr marL="857250" indent="-857250" eaLnBrk="1" hangingPunct="1">
              <a:lnSpc>
                <a:spcPct val="130000"/>
              </a:lnSpc>
              <a:buFontTx/>
              <a:buNone/>
            </a:pPr>
            <a:r>
              <a:rPr lang="en-US" sz="36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II.    Extension to cervical </a:t>
            </a:r>
            <a:r>
              <a:rPr lang="en-US" sz="36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stroma</a:t>
            </a:r>
            <a:endParaRPr lang="en-US" sz="3600" dirty="0" smtClean="0">
              <a:latin typeface="American Typewriter" pitchFamily="-103" charset="0"/>
              <a:ea typeface="ＭＳ Ｐゴシック" pitchFamily="-103" charset="-128"/>
              <a:cs typeface="ＭＳ Ｐゴシック" pitchFamily="-103" charset="-128"/>
            </a:endParaRPr>
          </a:p>
          <a:p>
            <a:pPr marL="857250" indent="-857250">
              <a:lnSpc>
                <a:spcPct val="130000"/>
              </a:lnSpc>
              <a:buNone/>
            </a:pPr>
            <a:r>
              <a:rPr lang="en-US" sz="36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IIIA.		</a:t>
            </a:r>
            <a:r>
              <a:rPr lang="en-US" sz="36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Adnexal</a:t>
            </a:r>
            <a:r>
              <a:rPr lang="en-US" sz="36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 disease </a:t>
            </a:r>
          </a:p>
          <a:p>
            <a:pPr marL="857250" indent="-857250">
              <a:lnSpc>
                <a:spcPct val="130000"/>
              </a:lnSpc>
              <a:buNone/>
            </a:pPr>
            <a:r>
              <a:rPr lang="en-US" sz="36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IIIB.		Vaginal involvement</a:t>
            </a:r>
          </a:p>
          <a:p>
            <a:pPr marL="857250" indent="-857250" eaLnBrk="1" hangingPunct="1">
              <a:lnSpc>
                <a:spcPct val="130000"/>
              </a:lnSpc>
              <a:buFontTx/>
              <a:buNone/>
            </a:pPr>
            <a:r>
              <a:rPr lang="en-US" sz="36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IIIC.		Lymph node spread</a:t>
            </a:r>
          </a:p>
          <a:p>
            <a:pPr marL="857250" indent="-857250" eaLnBrk="1" hangingPunct="1">
              <a:lnSpc>
                <a:spcPct val="130000"/>
              </a:lnSpc>
              <a:buFontTx/>
              <a:buAutoNum type="romanUcPeriod"/>
            </a:pPr>
            <a:endParaRPr lang="en-US" sz="3600" dirty="0">
              <a:latin typeface="American Typewriter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       Uterine Cancer 2016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-238108"/>
            <a:ext cx="9144000" cy="709610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American Typewriter"/>
                <a:cs typeface="American Typewriter"/>
              </a:rPr>
              <a:t>		</a:t>
            </a:r>
            <a:r>
              <a:rPr lang="en-US" sz="4000" dirty="0" smtClean="0">
                <a:latin typeface="American Typewriter"/>
                <a:cs typeface="American Typewriter"/>
              </a:rPr>
              <a:t>			</a:t>
            </a:r>
            <a:endParaRPr lang="en-US" sz="4000" u="sng" dirty="0" smtClean="0">
              <a:latin typeface="American Typewriter"/>
              <a:cs typeface="American Typewriter"/>
            </a:endParaRP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    </a:t>
            </a:r>
          </a:p>
          <a:p>
            <a:pPr>
              <a:buNone/>
            </a:pPr>
            <a:endParaRPr lang="en-US" sz="4000" dirty="0" smtClean="0">
              <a:latin typeface="American Typewriter"/>
              <a:cs typeface="American Typewriter"/>
            </a:endParaRP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                           </a:t>
            </a:r>
            <a:r>
              <a:rPr lang="en-US" sz="4000" u="sng" dirty="0" smtClean="0">
                <a:latin typeface="American Typewriter"/>
                <a:cs typeface="American Typewriter"/>
              </a:rPr>
              <a:t>Cases</a:t>
            </a:r>
            <a:r>
              <a:rPr lang="en-US" sz="4000" dirty="0" smtClean="0">
                <a:latin typeface="American Typewriter"/>
                <a:cs typeface="American Typewriter"/>
              </a:rPr>
              <a:t>		</a:t>
            </a:r>
            <a:r>
              <a:rPr lang="en-US" sz="4000" u="sng" dirty="0" smtClean="0">
                <a:latin typeface="American Typewriter"/>
                <a:cs typeface="American Typewriter"/>
              </a:rPr>
              <a:t>Deaths</a:t>
            </a:r>
            <a:endParaRPr lang="en-US" sz="4000" dirty="0" smtClean="0">
              <a:latin typeface="American Typewriter"/>
              <a:cs typeface="American Typewriter"/>
            </a:endParaRP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Breast			246,660	      40,450</a:t>
            </a: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Ovary		        22,280	      14,240</a:t>
            </a: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Uterus	        </a:t>
            </a:r>
            <a:r>
              <a:rPr lang="en-US" sz="4000" dirty="0" smtClean="0">
                <a:latin typeface="American Typewriter"/>
                <a:cs typeface="American Typewriter"/>
              </a:rPr>
              <a:t>	  60,050</a:t>
            </a:r>
            <a:r>
              <a:rPr lang="en-US" sz="4000" dirty="0" smtClean="0">
                <a:latin typeface="American Typewriter"/>
                <a:cs typeface="American Typewriter"/>
              </a:rPr>
              <a:t>	      10,470							</a:t>
            </a:r>
          </a:p>
          <a:p>
            <a:pPr>
              <a:buNone/>
            </a:pPr>
            <a:endParaRPr lang="en-US" sz="4000" u="sng" dirty="0" smtClean="0">
              <a:latin typeface="American Typewriter"/>
              <a:cs typeface="American Typewriter"/>
            </a:endParaRPr>
          </a:p>
          <a:p>
            <a:pPr>
              <a:buNone/>
            </a:pPr>
            <a:endParaRPr lang="en-US" sz="4000" dirty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merican Typewriter"/>
                <a:ea typeface="ＭＳ Ｐゴシック" pitchFamily="-103" charset="-128"/>
                <a:cs typeface="American Typewriter"/>
              </a:rPr>
              <a:t>Radiation therapy in endometrial cancer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91000"/>
          </a:xfrm>
        </p:spPr>
        <p:txBody>
          <a:bodyPr/>
          <a:lstStyle/>
          <a:p>
            <a:pPr marL="857250" indent="-857250" eaLnBrk="1" hangingPunct="1">
              <a:lnSpc>
                <a:spcPct val="130000"/>
              </a:lnSpc>
              <a:buFontTx/>
              <a:buNone/>
            </a:pPr>
            <a:r>
              <a:rPr lang="en-US" sz="40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Preop</a:t>
            </a:r>
            <a:r>
              <a:rPr lang="en-US" sz="40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 or </a:t>
            </a:r>
            <a:r>
              <a:rPr lang="en-US" sz="40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postop</a:t>
            </a:r>
            <a:endParaRPr lang="en-US" sz="4000" dirty="0" smtClean="0">
              <a:latin typeface="American Typewriter" pitchFamily="-103" charset="0"/>
              <a:ea typeface="ＭＳ Ｐゴシック" pitchFamily="-103" charset="-128"/>
              <a:cs typeface="ＭＳ Ｐゴシック" pitchFamily="-103" charset="-128"/>
            </a:endParaRPr>
          </a:p>
          <a:p>
            <a:pPr marL="857250" indent="-857250" eaLnBrk="1" hangingPunct="1">
              <a:lnSpc>
                <a:spcPct val="130000"/>
              </a:lnSpc>
              <a:buFontTx/>
              <a:buNone/>
            </a:pPr>
            <a:r>
              <a:rPr lang="en-US" sz="40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External therapy (XRT)</a:t>
            </a:r>
          </a:p>
          <a:p>
            <a:pPr marL="857250" indent="-857250" eaLnBrk="1" hangingPunct="1">
              <a:lnSpc>
                <a:spcPct val="130000"/>
              </a:lnSpc>
              <a:buFontTx/>
              <a:buNone/>
            </a:pPr>
            <a:r>
              <a:rPr lang="en-US" sz="4000" dirty="0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or</a:t>
            </a:r>
          </a:p>
          <a:p>
            <a:pPr marL="857250" indent="-857250" eaLnBrk="1" hangingPunct="1">
              <a:lnSpc>
                <a:spcPct val="130000"/>
              </a:lnSpc>
              <a:buFontTx/>
              <a:buNone/>
            </a:pPr>
            <a:r>
              <a:rPr lang="en-US" sz="4000" dirty="0" err="1" smtClean="0">
                <a:latin typeface="American Typewriter" pitchFamily="-103" charset="0"/>
                <a:ea typeface="ＭＳ Ｐゴシック" pitchFamily="-103" charset="-128"/>
                <a:cs typeface="ＭＳ Ｐゴシック" pitchFamily="-103" charset="-128"/>
              </a:rPr>
              <a:t>Brachytherapy</a:t>
            </a:r>
            <a:endParaRPr lang="en-US" sz="4000" dirty="0" smtClean="0">
              <a:latin typeface="American Typewriter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5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X:\4-4-02\71.TIF"/>
          <p:cNvPicPr>
            <a:picLocks noChangeAspect="1" noChangeArrowheads="1"/>
          </p:cNvPicPr>
          <p:nvPr/>
        </p:nvPicPr>
        <p:blipFill>
          <a:blip r:embed="rId2">
            <a:lum bright="-36000" contrast="54000"/>
          </a:blip>
          <a:srcRect l="3334" t="5165" r="3334" b="3893"/>
          <a:stretch>
            <a:fillRect/>
          </a:stretch>
        </p:blipFill>
        <p:spPr bwMode="auto">
          <a:xfrm>
            <a:off x="304800" y="685800"/>
            <a:ext cx="8534400" cy="5562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X:\4-4-02\73.TIF"/>
          <p:cNvPicPr>
            <a:picLocks noChangeAspect="1" noChangeArrowheads="1"/>
          </p:cNvPicPr>
          <p:nvPr/>
        </p:nvPicPr>
        <p:blipFill>
          <a:blip r:embed="rId2">
            <a:lum bright="30000" contrast="54000"/>
          </a:blip>
          <a:srcRect l="2499" t="1515" r="2499" b="1489"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692"/>
            <a:ext cx="9417538" cy="7254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8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6350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Da Vinci graphic Malignan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de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32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026" y="0"/>
            <a:ext cx="93440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Uterine Cancer 2016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4294967295"/>
          </p:nvPr>
        </p:nvSpPr>
        <p:spPr>
          <a:xfrm>
            <a:off x="238151" y="1250065"/>
            <a:ext cx="8905849" cy="3869251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American Typewriter"/>
                <a:cs typeface="American Typewriter"/>
              </a:rPr>
              <a:t>	</a:t>
            </a:r>
            <a:r>
              <a:rPr lang="en-US" sz="4000" dirty="0" smtClean="0">
                <a:latin typeface="American Typewriter"/>
                <a:cs typeface="American Typewriter"/>
              </a:rPr>
              <a:t>				Deaths/100 Cases</a:t>
            </a:r>
          </a:p>
          <a:p>
            <a:pPr>
              <a:buNone/>
            </a:pPr>
            <a:endParaRPr lang="en-US" sz="4000" dirty="0" smtClean="0">
              <a:latin typeface="American Typewriter"/>
              <a:cs typeface="American Typewriter"/>
            </a:endParaRP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Breast			                16</a:t>
            </a: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Ovary	   			          64</a:t>
            </a:r>
          </a:p>
          <a:p>
            <a:pPr>
              <a:buNone/>
            </a:pPr>
            <a:r>
              <a:rPr lang="en-US" sz="4000" dirty="0" smtClean="0">
                <a:latin typeface="American Typewriter"/>
                <a:cs typeface="American Typewriter"/>
              </a:rPr>
              <a:t>Uterus			          </a:t>
            </a:r>
            <a:r>
              <a:rPr lang="en-US" sz="4000" dirty="0" smtClean="0">
                <a:latin typeface="American Typewriter"/>
                <a:cs typeface="American Typewriter"/>
              </a:rPr>
              <a:t>	    17</a:t>
            </a:r>
            <a:r>
              <a:rPr lang="en-US" sz="4000" dirty="0" smtClean="0">
                <a:latin typeface="American Typewriter"/>
                <a:cs typeface="American Typewriter"/>
              </a:rPr>
              <a:t>				</a:t>
            </a:r>
            <a:r>
              <a:rPr lang="en-US" sz="4000" dirty="0" smtClean="0"/>
              <a:t>			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American Typewriter" pitchFamily="-103" charset="0"/>
              </a:rPr>
              <a:t>Endometrial Cancer</a:t>
            </a:r>
            <a:br>
              <a:rPr lang="en-US" sz="5400" dirty="0">
                <a:latin typeface="American Typewriter" pitchFamily="-103" charset="0"/>
              </a:rPr>
            </a:br>
            <a:r>
              <a:rPr lang="en-US" sz="5400" dirty="0">
                <a:latin typeface="American Typewriter" pitchFamily="-103" charset="0"/>
              </a:rPr>
              <a:t>Risk Factors</a:t>
            </a:r>
            <a:endParaRPr lang="en-US" sz="54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4000" dirty="0" smtClean="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 smtClean="0">
                <a:latin typeface="American Typewriter" pitchFamily="-103" charset="0"/>
              </a:rPr>
              <a:t>Hypertension</a:t>
            </a:r>
            <a:endParaRPr lang="en-US" sz="4000" dirty="0">
              <a:latin typeface="American Typewriter" pitchFamily="-103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>
                <a:latin typeface="American Typewriter" pitchFamily="-103" charset="0"/>
              </a:rPr>
              <a:t>Obesity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>
                <a:latin typeface="American Typewriter" pitchFamily="-103" charset="0"/>
              </a:rPr>
              <a:t>Diabetes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>
                <a:latin typeface="American Typewriter" pitchFamily="-103" charset="0"/>
              </a:rPr>
              <a:t>Infertility, low parity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>
                <a:latin typeface="American Typewriter" pitchFamily="-103" charset="0"/>
              </a:rPr>
              <a:t>Early menarche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dirty="0">
                <a:latin typeface="American Typewriter" pitchFamily="-103" charset="0"/>
              </a:rPr>
              <a:t>Late menopause</a:t>
            </a:r>
            <a:endParaRPr lang="en-US" sz="5400" dirty="0">
              <a:latin typeface="American Typewriter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>
                <a:latin typeface="American Typewriter" pitchFamily="-103" charset="0"/>
              </a:rPr>
              <a:t>Endometrial Cancer</a:t>
            </a:r>
            <a:br>
              <a:rPr lang="en-US" sz="5400">
                <a:latin typeface="American Typewriter" pitchFamily="-103" charset="0"/>
              </a:rPr>
            </a:br>
            <a:r>
              <a:rPr lang="en-US" sz="5400">
                <a:latin typeface="American Typewriter" pitchFamily="-103" charset="0"/>
              </a:rPr>
              <a:t>Etiology</a:t>
            </a:r>
            <a:endParaRPr lang="en-US" sz="540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4000" dirty="0" smtClean="0">
              <a:latin typeface="American Typewriter" pitchFamily="-103" charset="0"/>
            </a:endParaRPr>
          </a:p>
          <a:p>
            <a:pPr>
              <a:buFontTx/>
              <a:buNone/>
            </a:pPr>
            <a:r>
              <a:rPr lang="en-US" sz="4000" dirty="0" smtClean="0">
                <a:latin typeface="American Typewriter" pitchFamily="-103" charset="0"/>
              </a:rPr>
              <a:t>Estrogen</a:t>
            </a:r>
            <a:endParaRPr lang="en-US" sz="4000" dirty="0">
              <a:latin typeface="American Typewriter" pitchFamily="-103" charset="0"/>
            </a:endParaRPr>
          </a:p>
          <a:p>
            <a:pPr>
              <a:buFontTx/>
              <a:buNone/>
            </a:pPr>
            <a:r>
              <a:rPr lang="en-US" sz="4000" dirty="0" err="1" smtClean="0">
                <a:latin typeface="American Typewriter" pitchFamily="-103" charset="0"/>
              </a:rPr>
              <a:t>Tamoxifen</a:t>
            </a:r>
            <a:r>
              <a:rPr lang="en-US" sz="4000" dirty="0" smtClean="0">
                <a:latin typeface="American Typewriter" pitchFamily="-103" charset="0"/>
              </a:rPr>
              <a:t> (</a:t>
            </a:r>
            <a:r>
              <a:rPr lang="en-US" sz="4000" dirty="0" err="1" smtClean="0">
                <a:latin typeface="American Typewriter" pitchFamily="-103" charset="0"/>
              </a:rPr>
              <a:t>Nolvadex</a:t>
            </a:r>
            <a:r>
              <a:rPr lang="en-US" sz="4000" baseline="30000" dirty="0" err="1" smtClean="0">
                <a:latin typeface="American Typewriter" pitchFamily="-103" charset="0"/>
              </a:rPr>
              <a:t>R</a:t>
            </a:r>
            <a:r>
              <a:rPr lang="en-US" sz="4000" dirty="0" smtClean="0">
                <a:latin typeface="American Typewriter" pitchFamily="-103" charset="0"/>
              </a:rPr>
              <a:t>)</a:t>
            </a:r>
          </a:p>
          <a:p>
            <a:pPr>
              <a:buFontTx/>
              <a:buNone/>
            </a:pPr>
            <a:r>
              <a:rPr lang="en-US" sz="4000" dirty="0" err="1" smtClean="0">
                <a:latin typeface="American Typewriter" pitchFamily="-103" charset="0"/>
              </a:rPr>
              <a:t>Raloxifene</a:t>
            </a:r>
            <a:r>
              <a:rPr lang="en-US" sz="4000" dirty="0" smtClean="0">
                <a:latin typeface="American Typewriter" pitchFamily="-103" charset="0"/>
              </a:rPr>
              <a:t> (</a:t>
            </a:r>
            <a:r>
              <a:rPr lang="en-US" sz="4000" dirty="0" err="1" smtClean="0">
                <a:latin typeface="American Typewriter" pitchFamily="-103" charset="0"/>
              </a:rPr>
              <a:t>Evista</a:t>
            </a:r>
            <a:r>
              <a:rPr lang="en-US" sz="4000" baseline="30000" dirty="0" err="1" smtClean="0">
                <a:latin typeface="American Typewriter" pitchFamily="-103" charset="0"/>
              </a:rPr>
              <a:t>R</a:t>
            </a:r>
            <a:r>
              <a:rPr lang="en-US" sz="4000" dirty="0" smtClean="0">
                <a:latin typeface="American Typewriter" pitchFamily="-103" charset="0"/>
              </a:rPr>
              <a:t>)</a:t>
            </a:r>
          </a:p>
          <a:p>
            <a:pPr>
              <a:buFontTx/>
              <a:buNone/>
            </a:pPr>
            <a:r>
              <a:rPr lang="en-US" sz="4000" b="1" dirty="0">
                <a:latin typeface="American Typewriter" pitchFamily="-103" charset="0"/>
              </a:rPr>
              <a:t>Obesity</a:t>
            </a:r>
          </a:p>
          <a:p>
            <a:pPr>
              <a:buFontTx/>
              <a:buNone/>
            </a:pPr>
            <a:r>
              <a:rPr lang="en-US" sz="4000" dirty="0" err="1">
                <a:latin typeface="American Typewriter" pitchFamily="-103" charset="0"/>
              </a:rPr>
              <a:t>Anovulation</a:t>
            </a:r>
            <a:endParaRPr lang="en-US" sz="4000" dirty="0">
              <a:latin typeface="American Typewriter" pitchFamily="-103" charset="0"/>
            </a:endParaRPr>
          </a:p>
          <a:p>
            <a:pPr>
              <a:buFontTx/>
              <a:buNone/>
            </a:pPr>
            <a:r>
              <a:rPr lang="en-US" sz="4000" dirty="0">
                <a:latin typeface="American Typewriter" pitchFamily="-103" charset="0"/>
              </a:rPr>
              <a:t>Estrogen-secreting </a:t>
            </a:r>
            <a:r>
              <a:rPr lang="en-US" sz="4000" dirty="0" err="1">
                <a:latin typeface="American Typewriter" pitchFamily="-103" charset="0"/>
              </a:rPr>
              <a:t>neoplasms</a:t>
            </a:r>
            <a:endParaRPr lang="en-US" sz="5400" dirty="0">
              <a:latin typeface="American Typewriter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merican Typewriter"/>
                <a:cs typeface="American Typewriter"/>
              </a:rPr>
              <a:t>Body Mass Index (BMI)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>
                <a:latin typeface="American Typewriter"/>
                <a:cs typeface="American Typewriter"/>
              </a:rPr>
              <a:t>BMI = Wt (kg)/Height</a:t>
            </a:r>
            <a:r>
              <a:rPr lang="en-US" sz="4400" baseline="30000" dirty="0" smtClean="0">
                <a:latin typeface="American Typewriter"/>
                <a:cs typeface="American Typewriter"/>
              </a:rPr>
              <a:t>2</a:t>
            </a:r>
            <a:r>
              <a:rPr lang="en-US" sz="4400" dirty="0" smtClean="0">
                <a:latin typeface="American Typewriter"/>
                <a:cs typeface="American Typewriter"/>
              </a:rPr>
              <a:t> (M)</a:t>
            </a:r>
          </a:p>
          <a:p>
            <a:pPr>
              <a:buNone/>
            </a:pPr>
            <a:r>
              <a:rPr lang="en-US" sz="4400" dirty="0" smtClean="0">
                <a:latin typeface="American Typewriter"/>
                <a:cs typeface="American Typewriter"/>
              </a:rPr>
              <a:t>Underweight    &lt;18.5</a:t>
            </a:r>
          </a:p>
          <a:p>
            <a:pPr>
              <a:buNone/>
            </a:pPr>
            <a:r>
              <a:rPr lang="en-US" sz="4400" dirty="0" smtClean="0">
                <a:latin typeface="American Typewriter"/>
                <a:cs typeface="American Typewriter"/>
              </a:rPr>
              <a:t>Normal   18.5 – 24.9</a:t>
            </a:r>
          </a:p>
          <a:p>
            <a:pPr>
              <a:buNone/>
            </a:pPr>
            <a:r>
              <a:rPr lang="en-US" sz="4400" dirty="0" smtClean="0">
                <a:latin typeface="American Typewriter"/>
                <a:cs typeface="American Typewriter"/>
              </a:rPr>
              <a:t>Overweight  25 – 29.9</a:t>
            </a:r>
          </a:p>
          <a:p>
            <a:pPr>
              <a:buNone/>
            </a:pPr>
            <a:r>
              <a:rPr lang="en-US" sz="4400" dirty="0" smtClean="0">
                <a:latin typeface="American Typewriter"/>
                <a:cs typeface="American Typewriter"/>
              </a:rPr>
              <a:t>Obese  &gt; 30</a:t>
            </a:r>
          </a:p>
          <a:p>
            <a:pPr>
              <a:buNone/>
            </a:pPr>
            <a:r>
              <a:rPr lang="en-US" sz="4400" dirty="0" smtClean="0">
                <a:latin typeface="American Typewriter"/>
                <a:cs typeface="American Typewriter"/>
              </a:rPr>
              <a:t>Morbidly Obese &gt; 40 (or &gt;35+)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besity:sta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besity 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760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I PPT Template (Updated 6-24-16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NCI PPT Template (Updated 6-24-16).pptx</Template>
  <TotalTime>371</TotalTime>
  <Words>263</Words>
  <Application>Microsoft Office PowerPoint</Application>
  <PresentationFormat>On-screen Show (4:3)</PresentationFormat>
  <Paragraphs>99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Ｐゴシック</vt:lpstr>
      <vt:lpstr>American Typewriter</vt:lpstr>
      <vt:lpstr>Arial</vt:lpstr>
      <vt:lpstr>Calibri</vt:lpstr>
      <vt:lpstr>Calibri Light</vt:lpstr>
      <vt:lpstr>Times</vt:lpstr>
      <vt:lpstr>Times New Roman</vt:lpstr>
      <vt:lpstr>Univers 45 Light</vt:lpstr>
      <vt:lpstr>Univers 55 Roman</vt:lpstr>
      <vt:lpstr>NCI PPT Template (Updated 6-24-16)</vt:lpstr>
      <vt:lpstr>Microsoft Excel 97-2003 Worksheet</vt:lpstr>
      <vt:lpstr>Cancer of the Uterus Endometrial Cancer</vt:lpstr>
      <vt:lpstr>PowerPoint Presentation</vt:lpstr>
      <vt:lpstr>       Uterine Cancer 2016</vt:lpstr>
      <vt:lpstr>Uterine Cancer 2016</vt:lpstr>
      <vt:lpstr>Endometrial Cancer Risk Factors</vt:lpstr>
      <vt:lpstr>Endometrial Cancer Etiology</vt:lpstr>
      <vt:lpstr>Body Mass Index (BMI)</vt:lpstr>
      <vt:lpstr>PowerPoint Presentation</vt:lpstr>
      <vt:lpstr>PowerPoint Presentation</vt:lpstr>
      <vt:lpstr>PowerPoint Presentation</vt:lpstr>
      <vt:lpstr>PowerPoint Presentation</vt:lpstr>
      <vt:lpstr>Endometrial Cancer Etiology</vt:lpstr>
      <vt:lpstr>PowerPoint Presentation</vt:lpstr>
      <vt:lpstr>Endometrial Cancer Screening?</vt:lpstr>
      <vt:lpstr>Endometrial Cancer Screening?</vt:lpstr>
      <vt:lpstr>Endometrial Cancer Vaginal Ultrasound</vt:lpstr>
      <vt:lpstr>Endometrial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Endometrial Cancer and Race</vt:lpstr>
      <vt:lpstr>Surgery for endometrial cancer</vt:lpstr>
      <vt:lpstr>Prognosticators</vt:lpstr>
      <vt:lpstr>Staging  </vt:lpstr>
      <vt:lpstr>Radiation therapy in endometrial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of the Uterus Endometrial Cancer</dc:title>
  <dc:subject/>
  <dc:creator>Gregory Sutton</dc:creator>
  <cp:keywords/>
  <dc:description/>
  <cp:lastModifiedBy>Tonya Brandenburg</cp:lastModifiedBy>
  <cp:revision>3</cp:revision>
  <dcterms:created xsi:type="dcterms:W3CDTF">2016-08-19T17:31:37Z</dcterms:created>
  <dcterms:modified xsi:type="dcterms:W3CDTF">2016-08-22T15:19:27Z</dcterms:modified>
  <cp:category/>
</cp:coreProperties>
</file>