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7" r:id="rId4"/>
    <p:sldId id="275" r:id="rId5"/>
    <p:sldId id="284" r:id="rId6"/>
    <p:sldId id="285" r:id="rId7"/>
    <p:sldId id="286" r:id="rId8"/>
    <p:sldId id="293" r:id="rId9"/>
    <p:sldId id="274" r:id="rId10"/>
    <p:sldId id="273" r:id="rId11"/>
    <p:sldId id="277" r:id="rId12"/>
    <p:sldId id="281" r:id="rId13"/>
    <p:sldId id="291" r:id="rId14"/>
    <p:sldId id="292" r:id="rId15"/>
    <p:sldId id="287" r:id="rId16"/>
    <p:sldId id="276" r:id="rId17"/>
    <p:sldId id="288" r:id="rId18"/>
    <p:sldId id="289" r:id="rId19"/>
    <p:sldId id="283" r:id="rId20"/>
    <p:sldId id="290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2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C56332-0F70-4D5B-B43C-8BBD3194ECB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A8CF54-1DEE-4740-868A-CFE99AD748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31</a:t>
            </a:r>
            <a:r>
              <a:rPr lang="en-US" baseline="30000" dirty="0" smtClean="0">
                <a:solidFill>
                  <a:schemeClr val="accent1"/>
                </a:solidFill>
              </a:rPr>
              <a:t>st</a:t>
            </a:r>
            <a:r>
              <a:rPr lang="en-US" dirty="0" smtClean="0">
                <a:solidFill>
                  <a:schemeClr val="accent1"/>
                </a:solidFill>
              </a:rPr>
              <a:t> Annual Advanced Cancer registrars Workshop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95600"/>
            <a:ext cx="8382000" cy="2438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1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in Management and Treatment of </a:t>
            </a:r>
            <a:endParaRPr lang="en-US" sz="41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1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Breast Cancer</a:t>
            </a:r>
          </a:p>
          <a:p>
            <a:pPr algn="ctr"/>
            <a:endParaRPr lang="en-US" sz="32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Jessica Moss, MD</a:t>
            </a:r>
          </a:p>
          <a:p>
            <a:pPr algn="ctr"/>
            <a:r>
              <a:rPr lang="en-US" sz="29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KentuckyOne</a:t>
            </a:r>
            <a:r>
              <a:rPr lang="en-US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Cancer Center</a:t>
            </a:r>
          </a:p>
          <a:p>
            <a:pPr algn="ctr"/>
            <a:r>
              <a:rPr lang="en-US" sz="29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Lexington, KY</a:t>
            </a:r>
            <a:endParaRPr lang="en-US" sz="29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09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doesn’t need chemotherapy?		</a:t>
            </a:r>
          </a:p>
          <a:p>
            <a:pPr lvl="1"/>
            <a:r>
              <a:rPr lang="en-US" dirty="0" smtClean="0"/>
              <a:t>Favorable </a:t>
            </a:r>
            <a:r>
              <a:rPr lang="en-US" dirty="0" err="1" smtClean="0"/>
              <a:t>histologies</a:t>
            </a:r>
            <a:r>
              <a:rPr lang="en-US" dirty="0" smtClean="0"/>
              <a:t>:  tubular/mucinous, ER+/PR+</a:t>
            </a:r>
          </a:p>
          <a:p>
            <a:pPr lvl="1"/>
            <a:r>
              <a:rPr lang="en-US" dirty="0" smtClean="0"/>
              <a:t>ER+/PR+/Her2-, &lt;0.5cm, node negative (T1a)</a:t>
            </a:r>
          </a:p>
          <a:p>
            <a:pPr lvl="1"/>
            <a:r>
              <a:rPr lang="en-US" dirty="0" smtClean="0"/>
              <a:t>ER-/PR-/Her2-, &lt;0.5cm, node negative (T1a)</a:t>
            </a:r>
          </a:p>
          <a:p>
            <a:pPr lvl="1"/>
            <a:r>
              <a:rPr lang="en-US" dirty="0" smtClean="0"/>
              <a:t>ER+/PR+/Her2-, &gt;0.5cm, node negative, T1 and T2—</a:t>
            </a:r>
            <a:r>
              <a:rPr lang="en-US" dirty="0" err="1" smtClean="0"/>
              <a:t>Oncotype</a:t>
            </a:r>
            <a:r>
              <a:rPr lang="en-US" dirty="0" smtClean="0"/>
              <a:t> is appropriate here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therapy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does need chemotherapy?</a:t>
            </a:r>
          </a:p>
          <a:p>
            <a:r>
              <a:rPr lang="en-US" dirty="0" smtClean="0"/>
              <a:t>Locally advanced, meeting criteria for </a:t>
            </a:r>
            <a:r>
              <a:rPr lang="en-US" dirty="0" err="1" smtClean="0"/>
              <a:t>neoadjuvant</a:t>
            </a:r>
            <a:r>
              <a:rPr lang="en-US" dirty="0" smtClean="0"/>
              <a:t> chemotherapy</a:t>
            </a:r>
          </a:p>
          <a:p>
            <a:r>
              <a:rPr lang="en-US" dirty="0" smtClean="0"/>
              <a:t>Clear indications for chemotherapy for small/early stage</a:t>
            </a:r>
          </a:p>
          <a:p>
            <a:pPr lvl="1"/>
            <a:r>
              <a:rPr lang="en-US" dirty="0" smtClean="0"/>
              <a:t>ER-/PR-/Her2+ and greater than 1cm or node positive</a:t>
            </a:r>
          </a:p>
          <a:p>
            <a:pPr lvl="1"/>
            <a:r>
              <a:rPr lang="en-US" dirty="0" smtClean="0"/>
              <a:t>ER-/PR-/Her2- and greater than 1cm or node positive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4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therapy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Groups in the middle, questionable benefit</a:t>
            </a:r>
          </a:p>
          <a:p>
            <a:pPr lvl="1"/>
            <a:r>
              <a:rPr lang="en-US" dirty="0" smtClean="0"/>
              <a:t>Patients over age 70</a:t>
            </a:r>
          </a:p>
          <a:p>
            <a:pPr lvl="1"/>
            <a:r>
              <a:rPr lang="en-US" dirty="0" smtClean="0"/>
              <a:t>ER+/PR+, Her2-, node negative and </a:t>
            </a:r>
            <a:r>
              <a:rPr lang="en-US" dirty="0" err="1" smtClean="0"/>
              <a:t>Oncotype</a:t>
            </a:r>
            <a:r>
              <a:rPr lang="en-US" dirty="0" smtClean="0"/>
              <a:t> score intermediate risk (ongoing clinical trial </a:t>
            </a:r>
            <a:r>
              <a:rPr lang="en-US" dirty="0" err="1" smtClean="0"/>
              <a:t>TAILORx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Small (&lt;1.0cm) and node negative and triple negative or Her2+</a:t>
            </a:r>
          </a:p>
          <a:p>
            <a:pPr lvl="1"/>
            <a:r>
              <a:rPr lang="en-US" dirty="0" smtClean="0"/>
              <a:t>If Her2+, consider chemotherapy with </a:t>
            </a:r>
            <a:r>
              <a:rPr lang="en-US" dirty="0" err="1" smtClean="0"/>
              <a:t>trastuzumab</a:t>
            </a:r>
            <a:r>
              <a:rPr lang="en-US" dirty="0" smtClean="0"/>
              <a:t> even if 0.5cm or less and node negative</a:t>
            </a:r>
          </a:p>
        </p:txBody>
      </p:sp>
    </p:spTree>
    <p:extLst>
      <p:ext uri="{BB962C8B-B14F-4D97-AF65-F5344CB8AC3E}">
        <p14:creationId xmlns:p14="http://schemas.microsoft.com/office/powerpoint/2010/main" val="392423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Adjuvant therapy—Gene Based Assays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available—</a:t>
            </a:r>
            <a:r>
              <a:rPr lang="en-US" dirty="0" err="1" smtClean="0"/>
              <a:t>Oncotype</a:t>
            </a:r>
            <a:r>
              <a:rPr lang="en-US" dirty="0" smtClean="0"/>
              <a:t>, </a:t>
            </a:r>
            <a:r>
              <a:rPr lang="en-US" dirty="0" err="1" smtClean="0"/>
              <a:t>Mammaprint</a:t>
            </a:r>
            <a:r>
              <a:rPr lang="en-US" dirty="0" smtClean="0"/>
              <a:t>, PAM50</a:t>
            </a:r>
          </a:p>
          <a:p>
            <a:r>
              <a:rPr lang="en-US" dirty="0" err="1" smtClean="0"/>
              <a:t>Oncotype</a:t>
            </a:r>
            <a:r>
              <a:rPr lang="en-US" dirty="0" smtClean="0"/>
              <a:t>—21 genes, RT-PCR</a:t>
            </a:r>
          </a:p>
          <a:p>
            <a:pPr lvl="1"/>
            <a:r>
              <a:rPr lang="en-US" dirty="0" smtClean="0"/>
              <a:t>Both prognostic (risk of recurrence) and predictive (predicts response to chemotherapy)</a:t>
            </a:r>
          </a:p>
          <a:p>
            <a:pPr lvl="1"/>
            <a:r>
              <a:rPr lang="en-US" dirty="0" smtClean="0"/>
              <a:t>Low/intermediate/high risk score.  High score—benefit from chemo.  Low score</a:t>
            </a:r>
            <a:r>
              <a:rPr lang="mr-IN" dirty="0" smtClean="0"/>
              <a:t>–</a:t>
            </a:r>
            <a:r>
              <a:rPr lang="en-US" dirty="0" smtClean="0"/>
              <a:t> no benefit from chemo.</a:t>
            </a:r>
          </a:p>
          <a:p>
            <a:pPr lvl="1"/>
            <a:r>
              <a:rPr lang="en-US" dirty="0" smtClean="0"/>
              <a:t>Initially approved for node negative based on B-14 and B-20 clinical trials</a:t>
            </a:r>
            <a:r>
              <a:rPr lang="en-US" sz="1800" dirty="0" smtClean="0"/>
              <a:t> </a:t>
            </a:r>
            <a:r>
              <a:rPr lang="en-US" sz="1700" dirty="0" smtClean="0"/>
              <a:t>(</a:t>
            </a:r>
            <a:r>
              <a:rPr lang="en-US" sz="1700" dirty="0" err="1" smtClean="0"/>
              <a:t>Mamounas</a:t>
            </a:r>
            <a:r>
              <a:rPr lang="en-US" sz="1700" dirty="0" smtClean="0"/>
              <a:t> E et al. JCO 2010; 28: 1677-1683) </a:t>
            </a:r>
            <a:r>
              <a:rPr lang="en-US" dirty="0" smtClean="0"/>
              <a:t>, but can also be used for node positive disease in post-menopausal patients based on retrospective analysis </a:t>
            </a:r>
            <a:r>
              <a:rPr lang="en-US" sz="1600" dirty="0" smtClean="0"/>
              <a:t>(</a:t>
            </a:r>
            <a:r>
              <a:rPr lang="en-US" sz="1600" dirty="0" err="1" smtClean="0"/>
              <a:t>Albain</a:t>
            </a:r>
            <a:r>
              <a:rPr lang="en-US" sz="1600" dirty="0" smtClean="0"/>
              <a:t> K et al.  Lancet </a:t>
            </a:r>
            <a:r>
              <a:rPr lang="en-US" sz="1600" dirty="0" err="1" smtClean="0"/>
              <a:t>Oncol</a:t>
            </a:r>
            <a:r>
              <a:rPr lang="en-US" sz="1600" dirty="0" smtClean="0"/>
              <a:t> 2010; 11: 55-65.)</a:t>
            </a:r>
            <a:endParaRPr lang="en-US" dirty="0" smtClean="0"/>
          </a:p>
          <a:p>
            <a:pPr lvl="1"/>
            <a:r>
              <a:rPr lang="en-US" dirty="0" smtClean="0"/>
              <a:t>Ongoing clinical trial </a:t>
            </a:r>
            <a:r>
              <a:rPr lang="en-US" dirty="0" err="1" smtClean="0"/>
              <a:t>RxPonder</a:t>
            </a:r>
            <a:r>
              <a:rPr lang="en-US" dirty="0" smtClean="0"/>
              <a:t> to determine utility in node positive patients</a:t>
            </a:r>
          </a:p>
        </p:txBody>
      </p:sp>
    </p:spTree>
    <p:extLst>
      <p:ext uri="{BB962C8B-B14F-4D97-AF65-F5344CB8AC3E}">
        <p14:creationId xmlns:p14="http://schemas.microsoft.com/office/powerpoint/2010/main" val="170630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</a:t>
            </a:r>
            <a:r>
              <a:rPr lang="en-US" sz="4000" dirty="0" smtClean="0"/>
              <a:t>djuvant therapy—Gene based Assays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Mammaprint</a:t>
            </a:r>
            <a:r>
              <a:rPr lang="en-US" dirty="0"/>
              <a:t>—70 genes, </a:t>
            </a:r>
            <a:r>
              <a:rPr lang="en-US" dirty="0" smtClean="0"/>
              <a:t>microarray</a:t>
            </a:r>
          </a:p>
          <a:p>
            <a:pPr lvl="1"/>
            <a:r>
              <a:rPr lang="en-US" dirty="0" smtClean="0"/>
              <a:t>FDA approved for ER+ or ER-</a:t>
            </a:r>
          </a:p>
          <a:p>
            <a:pPr lvl="1"/>
            <a:r>
              <a:rPr lang="en-US" dirty="0" smtClean="0"/>
              <a:t>Prognostic for high or low risk of recurrence</a:t>
            </a:r>
          </a:p>
          <a:p>
            <a:pPr lvl="1"/>
            <a:r>
              <a:rPr lang="en-US" dirty="0" smtClean="0"/>
              <a:t>Not predictive of therapy benefit</a:t>
            </a:r>
          </a:p>
          <a:p>
            <a:pPr lvl="1"/>
            <a:r>
              <a:rPr lang="en-US" dirty="0" smtClean="0"/>
              <a:t>RASTER study—low risk patients at 97% recurrence free survival at 5 years</a:t>
            </a:r>
          </a:p>
          <a:p>
            <a:pPr lvl="1"/>
            <a:r>
              <a:rPr lang="en-US" dirty="0" smtClean="0"/>
              <a:t>MINDACT trial-- &gt;6000 patients.  Patients identified as “high clinical risk” (stage/node/grade) but low genomic risk by low </a:t>
            </a:r>
            <a:r>
              <a:rPr lang="en-US" dirty="0" err="1" smtClean="0"/>
              <a:t>Mammaprint</a:t>
            </a:r>
            <a:r>
              <a:rPr lang="en-US" dirty="0" smtClean="0"/>
              <a:t> score had 5yr recurrence free survival of 97% without chemo </a:t>
            </a:r>
            <a:r>
              <a:rPr lang="en-US" sz="1600" dirty="0" smtClean="0"/>
              <a:t>(Cardoso et al.  NEJM 2016 Aug 25; 375 (8))</a:t>
            </a:r>
            <a:endParaRPr lang="en-US" dirty="0"/>
          </a:p>
          <a:p>
            <a:r>
              <a:rPr lang="en-US" dirty="0"/>
              <a:t>PAM50—identifies 4 subtypes of breast cancer (luminal A, luminal B, Her2 enriched, basal-like)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5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stage Her2+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Her2+ breast cancers still high risk of recurrence without chemotherapy and Herceptin (</a:t>
            </a:r>
            <a:r>
              <a:rPr lang="en-US" dirty="0" err="1" smtClean="0"/>
              <a:t>trastuzumab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15-30% risk of recurrence even for T1a/T1b when Her2+</a:t>
            </a:r>
          </a:p>
          <a:p>
            <a:r>
              <a:rPr lang="en-US" dirty="0" smtClean="0"/>
              <a:t>Two large trials (&gt;4000pts) compared chemotherapy with Herceptin vs. without Herceptin—48% reduction in recurrence risk with Herceptin and 39% reduction in death </a:t>
            </a:r>
            <a:r>
              <a:rPr lang="en-US" sz="2600" dirty="0" smtClean="0"/>
              <a:t>(Perez et al.  JCO 2014 Nov 20; 32 (33): 3744-52)</a:t>
            </a:r>
          </a:p>
          <a:p>
            <a:r>
              <a:rPr lang="en-US" dirty="0" smtClean="0"/>
              <a:t>APT trial</a:t>
            </a:r>
          </a:p>
          <a:p>
            <a:pPr lvl="1"/>
            <a:r>
              <a:rPr lang="en-US" dirty="0" smtClean="0"/>
              <a:t>Single arm study</a:t>
            </a:r>
          </a:p>
          <a:p>
            <a:pPr lvl="1"/>
            <a:r>
              <a:rPr lang="en-US" dirty="0" smtClean="0"/>
              <a:t>Tumors up to 3cm (T1/T2)</a:t>
            </a:r>
          </a:p>
          <a:p>
            <a:pPr lvl="1"/>
            <a:r>
              <a:rPr lang="en-US" dirty="0" smtClean="0"/>
              <a:t>Node negative</a:t>
            </a:r>
          </a:p>
          <a:p>
            <a:pPr lvl="1"/>
            <a:r>
              <a:rPr lang="en-US" dirty="0" smtClean="0"/>
              <a:t>ER positive or negative</a:t>
            </a:r>
          </a:p>
          <a:p>
            <a:pPr lvl="1"/>
            <a:r>
              <a:rPr lang="en-US" dirty="0" smtClean="0"/>
              <a:t>Weekly paclitaxel x12 weeks with Herceptin, Herceptin to finish one year</a:t>
            </a:r>
          </a:p>
          <a:p>
            <a:pPr lvl="1"/>
            <a:r>
              <a:rPr lang="en-US" dirty="0" smtClean="0"/>
              <a:t>406 patients</a:t>
            </a:r>
          </a:p>
          <a:p>
            <a:pPr lvl="1"/>
            <a:r>
              <a:rPr lang="en-US" dirty="0" smtClean="0"/>
              <a:t>Main toxicities:  Neutropenia (10%), neuropathy (13%), decreased ejection fraction (3%)</a:t>
            </a:r>
          </a:p>
          <a:p>
            <a:pPr lvl="1"/>
            <a:r>
              <a:rPr lang="en-US" dirty="0" smtClean="0"/>
              <a:t>Disease free survival 98.7% at 3 years</a:t>
            </a:r>
          </a:p>
          <a:p>
            <a:pPr lvl="1"/>
            <a:r>
              <a:rPr lang="en-US" dirty="0" err="1" smtClean="0"/>
              <a:t>Tolaney</a:t>
            </a:r>
            <a:r>
              <a:rPr lang="en-US" dirty="0" smtClean="0"/>
              <a:t> et al.  NEJM 2015 Jan 8; 372 (2): 134-141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Neoadjuvant</a:t>
            </a:r>
            <a:r>
              <a:rPr lang="en-US" dirty="0" smtClean="0"/>
              <a:t>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is </a:t>
            </a:r>
            <a:r>
              <a:rPr lang="en-US" dirty="0" err="1" smtClean="0"/>
              <a:t>Neoadjuvant</a:t>
            </a:r>
            <a:r>
              <a:rPr lang="en-US" dirty="0" smtClean="0"/>
              <a:t> chemotherapy appropriate?</a:t>
            </a:r>
          </a:p>
          <a:p>
            <a:pPr lvl="1"/>
            <a:r>
              <a:rPr lang="en-US" dirty="0" smtClean="0"/>
              <a:t>T2 or T3 and would be a candidate for lumpectomy except for size of tumor relative to breast</a:t>
            </a:r>
          </a:p>
          <a:p>
            <a:pPr lvl="1"/>
            <a:r>
              <a:rPr lang="en-US" dirty="0" smtClean="0"/>
              <a:t>T4/Inflammatory breast cancer</a:t>
            </a:r>
          </a:p>
          <a:p>
            <a:pPr lvl="1"/>
            <a:r>
              <a:rPr lang="en-US" dirty="0" smtClean="0"/>
              <a:t>N2/N3 nodes (matted/</a:t>
            </a:r>
            <a:r>
              <a:rPr lang="en-US" dirty="0" err="1" smtClean="0"/>
              <a:t>infraclavicular</a:t>
            </a:r>
            <a:r>
              <a:rPr lang="en-US" dirty="0" smtClean="0"/>
              <a:t>/supraclavicular/internal mammary nodes)</a:t>
            </a:r>
          </a:p>
          <a:p>
            <a:pPr lvl="1"/>
            <a:r>
              <a:rPr lang="en-US" dirty="0" smtClean="0"/>
              <a:t>May be appropriate for patients in whom need for chemotherapy is clear, even if lumpectomy may not be a feasible option</a:t>
            </a:r>
          </a:p>
        </p:txBody>
      </p:sp>
    </p:spTree>
    <p:extLst>
      <p:ext uri="{BB962C8B-B14F-4D97-AF65-F5344CB8AC3E}">
        <p14:creationId xmlns:p14="http://schemas.microsoft.com/office/powerpoint/2010/main" val="571606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Neoadjuvant</a:t>
            </a:r>
            <a:r>
              <a:rPr lang="en-US" dirty="0" smtClean="0"/>
              <a:t> treatment--advantages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Downstage tumor by time of surgery</a:t>
            </a:r>
          </a:p>
          <a:p>
            <a:r>
              <a:rPr lang="en-US" dirty="0" smtClean="0"/>
              <a:t>Render an inoperable breast cancer operable</a:t>
            </a:r>
          </a:p>
          <a:p>
            <a:r>
              <a:rPr lang="en-US" dirty="0" smtClean="0"/>
              <a:t>Allow lumpectomy rather than mastectomy</a:t>
            </a:r>
          </a:p>
          <a:p>
            <a:r>
              <a:rPr lang="en-US" dirty="0" smtClean="0"/>
              <a:t>Allow time for genetic testing, surgical planning including reconstruction options</a:t>
            </a:r>
          </a:p>
          <a:p>
            <a:r>
              <a:rPr lang="en-US" dirty="0" smtClean="0"/>
              <a:t>In Vivo assessment of response—serial breast exam, imaging</a:t>
            </a:r>
          </a:p>
          <a:p>
            <a:r>
              <a:rPr lang="en-US" dirty="0" smtClean="0"/>
              <a:t>Goal is always pathologic CR—no tumor left at time of surgery, </a:t>
            </a:r>
            <a:r>
              <a:rPr lang="en-US" dirty="0" err="1" smtClean="0"/>
              <a:t>yp</a:t>
            </a:r>
            <a:r>
              <a:rPr lang="en-US" dirty="0" smtClean="0"/>
              <a:t> designation</a:t>
            </a:r>
          </a:p>
          <a:p>
            <a:r>
              <a:rPr lang="en-US" dirty="0" smtClean="0"/>
              <a:t>Pathologic CR corresponds to favorable disease free survival and overall survival</a:t>
            </a:r>
          </a:p>
          <a:p>
            <a:r>
              <a:rPr lang="en-US" dirty="0" smtClean="0"/>
              <a:t>Strongest change of path  CR with triple negative and Her2+ breast cancers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Neoadjuvant</a:t>
            </a:r>
            <a:r>
              <a:rPr lang="en-US" dirty="0" smtClean="0"/>
              <a:t> Her2+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Perjeta</a:t>
            </a:r>
            <a:r>
              <a:rPr lang="en-US" dirty="0" smtClean="0"/>
              <a:t> (</a:t>
            </a:r>
            <a:r>
              <a:rPr lang="en-US" dirty="0" err="1" smtClean="0"/>
              <a:t>pertuzumab</a:t>
            </a:r>
            <a:r>
              <a:rPr lang="en-US" dirty="0" smtClean="0"/>
              <a:t>) standard of care along with Herceptin (</a:t>
            </a:r>
            <a:r>
              <a:rPr lang="en-US" dirty="0" err="1" smtClean="0"/>
              <a:t>trastuzumab</a:t>
            </a:r>
            <a:r>
              <a:rPr lang="en-US" dirty="0" smtClean="0"/>
              <a:t>) and chemotherapy</a:t>
            </a:r>
          </a:p>
          <a:p>
            <a:r>
              <a:rPr lang="en-US" dirty="0" smtClean="0"/>
              <a:t>Dual anti Her2 blockade</a:t>
            </a:r>
          </a:p>
          <a:p>
            <a:r>
              <a:rPr lang="en-US" dirty="0" smtClean="0"/>
              <a:t>Approved for T2 or N1 cancers (</a:t>
            </a:r>
            <a:r>
              <a:rPr lang="en-US" dirty="0" err="1" smtClean="0"/>
              <a:t>ie</a:t>
            </a:r>
            <a:r>
              <a:rPr lang="en-US" dirty="0" smtClean="0"/>
              <a:t> not small, node negative)</a:t>
            </a:r>
          </a:p>
          <a:p>
            <a:r>
              <a:rPr lang="en-US" dirty="0" smtClean="0"/>
              <a:t>Approved on basis of two </a:t>
            </a:r>
            <a:r>
              <a:rPr lang="en-US" dirty="0" err="1" smtClean="0"/>
              <a:t>neoadjuvant</a:t>
            </a:r>
            <a:r>
              <a:rPr lang="en-US" dirty="0" smtClean="0"/>
              <a:t> trials:  </a:t>
            </a:r>
            <a:r>
              <a:rPr lang="en-US" dirty="0" err="1" smtClean="0"/>
              <a:t>Neosphere</a:t>
            </a:r>
            <a:r>
              <a:rPr lang="en-US" dirty="0" smtClean="0"/>
              <a:t> and TRYPHAENA—both </a:t>
            </a:r>
            <a:r>
              <a:rPr lang="en-US" dirty="0" err="1" smtClean="0"/>
              <a:t>neoadjuvant</a:t>
            </a:r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dirty="0" err="1" smtClean="0"/>
              <a:t>Perjeta</a:t>
            </a:r>
            <a:r>
              <a:rPr lang="en-US" dirty="0" smtClean="0"/>
              <a:t> used in both adjuvant and </a:t>
            </a:r>
            <a:r>
              <a:rPr lang="en-US" dirty="0" err="1" smtClean="0"/>
              <a:t>neoadjuvant</a:t>
            </a:r>
            <a:r>
              <a:rPr lang="en-US" dirty="0" smtClean="0"/>
              <a:t> settings</a:t>
            </a:r>
          </a:p>
          <a:p>
            <a:r>
              <a:rPr lang="en-US" dirty="0" smtClean="0"/>
              <a:t>Path CR rate in </a:t>
            </a:r>
            <a:r>
              <a:rPr lang="en-US" dirty="0" err="1" smtClean="0"/>
              <a:t>Neosphere</a:t>
            </a:r>
            <a:r>
              <a:rPr lang="en-US" dirty="0" smtClean="0"/>
              <a:t> trial was 45% vs. 24% without </a:t>
            </a:r>
            <a:r>
              <a:rPr lang="en-US" dirty="0" err="1" smtClean="0"/>
              <a:t>Perjeta</a:t>
            </a:r>
            <a:r>
              <a:rPr lang="en-US" dirty="0" smtClean="0"/>
              <a:t> </a:t>
            </a:r>
            <a:r>
              <a:rPr lang="en-US" sz="1400" dirty="0" smtClean="0"/>
              <a:t>(Gianni et al.  Lancet </a:t>
            </a:r>
            <a:r>
              <a:rPr lang="en-US" sz="1400" dirty="0" err="1" smtClean="0"/>
              <a:t>Oncol</a:t>
            </a:r>
            <a:r>
              <a:rPr lang="en-US" sz="1400" dirty="0" smtClean="0"/>
              <a:t> 2012 Jan; 13 (1): 25-32.)</a:t>
            </a:r>
            <a:endParaRPr lang="en-US" dirty="0" smtClean="0"/>
          </a:p>
          <a:p>
            <a:r>
              <a:rPr lang="en-US" dirty="0" smtClean="0"/>
              <a:t>Pathologic CR rate in TRYPHAENA trial was 52% </a:t>
            </a:r>
            <a:r>
              <a:rPr lang="en-US" sz="1400" dirty="0" smtClean="0"/>
              <a:t>(</a:t>
            </a:r>
            <a:r>
              <a:rPr lang="en-US" sz="1400" dirty="0" err="1" smtClean="0"/>
              <a:t>Schneeweiss</a:t>
            </a:r>
            <a:r>
              <a:rPr lang="en-US" sz="1400" dirty="0" smtClean="0"/>
              <a:t> et al.  Ann </a:t>
            </a:r>
            <a:r>
              <a:rPr lang="en-US" sz="1400" dirty="0" err="1" smtClean="0"/>
              <a:t>Oncol</a:t>
            </a:r>
            <a:r>
              <a:rPr lang="en-US" sz="1400" dirty="0" smtClean="0"/>
              <a:t> 2013 Sep; 24 (9) 2278-84)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29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endocrine therapy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ER+/PR+</a:t>
            </a:r>
          </a:p>
          <a:p>
            <a:r>
              <a:rPr lang="en-US" dirty="0" smtClean="0"/>
              <a:t>Less than 0.5cm?</a:t>
            </a:r>
          </a:p>
          <a:p>
            <a:r>
              <a:rPr lang="en-US" dirty="0" smtClean="0"/>
              <a:t>Risk reduction</a:t>
            </a:r>
          </a:p>
          <a:p>
            <a:r>
              <a:rPr lang="en-US" dirty="0" err="1" smtClean="0"/>
              <a:t>Tamoxifen</a:t>
            </a:r>
            <a:r>
              <a:rPr lang="en-US" dirty="0" smtClean="0"/>
              <a:t> (SERM) for premenopausal patients, can also be used in post menopausal patients but inferior to </a:t>
            </a:r>
          </a:p>
          <a:p>
            <a:r>
              <a:rPr lang="en-US" dirty="0" smtClean="0"/>
              <a:t>Aromatase inhibitors.</a:t>
            </a:r>
          </a:p>
          <a:p>
            <a:pPr lvl="1"/>
            <a:r>
              <a:rPr lang="en-US" dirty="0" err="1" smtClean="0"/>
              <a:t>Arimidex</a:t>
            </a:r>
            <a:r>
              <a:rPr lang="en-US" dirty="0" smtClean="0"/>
              <a:t> (</a:t>
            </a:r>
            <a:r>
              <a:rPr lang="en-US" dirty="0" err="1" smtClean="0"/>
              <a:t>anastrozole</a:t>
            </a:r>
            <a:r>
              <a:rPr lang="en-US" dirty="0" smtClean="0"/>
              <a:t>), </a:t>
            </a:r>
            <a:r>
              <a:rPr lang="en-US" dirty="0" err="1" smtClean="0"/>
              <a:t>Femara</a:t>
            </a:r>
            <a:r>
              <a:rPr lang="en-US" dirty="0" smtClean="0"/>
              <a:t> (</a:t>
            </a:r>
            <a:r>
              <a:rPr lang="en-US" dirty="0" err="1" smtClean="0"/>
              <a:t>letrozole</a:t>
            </a:r>
            <a:r>
              <a:rPr lang="en-US" dirty="0" smtClean="0"/>
              <a:t>), and </a:t>
            </a:r>
            <a:r>
              <a:rPr lang="en-US" dirty="0" err="1" smtClean="0"/>
              <a:t>Aromasin</a:t>
            </a:r>
            <a:r>
              <a:rPr lang="en-US" dirty="0" smtClean="0"/>
              <a:t> (</a:t>
            </a:r>
            <a:r>
              <a:rPr lang="en-US" dirty="0" err="1" smtClean="0"/>
              <a:t>exemestane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be used in premenopausal women only if ovaries no longer producing estrogen</a:t>
            </a:r>
          </a:p>
          <a:p>
            <a:pPr lvl="1"/>
            <a:r>
              <a:rPr lang="en-US" sz="1600" dirty="0" smtClean="0"/>
              <a:t>ATAC trial.  Baum M et al.  Lancet 2002; 359: 2131-2139.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79635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AJCC Staging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1" t="14953" r="36342" b="20777"/>
          <a:stretch/>
        </p:blipFill>
        <p:spPr bwMode="auto">
          <a:xfrm>
            <a:off x="4206239" y="381000"/>
            <a:ext cx="4838931" cy="61417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Staging</a:t>
            </a:r>
          </a:p>
          <a:p>
            <a:r>
              <a:rPr lang="en-US" dirty="0" smtClean="0"/>
              <a:t>Early stage</a:t>
            </a:r>
          </a:p>
          <a:p>
            <a:r>
              <a:rPr lang="en-US" dirty="0" smtClean="0"/>
              <a:t>Locally advanced</a:t>
            </a:r>
          </a:p>
          <a:p>
            <a:r>
              <a:rPr lang="en-US" dirty="0" smtClean="0"/>
              <a:t>Genetics</a:t>
            </a:r>
          </a:p>
          <a:p>
            <a:r>
              <a:rPr lang="en-US" dirty="0" err="1" smtClean="0"/>
              <a:t>Neoadjuvant</a:t>
            </a:r>
            <a:r>
              <a:rPr lang="en-US" dirty="0" smtClean="0"/>
              <a:t> vs. adjuvant</a:t>
            </a:r>
          </a:p>
          <a:p>
            <a:r>
              <a:rPr lang="en-US" dirty="0" smtClean="0"/>
              <a:t>Chemotherapy </a:t>
            </a:r>
            <a:r>
              <a:rPr lang="en-US" dirty="0" err="1" smtClean="0"/>
              <a:t>vs</a:t>
            </a:r>
            <a:r>
              <a:rPr lang="en-US" dirty="0" smtClean="0"/>
              <a:t> endocrine therapy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81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Adjuvant endocrine therapy—new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Targeted </a:t>
            </a:r>
            <a:r>
              <a:rPr lang="en-US" dirty="0"/>
              <a:t>agents plus endocrine therapy?—</a:t>
            </a:r>
            <a:r>
              <a:rPr lang="en-US" dirty="0" err="1"/>
              <a:t>Afinitor</a:t>
            </a:r>
            <a:r>
              <a:rPr lang="en-US" dirty="0"/>
              <a:t> (</a:t>
            </a:r>
            <a:r>
              <a:rPr lang="en-US" dirty="0" err="1"/>
              <a:t>everolimus</a:t>
            </a:r>
            <a:r>
              <a:rPr lang="en-US" dirty="0"/>
              <a:t>), </a:t>
            </a:r>
            <a:r>
              <a:rPr lang="en-US" dirty="0" err="1"/>
              <a:t>Ibrance</a:t>
            </a:r>
            <a:r>
              <a:rPr lang="en-US" dirty="0"/>
              <a:t> (</a:t>
            </a:r>
            <a:r>
              <a:rPr lang="en-US" dirty="0" err="1"/>
              <a:t>palbociclib</a:t>
            </a:r>
            <a:r>
              <a:rPr lang="en-US" dirty="0"/>
              <a:t>), </a:t>
            </a:r>
            <a:r>
              <a:rPr lang="en-US" dirty="0" err="1" smtClean="0"/>
              <a:t>Kisqali</a:t>
            </a:r>
            <a:r>
              <a:rPr lang="en-US" dirty="0" smtClean="0"/>
              <a:t> (</a:t>
            </a:r>
            <a:r>
              <a:rPr lang="en-US" dirty="0" err="1" smtClean="0"/>
              <a:t>ribociclib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All are oral drugs that target cell cycle pathways important for tumor growth and division</a:t>
            </a:r>
          </a:p>
          <a:p>
            <a:r>
              <a:rPr lang="en-US" dirty="0" smtClean="0"/>
              <a:t>All currently approved in treatment of metastatic ER+ breast cancer and have shown prolongation of survival vs. endocrine therapy alone.</a:t>
            </a:r>
          </a:p>
          <a:p>
            <a:r>
              <a:rPr lang="en-US" dirty="0" smtClean="0"/>
              <a:t>All currently in ongoing clinical trials combined with endocrine therapy in the adjuvant setting for early breast cancer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15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Adjuvant endocrine therapy </a:t>
            </a:r>
            <a:r>
              <a:rPr lang="mr-IN" dirty="0" smtClean="0"/>
              <a:t>–</a:t>
            </a:r>
            <a:r>
              <a:rPr lang="en-US" dirty="0" smtClean="0"/>
              <a:t>young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Does ovarian suppression in addition to estrogen blockade confer benefit?</a:t>
            </a:r>
          </a:p>
          <a:p>
            <a:r>
              <a:rPr lang="en-US" dirty="0" smtClean="0"/>
              <a:t>Two trials with premenopausal patients</a:t>
            </a:r>
          </a:p>
          <a:p>
            <a:r>
              <a:rPr lang="en-US" dirty="0" smtClean="0"/>
              <a:t>TEXT trial </a:t>
            </a:r>
            <a:r>
              <a:rPr lang="en-US" sz="1600" dirty="0" smtClean="0"/>
              <a:t>(</a:t>
            </a:r>
            <a:r>
              <a:rPr lang="en-US" sz="1600" dirty="0" err="1" smtClean="0"/>
              <a:t>Pagani</a:t>
            </a:r>
            <a:r>
              <a:rPr lang="en-US" sz="1600" dirty="0" smtClean="0"/>
              <a:t> O et al.  NEJM 2014; 371: 107-118)</a:t>
            </a:r>
            <a:endParaRPr lang="en-US" dirty="0" smtClean="0"/>
          </a:p>
          <a:p>
            <a:pPr lvl="1"/>
            <a:r>
              <a:rPr lang="en-US" dirty="0" err="1" smtClean="0"/>
              <a:t>Tamoxifen</a:t>
            </a:r>
            <a:r>
              <a:rPr lang="en-US" dirty="0" smtClean="0"/>
              <a:t> with ovarian suppression vs. </a:t>
            </a:r>
            <a:r>
              <a:rPr lang="en-US" dirty="0" err="1" smtClean="0"/>
              <a:t>Exemestane</a:t>
            </a:r>
            <a:r>
              <a:rPr lang="en-US" dirty="0" smtClean="0"/>
              <a:t> with ovarian suppression.  DFS 88.8% vs. 92.8% </a:t>
            </a:r>
          </a:p>
          <a:p>
            <a:r>
              <a:rPr lang="en-US" dirty="0" smtClean="0"/>
              <a:t>SOFT trial  </a:t>
            </a:r>
            <a:r>
              <a:rPr lang="en-US" sz="1600" dirty="0" smtClean="0"/>
              <a:t>(Francis P et al.  NEJM 2015; 372: 436-446)</a:t>
            </a:r>
            <a:endParaRPr lang="en-US" dirty="0" smtClean="0"/>
          </a:p>
          <a:p>
            <a:pPr lvl="1"/>
            <a:r>
              <a:rPr lang="en-US" dirty="0" err="1" smtClean="0"/>
              <a:t>Tamoxifen</a:t>
            </a:r>
            <a:r>
              <a:rPr lang="en-US" dirty="0" smtClean="0"/>
              <a:t> vs. </a:t>
            </a:r>
            <a:r>
              <a:rPr lang="en-US" dirty="0" err="1" smtClean="0"/>
              <a:t>Tamoxifen</a:t>
            </a:r>
            <a:r>
              <a:rPr lang="en-US" dirty="0" smtClean="0"/>
              <a:t> +OS vs.  </a:t>
            </a:r>
            <a:r>
              <a:rPr lang="en-US" dirty="0" err="1" smtClean="0"/>
              <a:t>Exemestane</a:t>
            </a:r>
            <a:r>
              <a:rPr lang="en-US" dirty="0"/>
              <a:t> </a:t>
            </a:r>
            <a:r>
              <a:rPr lang="en-US" dirty="0" smtClean="0"/>
              <a:t>+OS.  No difference in DFS, Overall survival data pending</a:t>
            </a:r>
          </a:p>
          <a:p>
            <a:r>
              <a:rPr lang="en-US" dirty="0" smtClean="0"/>
              <a:t>Subgroup analysis:  patients who benefit from ovarian suppression + AI are young (&lt; age 35), and high risk disease (chemotherapy, node positive)</a:t>
            </a:r>
          </a:p>
          <a:p>
            <a:r>
              <a:rPr lang="en-US" dirty="0" smtClean="0"/>
              <a:t>Note short time of follow up on data for these trials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44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ny-question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2" b="55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585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71800"/>
          </a:xfrm>
        </p:spPr>
        <p:txBody>
          <a:bodyPr>
            <a:normAutofit fontScale="32500" lnSpcReduction="20000"/>
          </a:bodyPr>
          <a:lstStyle/>
          <a:p>
            <a:r>
              <a:rPr lang="en-US" sz="6000" dirty="0" smtClean="0"/>
              <a:t>Consider preoperative genetic counseling and testing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Under age 50 (NCCN guidelines, insurance coverage)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3 or more family members with breast cancer (including patient)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Close blood relative with ovarian</a:t>
            </a:r>
          </a:p>
          <a:p>
            <a:r>
              <a:rPr lang="en-US" sz="6000" dirty="0" smtClean="0"/>
              <a:t>	Triple negative breast cancer under age 60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Any male breast cancer</a:t>
            </a:r>
          </a:p>
          <a:p>
            <a:r>
              <a:rPr lang="en-US" sz="6000" dirty="0"/>
              <a:t>	</a:t>
            </a:r>
            <a:r>
              <a:rPr lang="en-US" sz="6000" dirty="0" smtClean="0"/>
              <a:t>Two separate primary breast cancers (contralateral or 	</a:t>
            </a:r>
            <a:r>
              <a:rPr lang="en-US" sz="6000" dirty="0" err="1" smtClean="0"/>
              <a:t>ipsilateral</a:t>
            </a:r>
            <a:r>
              <a:rPr lang="en-US" sz="6000" dirty="0" smtClean="0"/>
              <a:t>, synchronous or asynchronous)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Counseling and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Counseling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BRCA1—triple negative breast </a:t>
            </a:r>
            <a:r>
              <a:rPr lang="en-US" dirty="0" err="1" smtClean="0"/>
              <a:t>ca</a:t>
            </a:r>
            <a:r>
              <a:rPr lang="en-US" dirty="0" smtClean="0"/>
              <a:t>, ovarian, prostate.  RRM/RRSO</a:t>
            </a:r>
          </a:p>
          <a:p>
            <a:r>
              <a:rPr lang="en-US" dirty="0" smtClean="0"/>
              <a:t>BRCA2—breast, ovarian, pancreas, prostate, melanoma.  RRM/RRSO</a:t>
            </a:r>
          </a:p>
          <a:p>
            <a:r>
              <a:rPr lang="en-US" dirty="0" smtClean="0"/>
              <a:t>Lynch (MSH2, MLH1, MSH6, PMS2)—uterine, ovarian in addition to colorectal</a:t>
            </a:r>
          </a:p>
          <a:p>
            <a:r>
              <a:rPr lang="en-US" dirty="0" err="1" smtClean="0"/>
              <a:t>LiFraumeni</a:t>
            </a:r>
            <a:r>
              <a:rPr lang="en-US" dirty="0" smtClean="0"/>
              <a:t> (TP53)—breast, leukemia, sarcoma (avoid radiation)</a:t>
            </a:r>
          </a:p>
          <a:p>
            <a:r>
              <a:rPr lang="en-US" dirty="0" smtClean="0"/>
              <a:t>Cowden (PTEN)—breast, uterine, colon, thyroid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counseling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PALB2— Consider RRM.  37 </a:t>
            </a:r>
            <a:r>
              <a:rPr lang="en-US" dirty="0" err="1" smtClean="0"/>
              <a:t>yo</a:t>
            </a:r>
            <a:r>
              <a:rPr lang="en-US" dirty="0" smtClean="0"/>
              <a:t> with </a:t>
            </a:r>
            <a:r>
              <a:rPr lang="en-US" dirty="0" err="1" smtClean="0"/>
              <a:t>ipsilateral</a:t>
            </a:r>
            <a:r>
              <a:rPr lang="en-US" dirty="0" smtClean="0"/>
              <a:t> breast cancer new primary</a:t>
            </a:r>
          </a:p>
          <a:p>
            <a:r>
              <a:rPr lang="en-US" dirty="0" smtClean="0"/>
              <a:t>CDH1—lobular breast cancer, diffuse gastric cancer.  Consider RRM.  45 </a:t>
            </a:r>
            <a:r>
              <a:rPr lang="en-US" dirty="0" err="1" smtClean="0"/>
              <a:t>yo</a:t>
            </a:r>
            <a:r>
              <a:rPr lang="en-US" dirty="0" smtClean="0"/>
              <a:t> F with </a:t>
            </a:r>
            <a:r>
              <a:rPr lang="en-US" dirty="0" err="1" smtClean="0"/>
              <a:t>linitis</a:t>
            </a:r>
            <a:r>
              <a:rPr lang="en-US" dirty="0" smtClean="0"/>
              <a:t> </a:t>
            </a:r>
            <a:r>
              <a:rPr lang="en-US" dirty="0" err="1" smtClean="0"/>
              <a:t>plastica</a:t>
            </a:r>
            <a:r>
              <a:rPr lang="en-US" dirty="0" smtClean="0"/>
              <a:t> gastric cancer</a:t>
            </a:r>
          </a:p>
          <a:p>
            <a:r>
              <a:rPr lang="en-US" dirty="0" smtClean="0"/>
              <a:t>NBN—  60 </a:t>
            </a:r>
            <a:r>
              <a:rPr lang="en-US" dirty="0" err="1" smtClean="0"/>
              <a:t>yo</a:t>
            </a:r>
            <a:r>
              <a:rPr lang="en-US" dirty="0" smtClean="0"/>
              <a:t> F with breast cancer in her 40s, now lung cancer (nonsmoker)</a:t>
            </a:r>
          </a:p>
          <a:p>
            <a:r>
              <a:rPr lang="en-US" dirty="0" smtClean="0"/>
              <a:t>ATM—breast, familial/patient ataxia.</a:t>
            </a:r>
          </a:p>
          <a:p>
            <a:r>
              <a:rPr lang="en-US" dirty="0" smtClean="0"/>
              <a:t>BARD—55 </a:t>
            </a:r>
            <a:r>
              <a:rPr lang="en-US" dirty="0" err="1" smtClean="0"/>
              <a:t>yo</a:t>
            </a:r>
            <a:r>
              <a:rPr lang="en-US" dirty="0" smtClean="0"/>
              <a:t> triple negative breast cancer.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1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testing—the upsides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Change surgical decision—prophylactic contralateral mastectomy.  BRCA1/BRCA2</a:t>
            </a:r>
          </a:p>
          <a:p>
            <a:r>
              <a:rPr lang="en-US" dirty="0" smtClean="0"/>
              <a:t>Avoid radiation.  </a:t>
            </a:r>
            <a:r>
              <a:rPr lang="en-US" dirty="0" err="1" smtClean="0"/>
              <a:t>LiFraumeni</a:t>
            </a:r>
            <a:r>
              <a:rPr lang="en-US" dirty="0" smtClean="0"/>
              <a:t> (TP53), ATM </a:t>
            </a:r>
          </a:p>
          <a:p>
            <a:r>
              <a:rPr lang="en-US" dirty="0" smtClean="0"/>
              <a:t>Systemic therapies—not in breast (yet), but PARP inhibitors in ovarian </a:t>
            </a:r>
            <a:r>
              <a:rPr lang="en-US" dirty="0" err="1" smtClean="0"/>
              <a:t>ca</a:t>
            </a:r>
            <a:r>
              <a:rPr lang="en-US" dirty="0" smtClean="0"/>
              <a:t> with BRCA mutations</a:t>
            </a:r>
            <a:endParaRPr lang="en-US" dirty="0"/>
          </a:p>
          <a:p>
            <a:pPr lvl="1"/>
            <a:r>
              <a:rPr lang="en-US" dirty="0" err="1" smtClean="0"/>
              <a:t>Lynparza</a:t>
            </a:r>
            <a:r>
              <a:rPr lang="en-US" dirty="0" smtClean="0"/>
              <a:t> (</a:t>
            </a:r>
            <a:r>
              <a:rPr lang="en-US" dirty="0" err="1" smtClean="0"/>
              <a:t>olaparib</a:t>
            </a:r>
            <a:r>
              <a:rPr lang="en-US" dirty="0" smtClean="0"/>
              <a:t>), </a:t>
            </a:r>
            <a:r>
              <a:rPr lang="en-US" dirty="0" err="1" smtClean="0"/>
              <a:t>Zejula</a:t>
            </a:r>
            <a:r>
              <a:rPr lang="en-US" dirty="0" smtClean="0"/>
              <a:t> (</a:t>
            </a:r>
            <a:r>
              <a:rPr lang="en-US" dirty="0" err="1" smtClean="0"/>
              <a:t>niraparib</a:t>
            </a:r>
            <a:r>
              <a:rPr lang="en-US" dirty="0" smtClean="0"/>
              <a:t>), </a:t>
            </a:r>
            <a:r>
              <a:rPr lang="en-US" dirty="0" err="1" smtClean="0"/>
              <a:t>Rubraca</a:t>
            </a:r>
            <a:r>
              <a:rPr lang="en-US" dirty="0" smtClean="0"/>
              <a:t> (</a:t>
            </a:r>
            <a:r>
              <a:rPr lang="en-US" dirty="0" err="1" smtClean="0"/>
              <a:t>rucaparib</a:t>
            </a:r>
            <a:r>
              <a:rPr lang="en-US" dirty="0" smtClean="0"/>
              <a:t>).  </a:t>
            </a:r>
          </a:p>
          <a:p>
            <a:pPr lvl="1"/>
            <a:r>
              <a:rPr lang="en-US" dirty="0" smtClean="0"/>
              <a:t>All oral treatments</a:t>
            </a:r>
          </a:p>
          <a:p>
            <a:pPr lvl="1"/>
            <a:r>
              <a:rPr lang="en-US" dirty="0" smtClean="0"/>
              <a:t>Phase III Olympiad study released ASCO 2017</a:t>
            </a:r>
          </a:p>
          <a:p>
            <a:pPr lvl="2"/>
            <a:r>
              <a:rPr lang="en-US" dirty="0" smtClean="0"/>
              <a:t>Her2-, BRCA mutation positive, metastatic breast cancer</a:t>
            </a:r>
          </a:p>
          <a:p>
            <a:pPr lvl="2"/>
            <a:r>
              <a:rPr lang="en-US" dirty="0" err="1" smtClean="0"/>
              <a:t>Olaparib</a:t>
            </a:r>
            <a:r>
              <a:rPr lang="en-US" dirty="0" smtClean="0"/>
              <a:t> vs. chemo.</a:t>
            </a:r>
          </a:p>
          <a:p>
            <a:pPr lvl="2"/>
            <a:r>
              <a:rPr lang="en-US" dirty="0" smtClean="0"/>
              <a:t>59% response rate vs. 28%</a:t>
            </a:r>
          </a:p>
          <a:p>
            <a:pPr lvl="2"/>
            <a:r>
              <a:rPr lang="en-US" dirty="0" smtClean="0"/>
              <a:t>42% risk reduction </a:t>
            </a:r>
            <a:endParaRPr lang="en-US" dirty="0"/>
          </a:p>
          <a:p>
            <a:pPr lvl="2"/>
            <a:r>
              <a:rPr lang="en-US" dirty="0" smtClean="0"/>
              <a:t>Progression-free survival 7 months vs. 4.2 months</a:t>
            </a:r>
          </a:p>
          <a:p>
            <a:r>
              <a:rPr lang="en-US" dirty="0" smtClean="0"/>
              <a:t>Inform family members, high risk screening at earlier ages, incorporate breast MRI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72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testing </a:t>
            </a:r>
            <a:r>
              <a:rPr lang="mr-IN" dirty="0" smtClean="0"/>
              <a:t>–</a:t>
            </a:r>
            <a:r>
              <a:rPr lang="en-US" dirty="0" smtClean="0"/>
              <a:t>the 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Patient anxiety, overwhelming amount of information, especially when first diagnosed with breast cancer</a:t>
            </a:r>
          </a:p>
          <a:p>
            <a:r>
              <a:rPr lang="en-US" dirty="0" smtClean="0"/>
              <a:t>What do you say about ovarian cancer screening? Pancreatic cancer screening? Leukemia?</a:t>
            </a:r>
          </a:p>
          <a:p>
            <a:r>
              <a:rPr lang="en-US" dirty="0" smtClean="0"/>
              <a:t>Family dynamics.  Or lack thereof.</a:t>
            </a:r>
          </a:p>
          <a:p>
            <a:r>
              <a:rPr lang="en-US" dirty="0" smtClean="0"/>
              <a:t>The dreaded “variant of unknown significance”.  </a:t>
            </a:r>
          </a:p>
          <a:p>
            <a:r>
              <a:rPr lang="en-US" dirty="0" smtClean="0"/>
              <a:t>The take home message—There is a reason they are called genetic “counselors”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3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Surgery—how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Landmark trial now with 20 </a:t>
            </a:r>
            <a:r>
              <a:rPr lang="en-US" dirty="0" err="1" smtClean="0"/>
              <a:t>yr</a:t>
            </a:r>
            <a:r>
              <a:rPr lang="en-US" dirty="0" smtClean="0"/>
              <a:t> follow up</a:t>
            </a:r>
          </a:p>
          <a:p>
            <a:r>
              <a:rPr lang="en-US" dirty="0" smtClean="0"/>
              <a:t>1851 patients divided between mastectomy, lumpectomy without radiation, lumpectomy with radiation</a:t>
            </a:r>
          </a:p>
          <a:p>
            <a:r>
              <a:rPr lang="en-US" dirty="0" smtClean="0"/>
              <a:t>14% risk of local recurrence with lumpectomy and radiation; 39% risk local recurrence with lumpectomy alone</a:t>
            </a:r>
          </a:p>
          <a:p>
            <a:r>
              <a:rPr lang="en-US" dirty="0" smtClean="0"/>
              <a:t>No difference in overall survival.</a:t>
            </a:r>
          </a:p>
          <a:p>
            <a:r>
              <a:rPr lang="en-US" sz="1800" dirty="0" smtClean="0"/>
              <a:t>Fisher B et al.  NEJM 2002 Oct 17; 347 (16): 1233-41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802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Surgery--Axilla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Clinically positive lymph nodes—biopsy</a:t>
            </a:r>
          </a:p>
          <a:p>
            <a:r>
              <a:rPr lang="en-US" dirty="0" smtClean="0"/>
              <a:t>Clinically negative lymph nodes—sentinel lymph node biopsy time of surgery</a:t>
            </a:r>
          </a:p>
          <a:p>
            <a:r>
              <a:rPr lang="en-US" dirty="0" smtClean="0"/>
              <a:t>Sentinel lymph node positive still can avoid ALND if</a:t>
            </a:r>
          </a:p>
          <a:p>
            <a:pPr lvl="1"/>
            <a:r>
              <a:rPr lang="en-US" dirty="0" smtClean="0"/>
              <a:t>T1 or T2</a:t>
            </a:r>
          </a:p>
          <a:p>
            <a:pPr lvl="1"/>
            <a:r>
              <a:rPr lang="en-US" dirty="0" smtClean="0"/>
              <a:t>1 or 2 sentinel lymph nodes positive</a:t>
            </a:r>
          </a:p>
          <a:p>
            <a:pPr lvl="1"/>
            <a:r>
              <a:rPr lang="en-US" dirty="0" smtClean="0"/>
              <a:t>Lumpectomy, not mastectomy (NCCN—axillary radiation after mastectomy can replace ALND)</a:t>
            </a:r>
          </a:p>
          <a:p>
            <a:pPr lvl="1"/>
            <a:r>
              <a:rPr lang="en-US" dirty="0" smtClean="0"/>
              <a:t>Radiation planned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neoadjuvant</a:t>
            </a:r>
            <a:r>
              <a:rPr lang="en-US" dirty="0" smtClean="0"/>
              <a:t> treatment</a:t>
            </a:r>
          </a:p>
          <a:p>
            <a:pPr lvl="1"/>
            <a:r>
              <a:rPr lang="en-US" dirty="0" smtClean="0"/>
              <a:t>Based on ACOSOG Z0011 trial (JAMA 2011 Feb)</a:t>
            </a:r>
          </a:p>
          <a:p>
            <a:pPr lvl="2"/>
            <a:r>
              <a:rPr lang="en-US" dirty="0" smtClean="0"/>
              <a:t>Almost 900 patients randomized to SLND vs. ALND</a:t>
            </a:r>
          </a:p>
          <a:p>
            <a:pPr lvl="2"/>
            <a:r>
              <a:rPr lang="en-US" dirty="0" smtClean="0"/>
              <a:t>No difference in local recurrence or overall survival (92% both groups)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EE68A8"/>
      </a:accent1>
      <a:accent2>
        <a:srgbClr val="FAD0E4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3501</TotalTime>
  <Words>1519</Words>
  <Application>Microsoft Office PowerPoint</Application>
  <PresentationFormat>On-screen Show (4:3)</PresentationFormat>
  <Paragraphs>165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31st Annual Advanced Cancer registrars Workshop</vt:lpstr>
      <vt:lpstr>AJCC Staging </vt:lpstr>
      <vt:lpstr>Genetic Counseling and Testing</vt:lpstr>
      <vt:lpstr>Genetic Counseling and Testing</vt:lpstr>
      <vt:lpstr>Genetic counseling and testing</vt:lpstr>
      <vt:lpstr>Genetic testing—the upsides</vt:lpstr>
      <vt:lpstr>Genetic testing –the downsides</vt:lpstr>
      <vt:lpstr>Breast Surgery—how much?</vt:lpstr>
      <vt:lpstr>Breast Surgery--Axilla</vt:lpstr>
      <vt:lpstr>Adjuvant therapy </vt:lpstr>
      <vt:lpstr>Adjuvant therapy  </vt:lpstr>
      <vt:lpstr>Adjuvant therapy </vt:lpstr>
      <vt:lpstr>Adjuvant therapy—Gene Based Assays</vt:lpstr>
      <vt:lpstr>Adjuvant therapy—Gene based Assays</vt:lpstr>
      <vt:lpstr>Early stage Her2+</vt:lpstr>
      <vt:lpstr>Neoadjuvant treatment</vt:lpstr>
      <vt:lpstr>Neoadjuvant treatment--advantages</vt:lpstr>
      <vt:lpstr>Neoadjuvant Her2+ therapy</vt:lpstr>
      <vt:lpstr>Adjuvant endocrine therapy </vt:lpstr>
      <vt:lpstr>Adjuvant endocrine therapy—new developments</vt:lpstr>
      <vt:lpstr>Adjuvant endocrine therapy –young patients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Breast symposium</dc:title>
  <dc:creator>Croley Dental</dc:creator>
  <cp:lastModifiedBy>Moss, Jessica</cp:lastModifiedBy>
  <cp:revision>49</cp:revision>
  <dcterms:created xsi:type="dcterms:W3CDTF">2016-10-14T13:52:49Z</dcterms:created>
  <dcterms:modified xsi:type="dcterms:W3CDTF">2017-09-19T11:46:23Z</dcterms:modified>
</cp:coreProperties>
</file>