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80" r:id="rId8"/>
    <p:sldId id="285" r:id="rId9"/>
    <p:sldId id="283" r:id="rId10"/>
    <p:sldId id="284" r:id="rId11"/>
    <p:sldId id="286" r:id="rId12"/>
    <p:sldId id="287" r:id="rId13"/>
    <p:sldId id="288" r:id="rId14"/>
    <p:sldId id="289" r:id="rId15"/>
    <p:sldId id="290" r:id="rId16"/>
    <p:sldId id="291" r:id="rId17"/>
    <p:sldId id="261" r:id="rId18"/>
    <p:sldId id="262" r:id="rId19"/>
    <p:sldId id="263" r:id="rId20"/>
    <p:sldId id="273" r:id="rId21"/>
    <p:sldId id="268" r:id="rId22"/>
    <p:sldId id="264" r:id="rId23"/>
    <p:sldId id="272" r:id="rId24"/>
    <p:sldId id="275" r:id="rId25"/>
    <p:sldId id="265" r:id="rId26"/>
    <p:sldId id="266" r:id="rId27"/>
    <p:sldId id="276" r:id="rId28"/>
    <p:sldId id="277" r:id="rId29"/>
    <p:sldId id="278" r:id="rId30"/>
    <p:sldId id="29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-33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4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59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3201" y="6477001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Copyrights apply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0188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3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7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2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0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1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0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1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7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4A2D8-A817-492C-AFFA-77C1961E1886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56F5-E80F-414D-BB16-CAE847E9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7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Immunotherapy for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Success At Last!</a:t>
            </a:r>
          </a:p>
          <a:p>
            <a:endParaRPr lang="en-US" dirty="0"/>
          </a:p>
          <a:p>
            <a:r>
              <a:rPr lang="en-US" dirty="0" smtClean="0"/>
              <a:t>Russell M. Eldridge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94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1965</a:t>
            </a:r>
          </a:p>
          <a:p>
            <a:r>
              <a:rPr lang="en-US" sz="2400" dirty="0" smtClean="0"/>
              <a:t>Coley’s Toxins discredited (ACS adds it to the Unproven Methods list removes it a decade later )</a:t>
            </a:r>
          </a:p>
          <a:p>
            <a:pPr algn="ctr"/>
            <a:r>
              <a:rPr lang="en-US" sz="3200" dirty="0" smtClean="0"/>
              <a:t>1975</a:t>
            </a:r>
          </a:p>
          <a:p>
            <a:r>
              <a:rPr lang="en-US" sz="2400" dirty="0" smtClean="0"/>
              <a:t>Antibody </a:t>
            </a:r>
            <a:r>
              <a:rPr lang="en-US" sz="2400" dirty="0" smtClean="0"/>
              <a:t>production becomes possible</a:t>
            </a:r>
          </a:p>
          <a:p>
            <a:pPr algn="ctr"/>
            <a:r>
              <a:rPr lang="en-US" sz="3200" dirty="0" smtClean="0"/>
              <a:t>1982</a:t>
            </a:r>
          </a:p>
          <a:p>
            <a:r>
              <a:rPr lang="en-US" sz="2400" dirty="0" smtClean="0"/>
              <a:t>First successful use of an antibody against NHL, leads to </a:t>
            </a:r>
            <a:r>
              <a:rPr lang="en-US" sz="2400" dirty="0" err="1" smtClean="0"/>
              <a:t>Rituxan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3941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algn="ctr"/>
            <a:r>
              <a:rPr lang="en-US" sz="3200" dirty="0" smtClean="0"/>
              <a:t>1987</a:t>
            </a:r>
          </a:p>
          <a:p>
            <a:endParaRPr lang="en-US" sz="3200" dirty="0" smtClean="0"/>
          </a:p>
          <a:p>
            <a:r>
              <a:rPr lang="en-US" sz="2400" dirty="0" smtClean="0"/>
              <a:t>CTLA-4 identified</a:t>
            </a:r>
          </a:p>
          <a:p>
            <a:r>
              <a:rPr lang="en-US" sz="2400" dirty="0" smtClean="0"/>
              <a:t>First patient treated with Tumor Infiltrating Lymphocytes (“TIL cells”)</a:t>
            </a:r>
          </a:p>
          <a:p>
            <a:pPr algn="ctr"/>
            <a:endParaRPr lang="en-US" sz="3200" dirty="0" smtClean="0"/>
          </a:p>
          <a:p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4380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1997</a:t>
            </a:r>
          </a:p>
          <a:p>
            <a:r>
              <a:rPr lang="en-US" sz="2400" dirty="0" err="1" smtClean="0"/>
              <a:t>Rituxan</a:t>
            </a:r>
            <a:r>
              <a:rPr lang="en-US" sz="2400" dirty="0" smtClean="0"/>
              <a:t> approved. Many similar drugs follow in the next 2 decades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38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2001</a:t>
            </a:r>
          </a:p>
          <a:p>
            <a:r>
              <a:rPr lang="en-US" sz="2400" dirty="0" smtClean="0"/>
              <a:t>PD-1 Ligands (PDL-1) discovered</a:t>
            </a:r>
          </a:p>
          <a:p>
            <a:pPr algn="ctr"/>
            <a:r>
              <a:rPr lang="en-US" sz="3200" dirty="0" smtClean="0"/>
              <a:t>2002</a:t>
            </a:r>
          </a:p>
          <a:p>
            <a:r>
              <a:rPr lang="en-US" sz="2400" dirty="0" smtClean="0"/>
              <a:t>First trials using antibody against CTLA-4 published</a:t>
            </a:r>
          </a:p>
          <a:p>
            <a:r>
              <a:rPr lang="en-US" sz="2400" dirty="0" smtClean="0"/>
              <a:t>First radionuclide-linked monoclonal antibody approved to treat NHL (the “smart bomb”)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1836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2010</a:t>
            </a:r>
          </a:p>
          <a:p>
            <a:r>
              <a:rPr lang="en-US" sz="2400" dirty="0" smtClean="0"/>
              <a:t>Checkpoint blockade with </a:t>
            </a:r>
            <a:r>
              <a:rPr lang="en-US" sz="2400" dirty="0" err="1" smtClean="0"/>
              <a:t>ipilimumab</a:t>
            </a:r>
            <a:r>
              <a:rPr lang="en-US" sz="2400" dirty="0" smtClean="0"/>
              <a:t> extends survival in metastatic melanoma</a:t>
            </a:r>
          </a:p>
          <a:p>
            <a:endParaRPr lang="en-US" sz="2400" dirty="0" smtClean="0"/>
          </a:p>
          <a:p>
            <a:pPr algn="ctr"/>
            <a:r>
              <a:rPr lang="en-US" sz="3200" dirty="0" smtClean="0"/>
              <a:t>2011</a:t>
            </a:r>
          </a:p>
          <a:p>
            <a:r>
              <a:rPr lang="en-US" dirty="0" smtClean="0"/>
              <a:t>Ipilimumab approved by the FDA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9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2012</a:t>
            </a:r>
          </a:p>
          <a:p>
            <a:r>
              <a:rPr lang="en-US" sz="2400" dirty="0" smtClean="0"/>
              <a:t>An Anti-PD-1 Antibody from BMS (later called </a:t>
            </a:r>
            <a:r>
              <a:rPr lang="en-US" sz="2400" dirty="0" err="1" smtClean="0"/>
              <a:t>nivolumab</a:t>
            </a:r>
            <a:r>
              <a:rPr lang="en-US" sz="2400" dirty="0" smtClean="0"/>
              <a:t>) shows dramatic results in Phase I trial</a:t>
            </a:r>
            <a:endParaRPr lang="en-US" sz="2400" dirty="0"/>
          </a:p>
          <a:p>
            <a:pPr marL="0" indent="0" algn="ctr">
              <a:buNone/>
            </a:pPr>
            <a:r>
              <a:rPr lang="en-US" sz="3200" dirty="0" smtClean="0"/>
              <a:t> 2013</a:t>
            </a:r>
          </a:p>
          <a:p>
            <a:r>
              <a:rPr lang="en-US" sz="2400" i="1" dirty="0" smtClean="0"/>
              <a:t>Science </a:t>
            </a:r>
            <a:r>
              <a:rPr lang="en-US" sz="2400" dirty="0" smtClean="0"/>
              <a:t>magazine chooses cancer immunotherapy as “Breakthrough of the Year”</a:t>
            </a:r>
          </a:p>
          <a:p>
            <a:r>
              <a:rPr lang="en-US" sz="2400" dirty="0"/>
              <a:t>CAR-T cell therapy yields complete responses in </a:t>
            </a:r>
            <a:r>
              <a:rPr lang="en-US" sz="2400" dirty="0" smtClean="0"/>
              <a:t>refractory leukemia</a:t>
            </a:r>
          </a:p>
          <a:p>
            <a:pPr algn="ctr"/>
            <a:r>
              <a:rPr lang="en-US" sz="3200" dirty="0" smtClean="0"/>
              <a:t>2014</a:t>
            </a:r>
          </a:p>
          <a:p>
            <a:r>
              <a:rPr lang="en-US" sz="2400" dirty="0" err="1" smtClean="0"/>
              <a:t>Nivolumab</a:t>
            </a:r>
            <a:r>
              <a:rPr lang="en-US" sz="2400" dirty="0" smtClean="0"/>
              <a:t> approved by FDA</a:t>
            </a:r>
          </a:p>
          <a:p>
            <a:r>
              <a:rPr lang="en-US" sz="2400" dirty="0" err="1" smtClean="0"/>
              <a:t>Nivolumab</a:t>
            </a:r>
            <a:r>
              <a:rPr lang="en-US" sz="2400" dirty="0" smtClean="0"/>
              <a:t> with </a:t>
            </a:r>
            <a:r>
              <a:rPr lang="en-US" sz="2400" dirty="0" err="1" smtClean="0"/>
              <a:t>ipilimumab</a:t>
            </a:r>
            <a:r>
              <a:rPr lang="en-US" sz="2400" dirty="0" smtClean="0"/>
              <a:t> improves response rate in melanoma</a:t>
            </a:r>
          </a:p>
          <a:p>
            <a:pPr algn="ctr"/>
            <a:endParaRPr lang="en-US" sz="32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215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2015 – Today</a:t>
            </a:r>
          </a:p>
          <a:p>
            <a:pPr algn="ctr"/>
            <a:endParaRPr lang="en-US" sz="3200" dirty="0"/>
          </a:p>
          <a:p>
            <a:pPr algn="ctr"/>
            <a:r>
              <a:rPr lang="en-US" sz="9600" dirty="0" smtClean="0"/>
              <a:t>LANDSLIDE 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55034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“Cold” Antibodies as the  first meaningful step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Bind to the cancer cell to make it a target for the immune system</a:t>
            </a:r>
          </a:p>
          <a:p>
            <a:r>
              <a:rPr lang="en-US" dirty="0" smtClean="0"/>
              <a:t>Rituximab (</a:t>
            </a:r>
            <a:r>
              <a:rPr lang="en-US" dirty="0" err="1" smtClean="0"/>
              <a:t>Rituxan</a:t>
            </a:r>
            <a:r>
              <a:rPr lang="en-US" dirty="0" smtClean="0"/>
              <a:t>) was the first – and a landmark</a:t>
            </a:r>
          </a:p>
          <a:p>
            <a:r>
              <a:rPr lang="en-US" dirty="0" smtClean="0"/>
              <a:t>Lots of drugs now using similar idea: </a:t>
            </a:r>
            <a:r>
              <a:rPr lang="en-US" dirty="0" err="1" smtClean="0"/>
              <a:t>ofatumumab</a:t>
            </a:r>
            <a:r>
              <a:rPr lang="en-US" dirty="0" smtClean="0"/>
              <a:t>, </a:t>
            </a:r>
            <a:r>
              <a:rPr lang="en-US" dirty="0" err="1" smtClean="0"/>
              <a:t>obinatuzumab</a:t>
            </a:r>
            <a:r>
              <a:rPr lang="en-US" dirty="0" smtClean="0"/>
              <a:t>, </a:t>
            </a:r>
            <a:r>
              <a:rPr lang="en-US" dirty="0" err="1" smtClean="0"/>
              <a:t>daratumumab</a:t>
            </a:r>
            <a:endParaRPr lang="en-US" dirty="0" smtClean="0"/>
          </a:p>
          <a:p>
            <a:r>
              <a:rPr lang="en-US" dirty="0" smtClean="0"/>
              <a:t>Contrast this to other uses of antibodies like </a:t>
            </a:r>
            <a:r>
              <a:rPr lang="en-US" dirty="0" err="1" smtClean="0"/>
              <a:t>trastuzumab</a:t>
            </a:r>
            <a:r>
              <a:rPr lang="en-US" dirty="0" smtClean="0"/>
              <a:t> (Herceptin) which is a way to turn off something in the cell</a:t>
            </a:r>
          </a:p>
          <a:p>
            <a:r>
              <a:rPr lang="en-US" dirty="0" smtClean="0"/>
              <a:t>Also NOT the same as using the antibody to deliver something to kill the cell, like “hot” antibodies with radioactive payload or a cell toxin, like </a:t>
            </a:r>
            <a:r>
              <a:rPr lang="en-US" dirty="0" err="1" smtClean="0"/>
              <a:t>tositumomab</a:t>
            </a:r>
            <a:r>
              <a:rPr lang="en-US" dirty="0" smtClean="0"/>
              <a:t> or </a:t>
            </a:r>
            <a:r>
              <a:rPr lang="en-US" dirty="0" err="1" smtClean="0"/>
              <a:t>brentuximab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85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The Other Half of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Decades of attempts to “step on the gas”</a:t>
            </a:r>
          </a:p>
          <a:p>
            <a:r>
              <a:rPr lang="en-US" dirty="0" smtClean="0"/>
              <a:t>Didn’t realize that the immune system still had the “brakes on”- we didn’t even know where they were </a:t>
            </a:r>
          </a:p>
          <a:p>
            <a:r>
              <a:rPr lang="en-US" dirty="0" smtClean="0"/>
              <a:t>Why have brakes?</a:t>
            </a:r>
          </a:p>
          <a:p>
            <a:r>
              <a:rPr lang="en-US" dirty="0" smtClean="0"/>
              <a:t>What happens when they malfunction?</a:t>
            </a:r>
          </a:p>
        </p:txBody>
      </p:sp>
    </p:spTree>
    <p:extLst>
      <p:ext uri="{BB962C8B-B14F-4D97-AF65-F5344CB8AC3E}">
        <p14:creationId xmlns:p14="http://schemas.microsoft.com/office/powerpoint/2010/main" val="3045279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Brakes Can We Turn 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CTLA-4 and PD-1/PDL-1 are the most important so far</a:t>
            </a:r>
          </a:p>
          <a:p>
            <a:r>
              <a:rPr lang="en-US" dirty="0" smtClean="0"/>
              <a:t>Ipilimumab was first checkpoint inhibitor</a:t>
            </a:r>
          </a:p>
          <a:p>
            <a:r>
              <a:rPr lang="en-US" dirty="0" smtClean="0"/>
              <a:t>Next comes a string of PD-1/PDL-1 inhibitors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9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Immunotherapy, and why is everyone talking about it?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old idea finally delivers the biggest breakthrough in cancer treatment in the last 30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07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0"/>
            <a:ext cx="7112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83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469" y="1219199"/>
            <a:ext cx="9144000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935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Ipilimumab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FDA approved in 2011 for treatment of metastatic melanoma</a:t>
            </a:r>
          </a:p>
          <a:p>
            <a:r>
              <a:rPr lang="en-US" dirty="0" smtClean="0"/>
              <a:t>Response rate &lt; 20%, but some were dramatic and long-lasting</a:t>
            </a:r>
          </a:p>
          <a:p>
            <a:r>
              <a:rPr lang="en-US" dirty="0" smtClean="0"/>
              <a:t>Later used as adjuvant therapy</a:t>
            </a:r>
          </a:p>
          <a:p>
            <a:r>
              <a:rPr lang="en-US" dirty="0" smtClean="0"/>
              <a:t>Side effects are “a grab bag”-many have little or no toxicity, but can be </a:t>
            </a:r>
            <a:r>
              <a:rPr lang="en-US" dirty="0" smtClean="0"/>
              <a:t>severe </a:t>
            </a:r>
            <a:r>
              <a:rPr lang="en-US" dirty="0" smtClean="0"/>
              <a:t>and life-threatening, and can occur at any time during or even after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82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69" y="257795"/>
            <a:ext cx="7241628" cy="683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309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631" y="0"/>
            <a:ext cx="4483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14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PD-1 Gang Comes to Town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Generic and Brand Names</a:t>
            </a:r>
          </a:p>
          <a:p>
            <a:r>
              <a:rPr lang="en-US" dirty="0" err="1" smtClean="0"/>
              <a:t>Nivolumab</a:t>
            </a:r>
            <a:r>
              <a:rPr lang="en-US" dirty="0" smtClean="0"/>
              <a:t> = </a:t>
            </a:r>
            <a:r>
              <a:rPr lang="en-US" dirty="0" err="1" smtClean="0"/>
              <a:t>Opdivo</a:t>
            </a:r>
            <a:endParaRPr lang="en-US" dirty="0" smtClean="0"/>
          </a:p>
          <a:p>
            <a:r>
              <a:rPr lang="en-US" dirty="0" err="1" smtClean="0"/>
              <a:t>Pembrolizumab</a:t>
            </a:r>
            <a:r>
              <a:rPr lang="en-US" dirty="0" smtClean="0"/>
              <a:t> = </a:t>
            </a:r>
            <a:r>
              <a:rPr lang="en-US" dirty="0" err="1" smtClean="0"/>
              <a:t>Keytruda</a:t>
            </a:r>
            <a:endParaRPr lang="en-US" dirty="0" smtClean="0"/>
          </a:p>
          <a:p>
            <a:r>
              <a:rPr lang="en-US" dirty="0" err="1" smtClean="0"/>
              <a:t>Atezolizumab</a:t>
            </a:r>
            <a:r>
              <a:rPr lang="en-US" dirty="0" smtClean="0"/>
              <a:t> = </a:t>
            </a:r>
            <a:r>
              <a:rPr lang="en-US" dirty="0" err="1" smtClean="0"/>
              <a:t>Tecentriq</a:t>
            </a:r>
            <a:endParaRPr lang="en-US" dirty="0" smtClean="0"/>
          </a:p>
          <a:p>
            <a:r>
              <a:rPr lang="en-US" dirty="0" err="1" smtClean="0"/>
              <a:t>Durvalmab</a:t>
            </a:r>
            <a:r>
              <a:rPr lang="en-US" dirty="0" smtClean="0"/>
              <a:t> = </a:t>
            </a:r>
            <a:r>
              <a:rPr lang="en-US" dirty="0" err="1" smtClean="0"/>
              <a:t>Imfinzi</a:t>
            </a:r>
            <a:endParaRPr lang="en-US" dirty="0" smtClean="0"/>
          </a:p>
          <a:p>
            <a:r>
              <a:rPr lang="en-US" dirty="0" err="1" smtClean="0"/>
              <a:t>Avelumab</a:t>
            </a:r>
            <a:r>
              <a:rPr lang="en-US" dirty="0" smtClean="0"/>
              <a:t> = </a:t>
            </a:r>
            <a:r>
              <a:rPr lang="en-US" dirty="0" err="1" smtClean="0"/>
              <a:t>Bavencio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 that although some bind to PD-1 and others to PDL-1, clinical benefit and side effects look very similar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16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These SO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benefit in some tumor types that had no really useful therapy</a:t>
            </a:r>
          </a:p>
          <a:p>
            <a:r>
              <a:rPr lang="en-US" dirty="0" smtClean="0"/>
              <a:t>Readily available in the community (no special centers or units required)</a:t>
            </a:r>
          </a:p>
          <a:p>
            <a:r>
              <a:rPr lang="en-US" dirty="0" smtClean="0"/>
              <a:t>Responses are often very long (C---?)</a:t>
            </a:r>
          </a:p>
          <a:p>
            <a:r>
              <a:rPr lang="en-US" dirty="0" smtClean="0"/>
              <a:t> Many patients have little to NO side effects, and can continue their normal routine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85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Cancers Responsive to Checkpoint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Melanoma</a:t>
            </a:r>
          </a:p>
          <a:p>
            <a:r>
              <a:rPr lang="en-US" dirty="0" smtClean="0"/>
              <a:t>Renal Cell Carcinoma</a:t>
            </a:r>
          </a:p>
          <a:p>
            <a:r>
              <a:rPr lang="en-US" dirty="0" smtClean="0"/>
              <a:t>Urothelial cancer(transitional cell)</a:t>
            </a:r>
          </a:p>
          <a:p>
            <a:r>
              <a:rPr lang="en-US" dirty="0" smtClean="0"/>
              <a:t>Lung Cancers- alone or combined with chemotherapy (depending on cell type, PD-1 expression, line of therapy)</a:t>
            </a:r>
          </a:p>
          <a:p>
            <a:r>
              <a:rPr lang="en-US" dirty="0" smtClean="0"/>
              <a:t>Head and neck squamous cancers</a:t>
            </a:r>
          </a:p>
          <a:p>
            <a:r>
              <a:rPr lang="en-US" dirty="0" smtClean="0"/>
              <a:t>Hepatocellular Carcinoma</a:t>
            </a:r>
          </a:p>
          <a:p>
            <a:r>
              <a:rPr lang="en-US" dirty="0" smtClean="0"/>
              <a:t>Colon (depending on MSI status or PDl-1 expression)</a:t>
            </a:r>
          </a:p>
          <a:p>
            <a:r>
              <a:rPr lang="en-US" dirty="0" smtClean="0"/>
              <a:t>Hodgkin’s Lymphoma</a:t>
            </a:r>
          </a:p>
          <a:p>
            <a:r>
              <a:rPr lang="en-US" dirty="0" smtClean="0"/>
              <a:t>Breast Cancer (some, especially triple negative)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94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Side Effects of Immunotherapy</a:t>
            </a:r>
            <a:br>
              <a:rPr lang="en-US" dirty="0" smtClean="0"/>
            </a:br>
            <a:r>
              <a:rPr lang="en-US" sz="2400" dirty="0" smtClean="0"/>
              <a:t>the Grab Bag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common is NONE!</a:t>
            </a:r>
          </a:p>
          <a:p>
            <a:r>
              <a:rPr lang="en-US" dirty="0" smtClean="0"/>
              <a:t>Almost all of the others are autoimmune</a:t>
            </a:r>
          </a:p>
          <a:p>
            <a:r>
              <a:rPr lang="en-US" dirty="0" smtClean="0"/>
              <a:t>Thyroid- both hypo and hyper</a:t>
            </a:r>
          </a:p>
          <a:p>
            <a:r>
              <a:rPr lang="en-US" dirty="0" smtClean="0"/>
              <a:t>Diarrhea and colitis (can look like severe Crohn’s disease)</a:t>
            </a:r>
          </a:p>
          <a:p>
            <a:r>
              <a:rPr lang="en-US" dirty="0" smtClean="0"/>
              <a:t>Hepatitis</a:t>
            </a:r>
          </a:p>
          <a:p>
            <a:r>
              <a:rPr lang="en-US" dirty="0" smtClean="0"/>
              <a:t>Renal failure</a:t>
            </a:r>
          </a:p>
          <a:p>
            <a:r>
              <a:rPr lang="en-US" dirty="0" smtClean="0"/>
              <a:t>Rash- multiple kinds, NOT allergic</a:t>
            </a:r>
          </a:p>
          <a:p>
            <a:r>
              <a:rPr lang="en-US" dirty="0" smtClean="0"/>
              <a:t>Pneumonitis</a:t>
            </a:r>
          </a:p>
          <a:p>
            <a:r>
              <a:rPr lang="en-US" dirty="0" smtClean="0"/>
              <a:t>Endocrine (other than thyroid) including type I Diabetes, adrenal, </a:t>
            </a:r>
            <a:r>
              <a:rPr lang="en-US" dirty="0" err="1" smtClean="0"/>
              <a:t>panhypophysitis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15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 of Autoimmune </a:t>
            </a:r>
            <a:r>
              <a:rPr lang="en-US" dirty="0"/>
              <a:t>S</a:t>
            </a:r>
            <a:r>
              <a:rPr lang="en-US" dirty="0" smtClean="0"/>
              <a:t>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like managing autoimmune diseases </a:t>
            </a:r>
          </a:p>
          <a:p>
            <a:r>
              <a:rPr lang="en-US" dirty="0" smtClean="0"/>
              <a:t>Steroids are first: use enough and taper slowly</a:t>
            </a:r>
          </a:p>
          <a:p>
            <a:r>
              <a:rPr lang="en-US" dirty="0" smtClean="0"/>
              <a:t>Other agents have been borrowed from autoimmune treatment,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Remicade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1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 of Cancer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Surgery is the oldest</a:t>
            </a:r>
          </a:p>
          <a:p>
            <a:r>
              <a:rPr lang="en-US" dirty="0" smtClean="0"/>
              <a:t>Radiation develops next</a:t>
            </a:r>
          </a:p>
          <a:p>
            <a:r>
              <a:rPr lang="en-US" dirty="0" smtClean="0"/>
              <a:t>Chemotherapy (cytotoxic</a:t>
            </a:r>
            <a:r>
              <a:rPr lang="en-US" dirty="0"/>
              <a:t> </a:t>
            </a:r>
            <a:r>
              <a:rPr lang="en-US" dirty="0" smtClean="0"/>
              <a:t>and hormonal)  as in </a:t>
            </a:r>
            <a:r>
              <a:rPr lang="en-US" i="1" dirty="0" smtClean="0"/>
              <a:t>The Emperor of All Maladies</a:t>
            </a:r>
          </a:p>
          <a:p>
            <a:r>
              <a:rPr lang="en-US" dirty="0" smtClean="0"/>
              <a:t>Treatments expanded to multimodality, including adjuvant</a:t>
            </a:r>
          </a:p>
          <a:p>
            <a:r>
              <a:rPr lang="en-US" dirty="0" smtClean="0"/>
              <a:t>Immunotherapy had a moment of early success before finally delivering on its potential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299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The future is limitless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8019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Immunotherapy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body’s immune system to fight cancer (Lots of other more complicated definitions)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 that we are not including the use of antibodies to “turn off” some part of the cancer cell (drugs like </a:t>
            </a:r>
            <a:r>
              <a:rPr lang="en-US" dirty="0" err="1" smtClean="0"/>
              <a:t>trastuzumab</a:t>
            </a:r>
            <a:r>
              <a:rPr lang="en-US" dirty="0" smtClean="0"/>
              <a:t> or </a:t>
            </a:r>
            <a:r>
              <a:rPr lang="en-US" dirty="0" err="1" smtClean="0"/>
              <a:t>cetuximab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[Another great breakthrough, for another talk]</a:t>
            </a:r>
          </a:p>
        </p:txBody>
      </p:sp>
    </p:spTree>
    <p:extLst>
      <p:ext uri="{BB962C8B-B14F-4D97-AF65-F5344CB8AC3E}">
        <p14:creationId xmlns:p14="http://schemas.microsoft.com/office/powerpoint/2010/main" val="297887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/>
              <a:t>History</a:t>
            </a:r>
            <a:r>
              <a:rPr lang="en-US" dirty="0"/>
              <a:t> </a:t>
            </a:r>
            <a:r>
              <a:rPr lang="en-US" dirty="0" smtClean="0"/>
              <a:t>and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Spontaneous remissions/cures occurred, especially in particular tumor types or </a:t>
            </a:r>
            <a:r>
              <a:rPr lang="en-US" u="sng" dirty="0" smtClean="0"/>
              <a:t>after infections</a:t>
            </a:r>
          </a:p>
          <a:p>
            <a:r>
              <a:rPr lang="en-US" dirty="0" smtClean="0"/>
              <a:t>Numerous attempts through the years including vaccines, interferons, interleukins, cellular therapy</a:t>
            </a:r>
            <a:r>
              <a:rPr lang="en-US" dirty="0"/>
              <a:t> </a:t>
            </a:r>
            <a:r>
              <a:rPr lang="en-US" dirty="0" smtClean="0"/>
              <a:t>with minimal success</a:t>
            </a:r>
          </a:p>
          <a:p>
            <a:r>
              <a:rPr lang="en-US" dirty="0" smtClean="0"/>
              <a:t>NOTE that all these are attempts to </a:t>
            </a:r>
            <a:r>
              <a:rPr lang="en-US" b="1" dirty="0"/>
              <a:t>s</a:t>
            </a:r>
            <a:r>
              <a:rPr lang="en-US" b="1" dirty="0" smtClean="0"/>
              <a:t>timulate</a:t>
            </a:r>
            <a:r>
              <a:rPr lang="en-US" dirty="0" smtClean="0"/>
              <a:t> the immune system</a:t>
            </a:r>
          </a:p>
          <a:p>
            <a:r>
              <a:rPr lang="en-US" dirty="0" smtClean="0"/>
              <a:t>Better understanding of the immune system leads to an alternative approach with a giant leap forward in results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953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 and History of Immune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1890</a:t>
            </a:r>
          </a:p>
          <a:p>
            <a:r>
              <a:rPr lang="en-US" dirty="0" smtClean="0"/>
              <a:t>Concept that immunity could be transferred. From Robert Koch’s laboratory, Emil von Behring and </a:t>
            </a:r>
            <a:r>
              <a:rPr lang="en-US" dirty="0" err="1" smtClean="0"/>
              <a:t>Shibasaburo</a:t>
            </a:r>
            <a:r>
              <a:rPr lang="en-US" dirty="0" smtClean="0"/>
              <a:t> </a:t>
            </a:r>
            <a:r>
              <a:rPr lang="en-US" dirty="0" err="1" smtClean="0"/>
              <a:t>Kitasato</a:t>
            </a:r>
            <a:r>
              <a:rPr lang="en-US" dirty="0" smtClean="0"/>
              <a:t>, using diphtheria toxin in rats to provide immunity in humans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1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3600" dirty="0" smtClean="0"/>
              <a:t>1891</a:t>
            </a:r>
          </a:p>
          <a:p>
            <a:r>
              <a:rPr lang="en-US" sz="3000" dirty="0" smtClean="0"/>
              <a:t>William B. Coley, a surgeon in New York at Hospital for the Ruptured and Crippled</a:t>
            </a:r>
            <a:r>
              <a:rPr lang="en-US" sz="3000" dirty="0"/>
              <a:t> </a:t>
            </a:r>
            <a:r>
              <a:rPr lang="en-US" sz="3000" dirty="0" smtClean="0"/>
              <a:t>(now the Hospital for Special Surgery), motivated by death of a young patient from a sarcoma, finds 47 reports of cancer remissions following infection, especially erysipelas. (Could have used a better registry?)</a:t>
            </a:r>
          </a:p>
          <a:p>
            <a:r>
              <a:rPr lang="en-US" sz="3000" dirty="0" smtClean="0"/>
              <a:t> Injected Streptococcus into patients intending to induce erysipelas, but too toxic</a:t>
            </a:r>
          </a:p>
          <a:p>
            <a:r>
              <a:rPr lang="en-US" sz="3000" dirty="0" smtClean="0"/>
              <a:t>He develops a safer mixture of killed bacteria and gets responses! Published in 1893</a:t>
            </a:r>
          </a:p>
          <a:p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513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Immunology research continues but very little about cancer </a:t>
            </a:r>
          </a:p>
          <a:p>
            <a:r>
              <a:rPr lang="en-US" dirty="0" smtClean="0"/>
              <a:t>1901 Blood Types discovered</a:t>
            </a:r>
          </a:p>
          <a:p>
            <a:r>
              <a:rPr lang="en-US" dirty="0" smtClean="0"/>
              <a:t>1908 Paul Ehrlich “Father of Immunology” shares Nobel Prize in Physiology or Medicine</a:t>
            </a:r>
          </a:p>
          <a:p>
            <a:r>
              <a:rPr lang="en-US" dirty="0" smtClean="0"/>
              <a:t>1909 Ehrlich proposes “Immune Surveillance” hypothesis, not proven until 2001</a:t>
            </a:r>
          </a:p>
          <a:p>
            <a:r>
              <a:rPr lang="en-US" dirty="0" smtClean="0"/>
              <a:t>1930 NCI established</a:t>
            </a:r>
          </a:p>
          <a:p>
            <a:r>
              <a:rPr lang="en-US" dirty="0" smtClean="0"/>
              <a:t>1949 FDA approves Nitrogen mustard, 1</a:t>
            </a:r>
            <a:r>
              <a:rPr lang="en-US" baseline="30000" dirty="0" smtClean="0"/>
              <a:t>st</a:t>
            </a:r>
            <a:r>
              <a:rPr lang="en-US" dirty="0" smtClean="0"/>
              <a:t> chemotherapy drug</a:t>
            </a:r>
          </a:p>
          <a:p>
            <a:r>
              <a:rPr lang="en-US" dirty="0" smtClean="0"/>
              <a:t>1953 Watson and Crick describe structure of DNA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6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Timeline and History of Immune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1957</a:t>
            </a:r>
          </a:p>
          <a:p>
            <a:r>
              <a:rPr lang="en-US" dirty="0" smtClean="0"/>
              <a:t>Interferon described </a:t>
            </a:r>
          </a:p>
          <a:p>
            <a:r>
              <a:rPr lang="en-US" dirty="0" smtClean="0"/>
              <a:t>Cancer Research Institute of New York founded, in part by Coley’s daughter</a:t>
            </a:r>
          </a:p>
          <a:p>
            <a:pPr algn="ctr"/>
            <a:r>
              <a:rPr lang="en-US" dirty="0" smtClean="0"/>
              <a:t>1959</a:t>
            </a:r>
          </a:p>
          <a:p>
            <a:r>
              <a:rPr lang="en-US" dirty="0" smtClean="0"/>
              <a:t>First published first report of an effective vaccine against cancer by John and </a:t>
            </a:r>
            <a:r>
              <a:rPr lang="en-US" dirty="0"/>
              <a:t>R</a:t>
            </a:r>
            <a:r>
              <a:rPr lang="en-US" dirty="0" smtClean="0"/>
              <a:t>uth Graham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3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1133</Words>
  <Application>Microsoft Office PowerPoint</Application>
  <PresentationFormat>Widescreen</PresentationFormat>
  <Paragraphs>148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Immunotherapy for Cancer</vt:lpstr>
      <vt:lpstr>What is Immunotherapy, and why is everyone talking about it?</vt:lpstr>
      <vt:lpstr>Brief History of Cancer Treatments</vt:lpstr>
      <vt:lpstr>Definition of Immunotherapy    </vt:lpstr>
      <vt:lpstr>History and Preview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Timeline and History of Immune Therapies</vt:lpstr>
      <vt:lpstr>“Cold” Antibodies as the  first meaningful step</vt:lpstr>
      <vt:lpstr>The Other Half of the Story</vt:lpstr>
      <vt:lpstr>Which Brakes Can We Turn Off</vt:lpstr>
      <vt:lpstr>PowerPoint Presentation</vt:lpstr>
      <vt:lpstr>PowerPoint Presentation</vt:lpstr>
      <vt:lpstr>Ipilimumab</vt:lpstr>
      <vt:lpstr>PowerPoint Presentation</vt:lpstr>
      <vt:lpstr>PowerPoint Presentation</vt:lpstr>
      <vt:lpstr>The PD-1 Gang Comes to Town</vt:lpstr>
      <vt:lpstr>Why Are These SO Important?</vt:lpstr>
      <vt:lpstr>Cancers Responsive to Checkpoint Inhibitors</vt:lpstr>
      <vt:lpstr>Side Effects of Immunotherapy the Grab Bag Effect</vt:lpstr>
      <vt:lpstr>Management of Autoimmune Side Effects</vt:lpstr>
      <vt:lpstr>WHAT’S NEXT?</vt:lpstr>
    </vt:vector>
  </TitlesOfParts>
  <Company>Baptist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Immunotherapy for Cancer</dc:title>
  <dc:creator>Eldridge, Russell (CBH)</dc:creator>
  <cp:lastModifiedBy>Eldridge, Russell (CBH)</cp:lastModifiedBy>
  <cp:revision>37</cp:revision>
  <dcterms:created xsi:type="dcterms:W3CDTF">2018-08-13T00:34:34Z</dcterms:created>
  <dcterms:modified xsi:type="dcterms:W3CDTF">2018-08-16T19:43:24Z</dcterms:modified>
</cp:coreProperties>
</file>