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37"/>
  </p:notesMasterIdLst>
  <p:sldIdLst>
    <p:sldId id="256" r:id="rId2"/>
    <p:sldId id="257" r:id="rId3"/>
    <p:sldId id="291" r:id="rId4"/>
    <p:sldId id="292" r:id="rId5"/>
    <p:sldId id="290" r:id="rId6"/>
    <p:sldId id="258" r:id="rId7"/>
    <p:sldId id="259" r:id="rId8"/>
    <p:sldId id="264" r:id="rId9"/>
    <p:sldId id="261" r:id="rId10"/>
    <p:sldId id="263" r:id="rId11"/>
    <p:sldId id="265" r:id="rId12"/>
    <p:sldId id="266" r:id="rId13"/>
    <p:sldId id="267" r:id="rId14"/>
    <p:sldId id="286" r:id="rId15"/>
    <p:sldId id="268" r:id="rId16"/>
    <p:sldId id="269" r:id="rId17"/>
    <p:sldId id="270" r:id="rId18"/>
    <p:sldId id="287" r:id="rId19"/>
    <p:sldId id="271" r:id="rId20"/>
    <p:sldId id="285" r:id="rId21"/>
    <p:sldId id="288" r:id="rId22"/>
    <p:sldId id="272" r:id="rId23"/>
    <p:sldId id="273" r:id="rId24"/>
    <p:sldId id="275" r:id="rId25"/>
    <p:sldId id="293" r:id="rId26"/>
    <p:sldId id="276" r:id="rId27"/>
    <p:sldId id="277" r:id="rId28"/>
    <p:sldId id="274" r:id="rId29"/>
    <p:sldId id="289" r:id="rId30"/>
    <p:sldId id="278" r:id="rId31"/>
    <p:sldId id="279" r:id="rId32"/>
    <p:sldId id="281" r:id="rId33"/>
    <p:sldId id="282" r:id="rId34"/>
    <p:sldId id="283" r:id="rId35"/>
    <p:sldId id="28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86" autoAdjust="0"/>
  </p:normalViewPr>
  <p:slideViewPr>
    <p:cSldViewPr>
      <p:cViewPr varScale="1">
        <p:scale>
          <a:sx n="56" d="100"/>
          <a:sy n="56" d="100"/>
        </p:scale>
        <p:origin x="1722" y="78"/>
      </p:cViewPr>
      <p:guideLst>
        <p:guide orient="horz" pos="2160"/>
        <p:guide pos="2880"/>
      </p:guideLst>
    </p:cSldViewPr>
  </p:slideViewPr>
  <p:notesTextViewPr>
    <p:cViewPr>
      <p:scale>
        <a:sx n="1" d="1"/>
        <a:sy n="1" d="1"/>
      </p:scale>
      <p:origin x="0" y="0"/>
    </p:cViewPr>
  </p:notesTextViewPr>
  <p:notesViewPr>
    <p:cSldViewPr>
      <p:cViewPr varScale="1">
        <p:scale>
          <a:sx n="87" d="100"/>
          <a:sy n="87" d="100"/>
        </p:scale>
        <p:origin x="-1716"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2D6F72-0399-4ED9-830A-EA2DFD950A3E}" type="datetimeFigureOut">
              <a:rPr lang="en-US" smtClean="0"/>
              <a:t>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25E42E-EC98-41CF-9A75-D4A558A4CAE5}" type="slidenum">
              <a:rPr lang="en-US" smtClean="0"/>
              <a:t>‹#›</a:t>
            </a:fld>
            <a:endParaRPr lang="en-US"/>
          </a:p>
        </p:txBody>
      </p:sp>
    </p:spTree>
    <p:extLst>
      <p:ext uri="{BB962C8B-B14F-4D97-AF65-F5344CB8AC3E}">
        <p14:creationId xmlns:p14="http://schemas.microsoft.com/office/powerpoint/2010/main" val="4113874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mk:@MSITStore:C:\CSOH\CS_Manual_Part_I.chm::/http/www.asco.org/institute-quality/asco-provisional-clinical-opinion-testing-kras-gene-mutations-patients-metastatic"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-You’ve already heard about the core CS fields that are coded for every site -  what are SSF’s?</a:t>
            </a:r>
          </a:p>
          <a:p>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1</a:t>
            </a:fld>
            <a:endParaRPr lang="en-US"/>
          </a:p>
        </p:txBody>
      </p:sp>
    </p:spTree>
    <p:extLst>
      <p:ext uri="{BB962C8B-B14F-4D97-AF65-F5344CB8AC3E}">
        <p14:creationId xmlns:p14="http://schemas.microsoft.com/office/powerpoint/2010/main" val="1810540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obsolete</a:t>
            </a:r>
            <a:r>
              <a:rPr lang="en-US" baseline="0" dirty="0" smtClean="0"/>
              <a:t> code is left in because of cases that were coded in CS version one (2004-2010)</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10</a:t>
            </a:fld>
            <a:endParaRPr lang="en-US"/>
          </a:p>
        </p:txBody>
      </p:sp>
    </p:spTree>
    <p:extLst>
      <p:ext uri="{BB962C8B-B14F-4D97-AF65-F5344CB8AC3E}">
        <p14:creationId xmlns:p14="http://schemas.microsoft.com/office/powerpoint/2010/main" val="170699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-Always</a:t>
            </a:r>
            <a:r>
              <a:rPr lang="en-US" baseline="0" dirty="0" smtClean="0"/>
              <a:t> use the more specific code over the general</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11</a:t>
            </a:fld>
            <a:endParaRPr lang="en-US"/>
          </a:p>
        </p:txBody>
      </p:sp>
    </p:spTree>
    <p:extLst>
      <p:ext uri="{BB962C8B-B14F-4D97-AF65-F5344CB8AC3E}">
        <p14:creationId xmlns:p14="http://schemas.microsoft.com/office/powerpoint/2010/main" val="3440213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NOT use code 988 for</a:t>
            </a:r>
            <a:r>
              <a:rPr lang="en-US" baseline="0" dirty="0" smtClean="0"/>
              <a:t> SSF’s that are required</a:t>
            </a:r>
          </a:p>
          <a:p>
            <a:r>
              <a:rPr lang="en-US" dirty="0" smtClean="0"/>
              <a:t>Use code 999 when </a:t>
            </a:r>
          </a:p>
          <a:p>
            <a:pPr lvl="1"/>
            <a:r>
              <a:rPr lang="en-US" dirty="0" smtClean="0"/>
              <a:t>there is no diagnostic work-up to assess regional lymph nodes </a:t>
            </a:r>
          </a:p>
          <a:p>
            <a:pPr lvl="1"/>
            <a:r>
              <a:rPr lang="en-US" dirty="0" smtClean="0"/>
              <a:t>there is no imaging or ultrasound reported </a:t>
            </a:r>
          </a:p>
          <a:p>
            <a:pPr lvl="1"/>
            <a:r>
              <a:rPr lang="en-US" dirty="0" smtClean="0"/>
              <a:t>it is unknown whether imaging or ultrasound was done </a:t>
            </a:r>
          </a:p>
          <a:p>
            <a:pPr lvl="1"/>
            <a:r>
              <a:rPr lang="en-US" dirty="0" smtClean="0"/>
              <a:t>a scan or ultrasound states adenopathy is present without making a definite statement that the nodes are clinically positive (such as fixed, matted, or metastatic terminology). The terms </a:t>
            </a:r>
            <a:r>
              <a:rPr lang="en-US" i="1" dirty="0" smtClean="0">
                <a:effectLst/>
              </a:rPr>
              <a:t>adenopathy, enlargement, suspicious</a:t>
            </a:r>
            <a:r>
              <a:rPr lang="en-US" dirty="0" smtClean="0"/>
              <a:t>, and so forth, by themselves are not sufficient to code as involvement. For example, statements of “adenopathy” or “suspicious lymph nodes” should be coded as 999, but a statement of “lymph nodes suspicious for malignancy” should be coded as 400. </a:t>
            </a:r>
          </a:p>
          <a:p>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12</a:t>
            </a:fld>
            <a:endParaRPr lang="en-US"/>
          </a:p>
        </p:txBody>
      </p:sp>
    </p:spTree>
    <p:extLst>
      <p:ext uri="{BB962C8B-B14F-4D97-AF65-F5344CB8AC3E}">
        <p14:creationId xmlns:p14="http://schemas.microsoft.com/office/powerpoint/2010/main" val="1606070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-SSF1</a:t>
            </a:r>
            <a:r>
              <a:rPr lang="en-US" baseline="0" dirty="0" smtClean="0"/>
              <a:t> recorded the *interpretation* of the value- </a:t>
            </a:r>
            <a:r>
              <a:rPr lang="en-US" dirty="0" smtClean="0"/>
              <a:t>SSF3 records the actual</a:t>
            </a:r>
            <a:r>
              <a:rPr lang="en-US" baseline="0" dirty="0" smtClean="0"/>
              <a:t> result of testing</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-Note 2- important to use same test</a:t>
            </a:r>
          </a:p>
        </p:txBody>
      </p:sp>
      <p:sp>
        <p:nvSpPr>
          <p:cNvPr id="4" name="Slide Number Placeholder 3"/>
          <p:cNvSpPr>
            <a:spLocks noGrp="1"/>
          </p:cNvSpPr>
          <p:nvPr>
            <p:ph type="sldNum" sz="quarter" idx="10"/>
          </p:nvPr>
        </p:nvSpPr>
        <p:spPr/>
        <p:txBody>
          <a:bodyPr/>
          <a:lstStyle/>
          <a:p>
            <a:fld id="{BC25E42E-EC98-41CF-9A75-D4A558A4CAE5}" type="slidenum">
              <a:rPr lang="en-US" smtClean="0"/>
              <a:t>13</a:t>
            </a:fld>
            <a:endParaRPr lang="en-US"/>
          </a:p>
        </p:txBody>
      </p:sp>
    </p:spTree>
    <p:extLst>
      <p:ext uri="{BB962C8B-B14F-4D97-AF65-F5344CB8AC3E}">
        <p14:creationId xmlns:p14="http://schemas.microsoft.com/office/powerpoint/2010/main" val="981515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a:t>
            </a:r>
            <a:r>
              <a:rPr lang="en-US" baseline="0" dirty="0" smtClean="0"/>
              <a:t> may need to round!</a:t>
            </a:r>
            <a:endParaRPr lang="en-US" dirty="0" smtClean="0"/>
          </a:p>
          <a:p>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14</a:t>
            </a:fld>
            <a:endParaRPr lang="en-US"/>
          </a:p>
        </p:txBody>
      </p:sp>
    </p:spTree>
    <p:extLst>
      <p:ext uri="{BB962C8B-B14F-4D97-AF65-F5344CB8AC3E}">
        <p14:creationId xmlns:p14="http://schemas.microsoft.com/office/powerpoint/2010/main" val="484119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15</a:t>
            </a:fld>
            <a:endParaRPr lang="en-US"/>
          </a:p>
        </p:txBody>
      </p:sp>
    </p:spTree>
    <p:extLst>
      <p:ext uri="{BB962C8B-B14F-4D97-AF65-F5344CB8AC3E}">
        <p14:creationId xmlns:p14="http://schemas.microsoft.com/office/powerpoint/2010/main" val="2993436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codes explain why no CEA value was available</a:t>
            </a:r>
          </a:p>
          <a:p>
            <a:r>
              <a:rPr lang="en-US" dirty="0" smtClean="0"/>
              <a:t>-998</a:t>
            </a:r>
            <a:r>
              <a:rPr lang="en-US" baseline="0" dirty="0" smtClean="0"/>
              <a:t> is only used in the rare instance when it is stated in the medical record that the test was NOT done; if you don’t see whether it was done, use 999</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16</a:t>
            </a:fld>
            <a:endParaRPr lang="en-US"/>
          </a:p>
        </p:txBody>
      </p:sp>
    </p:spTree>
    <p:extLst>
      <p:ext uri="{BB962C8B-B14F-4D97-AF65-F5344CB8AC3E}">
        <p14:creationId xmlns:p14="http://schemas.microsoft.com/office/powerpoint/2010/main" val="2783042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-Tumor nodules</a:t>
            </a:r>
            <a:r>
              <a:rPr lang="en-US" baseline="0" dirty="0" smtClean="0"/>
              <a:t> in the fat outside the colon or rectum that have no LN structure</a:t>
            </a:r>
            <a:endParaRPr lang="en-US" dirty="0" smtClean="0"/>
          </a:p>
        </p:txBody>
      </p:sp>
      <p:sp>
        <p:nvSpPr>
          <p:cNvPr id="4" name="Slide Number Placeholder 3"/>
          <p:cNvSpPr>
            <a:spLocks noGrp="1"/>
          </p:cNvSpPr>
          <p:nvPr>
            <p:ph type="sldNum" sz="quarter" idx="10"/>
          </p:nvPr>
        </p:nvSpPr>
        <p:spPr/>
        <p:txBody>
          <a:bodyPr/>
          <a:lstStyle/>
          <a:p>
            <a:fld id="{BC25E42E-EC98-41CF-9A75-D4A558A4CAE5}" type="slidenum">
              <a:rPr lang="en-US" smtClean="0"/>
              <a:t>17</a:t>
            </a:fld>
            <a:endParaRPr lang="en-US"/>
          </a:p>
        </p:txBody>
      </p:sp>
    </p:spTree>
    <p:extLst>
      <p:ext uri="{BB962C8B-B14F-4D97-AF65-F5344CB8AC3E}">
        <p14:creationId xmlns:p14="http://schemas.microsoft.com/office/powerpoint/2010/main" val="372425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a:t>
            </a:r>
            <a:r>
              <a:rPr lang="en-US" baseline="0" dirty="0" smtClean="0"/>
              <a:t> not code actual LN’s in the field</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info should be on the CAP protocol for the resection of the primary site</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BC25E42E-EC98-41CF-9A75-D4A558A4CAE5}" type="slidenum">
              <a:rPr lang="en-US" smtClean="0"/>
              <a:t>18</a:t>
            </a:fld>
            <a:endParaRPr lang="en-US"/>
          </a:p>
        </p:txBody>
      </p:sp>
    </p:spTree>
    <p:extLst>
      <p:ext uri="{BB962C8B-B14F-4D97-AF65-F5344CB8AC3E}">
        <p14:creationId xmlns:p14="http://schemas.microsoft.com/office/powerpoint/2010/main" val="3172438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20</a:t>
            </a:fld>
            <a:endParaRPr lang="en-US"/>
          </a:p>
        </p:txBody>
      </p:sp>
    </p:spTree>
    <p:extLst>
      <p:ext uri="{BB962C8B-B14F-4D97-AF65-F5344CB8AC3E}">
        <p14:creationId xmlns:p14="http://schemas.microsoft.com/office/powerpoint/2010/main" val="4263679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itchFamily="34" charset="0"/>
              <a:buChar char="•"/>
            </a:pPr>
            <a:r>
              <a:rPr lang="en-US" sz="1400" dirty="0" smtClean="0"/>
              <a:t>Additional</a:t>
            </a:r>
            <a:r>
              <a:rPr lang="en-US" sz="1400" baseline="0" dirty="0" smtClean="0"/>
              <a:t> info for staging- i.e., thickness of melanoma, </a:t>
            </a:r>
            <a:r>
              <a:rPr lang="en-US" sz="1400" baseline="0" dirty="0" err="1" smtClean="0"/>
              <a:t>extracapsular</a:t>
            </a:r>
            <a:r>
              <a:rPr lang="en-US" sz="1400" baseline="0" dirty="0" smtClean="0"/>
              <a:t> </a:t>
            </a:r>
            <a:r>
              <a:rPr lang="en-US" sz="1400" baseline="0" dirty="0" err="1" smtClean="0"/>
              <a:t>ext</a:t>
            </a:r>
            <a:r>
              <a:rPr lang="en-US" sz="1400" baseline="0" dirty="0" smtClean="0"/>
              <a:t> in LN’s for H&amp;N</a:t>
            </a:r>
          </a:p>
          <a:p>
            <a:pPr marL="285750" indent="-285750">
              <a:buFont typeface="Arial" pitchFamily="34" charset="0"/>
              <a:buChar char="•"/>
            </a:pPr>
            <a:r>
              <a:rPr lang="en-US" sz="1400" baseline="0" dirty="0" smtClean="0"/>
              <a:t>Lab values and tumor markers- CEA for colon, AFP for testis, etc.</a:t>
            </a:r>
          </a:p>
          <a:p>
            <a:pPr marL="285750" indent="-285750">
              <a:buFont typeface="Arial" pitchFamily="34" charset="0"/>
              <a:buChar char="•"/>
            </a:pPr>
            <a:r>
              <a:rPr lang="en-US" sz="1400" baseline="0" dirty="0" smtClean="0"/>
              <a:t>Factors that predict survival or response to therapy- i.e., “B” </a:t>
            </a:r>
            <a:r>
              <a:rPr lang="en-US" sz="1400" baseline="0" dirty="0" err="1" smtClean="0"/>
              <a:t>sxs</a:t>
            </a:r>
            <a:r>
              <a:rPr lang="en-US" sz="1400" baseline="0" dirty="0" smtClean="0"/>
              <a:t> in lymphoma or HER-2 positivity in breast </a:t>
            </a:r>
            <a:r>
              <a:rPr lang="en-US" sz="1400" baseline="0" dirty="0" err="1" smtClean="0"/>
              <a:t>ca</a:t>
            </a:r>
            <a:endParaRPr lang="en-US" sz="1400" baseline="0" dirty="0" smtClean="0"/>
          </a:p>
          <a:p>
            <a:pPr marL="285750" indent="-285750">
              <a:buFont typeface="Arial" pitchFamily="34" charset="0"/>
              <a:buChar char="•"/>
            </a:pPr>
            <a:r>
              <a:rPr lang="en-US" sz="1400" baseline="0" dirty="0" smtClean="0"/>
              <a:t>Associated diseases or conditions: HPV infection in H/N, HIV/AIDS for Kaposi</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-With the advent</a:t>
            </a:r>
            <a:r>
              <a:rPr lang="en-US" sz="1400" baseline="0" dirty="0" smtClean="0"/>
              <a:t> of CSv2, some SSF’s that were collected CSv1 were made obsolete, while several others were added</a:t>
            </a:r>
          </a:p>
          <a:p>
            <a:endParaRPr lang="en-US" sz="14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 Part one, section 2 has a wealth of information, particularly regarding lab tests and values, how to round, converting units, etc.</a:t>
            </a:r>
          </a:p>
          <a:p>
            <a:endParaRPr lang="en-US" sz="1400" dirty="0"/>
          </a:p>
        </p:txBody>
      </p:sp>
      <p:sp>
        <p:nvSpPr>
          <p:cNvPr id="4" name="Slide Number Placeholder 3"/>
          <p:cNvSpPr>
            <a:spLocks noGrp="1"/>
          </p:cNvSpPr>
          <p:nvPr>
            <p:ph type="sldNum" sz="quarter" idx="10"/>
          </p:nvPr>
        </p:nvSpPr>
        <p:spPr/>
        <p:txBody>
          <a:bodyPr/>
          <a:lstStyle/>
          <a:p>
            <a:fld id="{BC25E42E-EC98-41CF-9A75-D4A558A4CAE5}" type="slidenum">
              <a:rPr lang="en-US" smtClean="0"/>
              <a:t>2</a:t>
            </a:fld>
            <a:endParaRPr lang="en-US"/>
          </a:p>
        </p:txBody>
      </p:sp>
    </p:spTree>
    <p:extLst>
      <p:ext uri="{BB962C8B-B14F-4D97-AF65-F5344CB8AC3E}">
        <p14:creationId xmlns:p14="http://schemas.microsoft.com/office/powerpoint/2010/main" val="2369454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Code 988 is entered by default</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21</a:t>
            </a:fld>
            <a:endParaRPr lang="en-US"/>
          </a:p>
        </p:txBody>
      </p:sp>
    </p:spTree>
    <p:extLst>
      <p:ext uri="{BB962C8B-B14F-4D97-AF65-F5344CB8AC3E}">
        <p14:creationId xmlns:p14="http://schemas.microsoft.com/office/powerpoint/2010/main" val="1374787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-CRM is the most important factor in</a:t>
            </a:r>
            <a:r>
              <a:rPr lang="en-US" baseline="0" dirty="0" smtClean="0"/>
              <a:t> predicting local recurrence</a:t>
            </a:r>
          </a:p>
          <a:p>
            <a:r>
              <a:rPr lang="en-US" dirty="0" smtClean="0"/>
              <a:t>-Should also be on CAP protocol</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22</a:t>
            </a:fld>
            <a:endParaRPr lang="en-US"/>
          </a:p>
        </p:txBody>
      </p:sp>
    </p:spTree>
    <p:extLst>
      <p:ext uri="{BB962C8B-B14F-4D97-AF65-F5344CB8AC3E}">
        <p14:creationId xmlns:p14="http://schemas.microsoft.com/office/powerpoint/2010/main" val="36765573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Parts of the colon wall (and rectum) are covered by the visceral peritoneum (as seen on the left above); some parts are not (as seen on the right).  When the surgeon dissects the non-</a:t>
            </a:r>
            <a:r>
              <a:rPr lang="en-US" dirty="0" err="1" smtClean="0"/>
              <a:t>serosalized</a:t>
            </a:r>
            <a:r>
              <a:rPr lang="en-US" dirty="0" smtClean="0"/>
              <a:t> parts, the CRM is the margin between the colon itself, and the mesentery. </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23</a:t>
            </a:fld>
            <a:endParaRPr lang="en-US"/>
          </a:p>
        </p:txBody>
      </p:sp>
    </p:spTree>
    <p:extLst>
      <p:ext uri="{BB962C8B-B14F-4D97-AF65-F5344CB8AC3E}">
        <p14:creationId xmlns:p14="http://schemas.microsoft.com/office/powerpoint/2010/main" val="3274468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baseline="0" dirty="0" smtClean="0"/>
          </a:p>
        </p:txBody>
      </p:sp>
      <p:sp>
        <p:nvSpPr>
          <p:cNvPr id="4" name="Slide Number Placeholder 3"/>
          <p:cNvSpPr>
            <a:spLocks noGrp="1"/>
          </p:cNvSpPr>
          <p:nvPr>
            <p:ph type="sldNum" sz="quarter" idx="10"/>
          </p:nvPr>
        </p:nvSpPr>
        <p:spPr/>
        <p:txBody>
          <a:bodyPr/>
          <a:lstStyle/>
          <a:p>
            <a:fld id="{BC25E42E-EC98-41CF-9A75-D4A558A4CAE5}" type="slidenum">
              <a:rPr lang="en-US" smtClean="0"/>
              <a:t>24</a:t>
            </a:fld>
            <a:endParaRPr lang="en-US"/>
          </a:p>
        </p:txBody>
      </p:sp>
    </p:spTree>
    <p:extLst>
      <p:ext uri="{BB962C8B-B14F-4D97-AF65-F5344CB8AC3E}">
        <p14:creationId xmlns:p14="http://schemas.microsoft.com/office/powerpoint/2010/main" val="1260076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-990, for example, </a:t>
            </a:r>
            <a:r>
              <a:rPr lang="en-US" dirty="0" err="1" smtClean="0"/>
              <a:t>polypectomy</a:t>
            </a:r>
            <a:r>
              <a:rPr lang="en-US" baseline="0" dirty="0" smtClean="0"/>
              <a:t> during colonoscopy, no residual </a:t>
            </a:r>
            <a:r>
              <a:rPr lang="en-US" baseline="0" dirty="0" err="1" smtClean="0"/>
              <a:t>dz</a:t>
            </a:r>
            <a:r>
              <a:rPr lang="en-US" baseline="0" dirty="0" smtClean="0"/>
              <a:t> on colon resection</a:t>
            </a:r>
          </a:p>
          <a:p>
            <a:r>
              <a:rPr lang="en-US" baseline="0" dirty="0" smtClean="0"/>
              <a:t>-991 states CRM is negative, but no measurement given</a:t>
            </a:r>
          </a:p>
        </p:txBody>
      </p:sp>
      <p:sp>
        <p:nvSpPr>
          <p:cNvPr id="4" name="Slide Number Placeholder 3"/>
          <p:cNvSpPr>
            <a:spLocks noGrp="1"/>
          </p:cNvSpPr>
          <p:nvPr>
            <p:ph type="sldNum" sz="quarter" idx="10"/>
          </p:nvPr>
        </p:nvSpPr>
        <p:spPr/>
        <p:txBody>
          <a:bodyPr/>
          <a:lstStyle/>
          <a:p>
            <a:fld id="{BC25E42E-EC98-41CF-9A75-D4A558A4CAE5}" type="slidenum">
              <a:rPr lang="en-US" smtClean="0"/>
              <a:t>25</a:t>
            </a:fld>
            <a:endParaRPr lang="en-US"/>
          </a:p>
        </p:txBody>
      </p:sp>
    </p:spTree>
    <p:extLst>
      <p:ext uri="{BB962C8B-B14F-4D97-AF65-F5344CB8AC3E}">
        <p14:creationId xmlns:p14="http://schemas.microsoft.com/office/powerpoint/2010/main" val="2474988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‘described as’ codes…</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26</a:t>
            </a:fld>
            <a:endParaRPr lang="en-US"/>
          </a:p>
        </p:txBody>
      </p:sp>
    </p:spTree>
    <p:extLst>
      <p:ext uri="{BB962C8B-B14F-4D97-AF65-F5344CB8AC3E}">
        <p14:creationId xmlns:p14="http://schemas.microsoft.com/office/powerpoint/2010/main" val="6497245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Code 988</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29</a:t>
            </a:fld>
            <a:endParaRPr lang="en-US"/>
          </a:p>
        </p:txBody>
      </p:sp>
    </p:spTree>
    <p:extLst>
      <p:ext uri="{BB962C8B-B14F-4D97-AF65-F5344CB8AC3E}">
        <p14:creationId xmlns:p14="http://schemas.microsoft.com/office/powerpoint/2010/main" val="22214935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SSF documents whether tumor cells</a:t>
            </a:r>
            <a:r>
              <a:rPr lang="en-US" baseline="0" dirty="0" smtClean="0"/>
              <a:t> has spread along nerve pathways; *not* invasion of the actual nerve itself </a:t>
            </a:r>
          </a:p>
          <a:p>
            <a:r>
              <a:rPr lang="en-US" baseline="0" dirty="0" smtClean="0"/>
              <a:t>-The cancer cells are spreading along the path of least resistance</a:t>
            </a:r>
          </a:p>
          <a:p>
            <a:r>
              <a:rPr lang="en-US" dirty="0" smtClean="0"/>
              <a:t>-Tumors</a:t>
            </a:r>
            <a:r>
              <a:rPr lang="en-US" baseline="0" dirty="0" smtClean="0"/>
              <a:t> with </a:t>
            </a:r>
            <a:r>
              <a:rPr lang="en-US" baseline="0" dirty="0" err="1" smtClean="0"/>
              <a:t>perineural</a:t>
            </a:r>
            <a:r>
              <a:rPr lang="en-US" baseline="0" dirty="0" smtClean="0"/>
              <a:t> invasion have a poorer prognosis than those without it</a:t>
            </a:r>
          </a:p>
          <a:p>
            <a:r>
              <a:rPr lang="en-US" baseline="0" dirty="0" smtClean="0"/>
              <a:t>-If it’s not mentioned in the path report, assume it’s not present</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30</a:t>
            </a:fld>
            <a:endParaRPr lang="en-US"/>
          </a:p>
        </p:txBody>
      </p:sp>
    </p:spTree>
    <p:extLst>
      <p:ext uri="{BB962C8B-B14F-4D97-AF65-F5344CB8AC3E}">
        <p14:creationId xmlns:p14="http://schemas.microsoft.com/office/powerpoint/2010/main" val="33629928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a:t>
            </a:r>
            <a:r>
              <a:rPr lang="en-US" baseline="0" dirty="0" smtClean="0"/>
              <a:t>mal KRAS is also referred to as “wild type,” meaning </a:t>
            </a:r>
            <a:r>
              <a:rPr lang="en-US" baseline="0" dirty="0" err="1" smtClean="0"/>
              <a:t>unmutated</a:t>
            </a:r>
            <a:endParaRPr lang="en-US" baseline="0" dirty="0" smtClean="0"/>
          </a:p>
          <a:p>
            <a:r>
              <a:rPr lang="en-US" baseline="0" dirty="0" smtClean="0"/>
              <a:t>-tumors with a mutated KRAS are unlikely to respond to certain expensive and toxic drugs (i.e., </a:t>
            </a:r>
            <a:r>
              <a:rPr lang="en-US" baseline="0" dirty="0" err="1" smtClean="0"/>
              <a:t>cetuximab</a:t>
            </a:r>
            <a:r>
              <a:rPr lang="en-US" baseline="0" dirty="0" smtClean="0"/>
              <a:t> [Erbitux])</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32</a:t>
            </a:fld>
            <a:endParaRPr lang="en-US"/>
          </a:p>
        </p:txBody>
      </p:sp>
    </p:spTree>
    <p:extLst>
      <p:ext uri="{BB962C8B-B14F-4D97-AF65-F5344CB8AC3E}">
        <p14:creationId xmlns:p14="http://schemas.microsoft.com/office/powerpoint/2010/main" val="4163856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ction="ppaction://hlinkfile"/>
              </a:rPr>
              <a:t>ASCO recommends</a:t>
            </a:r>
            <a:r>
              <a:rPr lang="en-US" dirty="0" smtClean="0"/>
              <a:t> that Stage IV colorectal patients be tested for KRAS if anti-EGFR therapy is being considered.  Code 999 will usually be coded for colon cancer patients with Stage 1 or Stage </a:t>
            </a:r>
            <a:r>
              <a:rPr lang="en-US" smtClean="0"/>
              <a:t>2 cancer.</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34</a:t>
            </a:fld>
            <a:endParaRPr lang="en-US"/>
          </a:p>
        </p:txBody>
      </p:sp>
    </p:spTree>
    <p:extLst>
      <p:ext uri="{BB962C8B-B14F-4D97-AF65-F5344CB8AC3E}">
        <p14:creationId xmlns:p14="http://schemas.microsoft.com/office/powerpoint/2010/main" val="4154833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a:t>
            </a:r>
            <a:r>
              <a:rPr lang="en-US" baseline="0" dirty="0" smtClean="0"/>
              <a:t> be download to your desktop from the CS web site</a:t>
            </a:r>
          </a:p>
          <a:p>
            <a:r>
              <a:rPr lang="en-US" dirty="0" smtClean="0"/>
              <a:t>-Hyperlinked, so</a:t>
            </a:r>
            <a:r>
              <a:rPr lang="en-US" baseline="0" dirty="0" smtClean="0"/>
              <a:t> you can jump directly to the topic you want </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3</a:t>
            </a:fld>
            <a:endParaRPr lang="en-US"/>
          </a:p>
        </p:txBody>
      </p:sp>
    </p:spTree>
    <p:extLst>
      <p:ext uri="{BB962C8B-B14F-4D97-AF65-F5344CB8AC3E}">
        <p14:creationId xmlns:p14="http://schemas.microsoft.com/office/powerpoint/2010/main" val="24691549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35</a:t>
            </a:fld>
            <a:endParaRPr lang="en-US"/>
          </a:p>
        </p:txBody>
      </p:sp>
    </p:spTree>
    <p:extLst>
      <p:ext uri="{BB962C8B-B14F-4D97-AF65-F5344CB8AC3E}">
        <p14:creationId xmlns:p14="http://schemas.microsoft.com/office/powerpoint/2010/main" val="719782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-Tells you which schemas it appears</a:t>
            </a:r>
            <a:r>
              <a:rPr lang="en-US" baseline="0" dirty="0" smtClean="0"/>
              <a:t> in</a:t>
            </a:r>
          </a:p>
          <a:p>
            <a:r>
              <a:rPr lang="en-US" baseline="0" dirty="0" smtClean="0"/>
              <a:t>-Defines what CEA is and how it’s tested</a:t>
            </a:r>
          </a:p>
          <a:p>
            <a:r>
              <a:rPr lang="en-US" baseline="0" dirty="0" smtClean="0"/>
              <a:t>-Provides reference range</a:t>
            </a:r>
          </a:p>
        </p:txBody>
      </p:sp>
      <p:sp>
        <p:nvSpPr>
          <p:cNvPr id="4" name="Slide Number Placeholder 3"/>
          <p:cNvSpPr>
            <a:spLocks noGrp="1"/>
          </p:cNvSpPr>
          <p:nvPr>
            <p:ph type="sldNum" sz="quarter" idx="10"/>
          </p:nvPr>
        </p:nvSpPr>
        <p:spPr/>
        <p:txBody>
          <a:bodyPr/>
          <a:lstStyle/>
          <a:p>
            <a:fld id="{BC25E42E-EC98-41CF-9A75-D4A558A4CAE5}" type="slidenum">
              <a:rPr lang="en-US" smtClean="0"/>
              <a:t>4</a:t>
            </a:fld>
            <a:endParaRPr lang="en-US"/>
          </a:p>
        </p:txBody>
      </p:sp>
    </p:spTree>
    <p:extLst>
      <p:ext uri="{BB962C8B-B14F-4D97-AF65-F5344CB8AC3E}">
        <p14:creationId xmlns:p14="http://schemas.microsoft.com/office/powerpoint/2010/main" val="698116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-For a few sites (for example, esophagus/GE junction), SSF25 distinguishes between two different staging schemas (in that case, stomach vs esophagus), also primary peritoneum, bile duct.</a:t>
            </a:r>
          </a:p>
        </p:txBody>
      </p:sp>
      <p:sp>
        <p:nvSpPr>
          <p:cNvPr id="4" name="Slide Number Placeholder 3"/>
          <p:cNvSpPr>
            <a:spLocks noGrp="1"/>
          </p:cNvSpPr>
          <p:nvPr>
            <p:ph type="sldNum" sz="quarter" idx="10"/>
          </p:nvPr>
        </p:nvSpPr>
        <p:spPr/>
        <p:txBody>
          <a:bodyPr/>
          <a:lstStyle/>
          <a:p>
            <a:fld id="{BC25E42E-EC98-41CF-9A75-D4A558A4CAE5}" type="slidenum">
              <a:rPr lang="en-US" smtClean="0"/>
              <a:t>5</a:t>
            </a:fld>
            <a:endParaRPr lang="en-US"/>
          </a:p>
        </p:txBody>
      </p:sp>
    </p:spTree>
    <p:extLst>
      <p:ext uri="{BB962C8B-B14F-4D97-AF65-F5344CB8AC3E}">
        <p14:creationId xmlns:p14="http://schemas.microsoft.com/office/powerpoint/2010/main" val="666023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-Some CS codes consistent across sites (i.e. CEA value is recorded in SSF1 for colon, appendix, and rectum)</a:t>
            </a:r>
          </a:p>
          <a:p>
            <a:endParaRPr lang="en-US" sz="1400" baseline="0" dirty="0" smtClean="0"/>
          </a:p>
          <a:p>
            <a:r>
              <a:rPr lang="en-US" sz="1400" baseline="0" dirty="0" smtClean="0"/>
              <a:t>-Default code for SSF’s that are not required is 988, for all sites-Cpdms.net will </a:t>
            </a:r>
            <a:r>
              <a:rPr lang="en-US" sz="1400" baseline="0" dirty="0" err="1" smtClean="0"/>
              <a:t>autofill</a:t>
            </a:r>
            <a:r>
              <a:rPr lang="en-US" sz="1400" baseline="0" dirty="0" smtClean="0"/>
              <a:t> this for you</a:t>
            </a:r>
          </a:p>
          <a:p>
            <a:endParaRPr lang="en-US" sz="1400" dirty="0"/>
          </a:p>
        </p:txBody>
      </p:sp>
      <p:sp>
        <p:nvSpPr>
          <p:cNvPr id="4" name="Slide Number Placeholder 3"/>
          <p:cNvSpPr>
            <a:spLocks noGrp="1"/>
          </p:cNvSpPr>
          <p:nvPr>
            <p:ph type="sldNum" sz="quarter" idx="10"/>
          </p:nvPr>
        </p:nvSpPr>
        <p:spPr/>
        <p:txBody>
          <a:bodyPr/>
          <a:lstStyle/>
          <a:p>
            <a:fld id="{BC25E42E-EC98-41CF-9A75-D4A558A4CAE5}" type="slidenum">
              <a:rPr lang="en-US" smtClean="0"/>
              <a:t>6</a:t>
            </a:fld>
            <a:endParaRPr lang="en-US"/>
          </a:p>
        </p:txBody>
      </p:sp>
    </p:spTree>
    <p:extLst>
      <p:ext uri="{BB962C8B-B14F-4D97-AF65-F5344CB8AC3E}">
        <p14:creationId xmlns:p14="http://schemas.microsoft.com/office/powerpoint/2010/main" val="2139901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-CEA stands for “</a:t>
            </a:r>
            <a:r>
              <a:rPr lang="en-US" sz="1400" baseline="0" dirty="0" err="1" smtClean="0"/>
              <a:t>carcinoembryonic</a:t>
            </a:r>
            <a:r>
              <a:rPr lang="en-US" sz="1400" baseline="0" dirty="0" smtClean="0"/>
              <a:t> antigen.”  It is a protein molecule normally found in many kind of cells, but elevated rates are associated with certain tumors, particularly in GI malignancies.  An elevated rate isn’t diagnostic of cancer, because other conditions (like smoking) can cause this.  The higher the CEA, the more likely it is the cancer has metastasized.</a:t>
            </a:r>
          </a:p>
          <a:p>
            <a:r>
              <a:rPr lang="en-US" sz="1400" dirty="0" smtClean="0"/>
              <a:t>-Part one, section two of the CS Manual</a:t>
            </a:r>
            <a:r>
              <a:rPr lang="en-US" sz="1400" baseline="0" dirty="0" smtClean="0"/>
              <a:t> instructs registrars to code the interpretation of the CEA lab value as stated *by the clinician*.  </a:t>
            </a:r>
            <a:endParaRPr lang="en-US" sz="1400" dirty="0"/>
          </a:p>
        </p:txBody>
      </p:sp>
      <p:sp>
        <p:nvSpPr>
          <p:cNvPr id="4" name="Slide Number Placeholder 3"/>
          <p:cNvSpPr>
            <a:spLocks noGrp="1"/>
          </p:cNvSpPr>
          <p:nvPr>
            <p:ph type="sldNum" sz="quarter" idx="10"/>
          </p:nvPr>
        </p:nvSpPr>
        <p:spPr/>
        <p:txBody>
          <a:bodyPr/>
          <a:lstStyle/>
          <a:p>
            <a:fld id="{BC25E42E-EC98-41CF-9A75-D4A558A4CAE5}" type="slidenum">
              <a:rPr lang="en-US" smtClean="0"/>
              <a:t>7</a:t>
            </a:fld>
            <a:endParaRPr lang="en-US"/>
          </a:p>
        </p:txBody>
      </p:sp>
    </p:spTree>
    <p:extLst>
      <p:ext uri="{BB962C8B-B14F-4D97-AF65-F5344CB8AC3E}">
        <p14:creationId xmlns:p14="http://schemas.microsoft.com/office/powerpoint/2010/main" val="3811609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field is needed in order to derive AJCC stage</a:t>
            </a:r>
          </a:p>
          <a:p>
            <a:r>
              <a:rPr lang="en-US" baseline="0" dirty="0" smtClean="0"/>
              <a:t>-It can be important in rectal cancer and low sigmoid cancers, where pre-operative chemo or XRT may be given prior to surgery, thus making clinical staging important</a:t>
            </a:r>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8</a:t>
            </a:fld>
            <a:endParaRPr lang="en-US"/>
          </a:p>
        </p:txBody>
      </p:sp>
    </p:spTree>
    <p:extLst>
      <p:ext uri="{BB962C8B-B14F-4D97-AF65-F5344CB8AC3E}">
        <p14:creationId xmlns:p14="http://schemas.microsoft.com/office/powerpoint/2010/main" val="69088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-Very important to read notes!!!</a:t>
            </a:r>
          </a:p>
          <a:p>
            <a:r>
              <a:rPr lang="en-US" dirty="0" smtClean="0"/>
              <a:t>-They</a:t>
            </a:r>
            <a:r>
              <a:rPr lang="en-US" baseline="0" dirty="0" smtClean="0"/>
              <a:t> contain essential info; failing to read them could result in miscoding! </a:t>
            </a:r>
          </a:p>
          <a:p>
            <a:r>
              <a:rPr lang="en-US" baseline="0" dirty="0" smtClean="0"/>
              <a:t>-The exception to Note 3 would be in situ tumors.</a:t>
            </a:r>
            <a:endParaRPr lang="en-US" dirty="0" smtClean="0"/>
          </a:p>
          <a:p>
            <a:endParaRPr lang="en-US" dirty="0"/>
          </a:p>
        </p:txBody>
      </p:sp>
      <p:sp>
        <p:nvSpPr>
          <p:cNvPr id="4" name="Slide Number Placeholder 3"/>
          <p:cNvSpPr>
            <a:spLocks noGrp="1"/>
          </p:cNvSpPr>
          <p:nvPr>
            <p:ph type="sldNum" sz="quarter" idx="10"/>
          </p:nvPr>
        </p:nvSpPr>
        <p:spPr/>
        <p:txBody>
          <a:bodyPr/>
          <a:lstStyle/>
          <a:p>
            <a:fld id="{BC25E42E-EC98-41CF-9A75-D4A558A4CAE5}" type="slidenum">
              <a:rPr lang="en-US" smtClean="0"/>
              <a:t>9</a:t>
            </a:fld>
            <a:endParaRPr lang="en-US"/>
          </a:p>
        </p:txBody>
      </p:sp>
    </p:spTree>
    <p:extLst>
      <p:ext uri="{BB962C8B-B14F-4D97-AF65-F5344CB8AC3E}">
        <p14:creationId xmlns:p14="http://schemas.microsoft.com/office/powerpoint/2010/main" val="3257581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3363879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537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39644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1411023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14592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1842399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1790575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270303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714868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6B4CF-A15B-4718-B3AF-BB7EA3009FF4}" type="datetimeFigureOut">
              <a:rPr lang="en-US" smtClean="0"/>
              <a:t>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208818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066B4CF-A15B-4718-B3AF-BB7EA3009FF4}" type="datetimeFigureOut">
              <a:rPr lang="en-US" smtClean="0"/>
              <a:t>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3346308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066B4CF-A15B-4718-B3AF-BB7EA3009FF4}" type="datetimeFigureOut">
              <a:rPr lang="en-US" smtClean="0"/>
              <a:t>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4286923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066B4CF-A15B-4718-B3AF-BB7EA3009FF4}" type="datetimeFigureOut">
              <a:rPr lang="en-US" smtClean="0"/>
              <a:t>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2036528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66B4CF-A15B-4718-B3AF-BB7EA3009FF4}" type="datetimeFigureOut">
              <a:rPr lang="en-US" smtClean="0"/>
              <a:t>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3729742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66B4CF-A15B-4718-B3AF-BB7EA3009FF4}" type="datetimeFigureOut">
              <a:rPr lang="en-US" smtClean="0"/>
              <a:t>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734094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66B4CF-A15B-4718-B3AF-BB7EA3009FF4}" type="datetimeFigureOut">
              <a:rPr lang="en-US" smtClean="0"/>
              <a:t>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53EF86-12DD-4F00-BC86-2382D242A8D8}" type="slidenum">
              <a:rPr lang="en-US" smtClean="0"/>
              <a:t>‹#›</a:t>
            </a:fld>
            <a:endParaRPr lang="en-US"/>
          </a:p>
        </p:txBody>
      </p:sp>
    </p:spTree>
    <p:extLst>
      <p:ext uri="{BB962C8B-B14F-4D97-AF65-F5344CB8AC3E}">
        <p14:creationId xmlns:p14="http://schemas.microsoft.com/office/powerpoint/2010/main" val="2525267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066B4CF-A15B-4718-B3AF-BB7EA3009FF4}" type="datetimeFigureOut">
              <a:rPr lang="en-US" smtClean="0"/>
              <a:t>2/5/2016</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F53EF86-12DD-4F00-BC86-2382D242A8D8}" type="slidenum">
              <a:rPr lang="en-US" smtClean="0"/>
              <a:t>‹#›</a:t>
            </a:fld>
            <a:endParaRPr lang="en-US"/>
          </a:p>
        </p:txBody>
      </p:sp>
    </p:spTree>
    <p:extLst>
      <p:ext uri="{BB962C8B-B14F-4D97-AF65-F5344CB8AC3E}">
        <p14:creationId xmlns:p14="http://schemas.microsoft.com/office/powerpoint/2010/main" val="187499913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Collaborative Staging for Colon</a:t>
            </a:r>
            <a:endParaRPr lang="en-US" dirty="0"/>
          </a:p>
        </p:txBody>
      </p:sp>
      <p:sp>
        <p:nvSpPr>
          <p:cNvPr id="3" name="Subtitle 2"/>
          <p:cNvSpPr>
            <a:spLocks noGrp="1"/>
          </p:cNvSpPr>
          <p:nvPr>
            <p:ph type="subTitle" idx="1"/>
          </p:nvPr>
        </p:nvSpPr>
        <p:spPr/>
        <p:txBody>
          <a:bodyPr>
            <a:normAutofit/>
          </a:bodyPr>
          <a:lstStyle/>
          <a:p>
            <a:r>
              <a:rPr lang="en-US" sz="4000" dirty="0" smtClean="0"/>
              <a:t>Site Specific Factors</a:t>
            </a:r>
            <a:endParaRPr lang="en-US" sz="4000" dirty="0"/>
          </a:p>
        </p:txBody>
      </p:sp>
      <p:sp>
        <p:nvSpPr>
          <p:cNvPr id="4" name="Rectangle 3"/>
          <p:cNvSpPr/>
          <p:nvPr/>
        </p:nvSpPr>
        <p:spPr>
          <a:xfrm>
            <a:off x="685800" y="5029200"/>
            <a:ext cx="4572000" cy="923330"/>
          </a:xfrm>
          <a:prstGeom prst="rect">
            <a:avLst/>
          </a:prstGeom>
        </p:spPr>
        <p:txBody>
          <a:bodyPr>
            <a:spAutoFit/>
          </a:bodyPr>
          <a:lstStyle/>
          <a:p>
            <a:r>
              <a:rPr lang="en-US" dirty="0"/>
              <a:t>Tonya Brandenburg, MHA, CTR</a:t>
            </a:r>
          </a:p>
          <a:p>
            <a:r>
              <a:rPr lang="en-US" dirty="0"/>
              <a:t>QA Manager Abstracting and Coding</a:t>
            </a:r>
          </a:p>
          <a:p>
            <a:r>
              <a:rPr lang="en-US" dirty="0"/>
              <a:t>Kentucky Cancer Registry </a:t>
            </a:r>
            <a:endParaRPr lang="en-US" dirty="0"/>
          </a:p>
        </p:txBody>
      </p:sp>
    </p:spTree>
    <p:extLst>
      <p:ext uri="{BB962C8B-B14F-4D97-AF65-F5344CB8AC3E}">
        <p14:creationId xmlns:p14="http://schemas.microsoft.com/office/powerpoint/2010/main" val="27719242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SSF2: Clinical Assessment of LN’s</a:t>
            </a:r>
          </a:p>
        </p:txBody>
      </p:sp>
      <p:sp>
        <p:nvSpPr>
          <p:cNvPr id="3" name="Content Placeholder 2"/>
          <p:cNvSpPr>
            <a:spLocks noGrp="1"/>
          </p:cNvSpPr>
          <p:nvPr>
            <p:ph idx="1"/>
          </p:nvPr>
        </p:nvSpPr>
        <p:spPr/>
        <p:txBody>
          <a:bodyPr>
            <a:normAutofit/>
          </a:bodyPr>
          <a:lstStyle/>
          <a:p>
            <a:r>
              <a:rPr lang="en-US" dirty="0" smtClean="0"/>
              <a:t>000</a:t>
            </a:r>
            <a:r>
              <a:rPr lang="en-US" dirty="0"/>
              <a:t>	Nodes not clinically evident; imaging of regional nodes performed and nodes not mentioned</a:t>
            </a:r>
          </a:p>
          <a:p>
            <a:r>
              <a:rPr lang="en-US" dirty="0"/>
              <a:t>010	Metastasis in 1 regional node, determined </a:t>
            </a:r>
            <a:r>
              <a:rPr lang="en-US" dirty="0" smtClean="0"/>
              <a:t>clinically OR stated </a:t>
            </a:r>
            <a:r>
              <a:rPr lang="en-US" dirty="0"/>
              <a:t>as clinical N1a</a:t>
            </a:r>
          </a:p>
          <a:p>
            <a:r>
              <a:rPr lang="en-US" dirty="0"/>
              <a:t>020	Metastases in 2-3 regional nodes, determined </a:t>
            </a:r>
            <a:r>
              <a:rPr lang="en-US" dirty="0" smtClean="0"/>
              <a:t>clinically OR stated </a:t>
            </a:r>
            <a:r>
              <a:rPr lang="en-US" dirty="0"/>
              <a:t>as clinical </a:t>
            </a:r>
            <a:r>
              <a:rPr lang="en-US" dirty="0" smtClean="0"/>
              <a:t>N1b</a:t>
            </a:r>
          </a:p>
          <a:p>
            <a:r>
              <a:rPr lang="en-US" dirty="0" smtClean="0"/>
              <a:t>030 OBSOLETE  </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5200" y="4648200"/>
            <a:ext cx="2590800" cy="1619250"/>
          </a:xfrm>
          <a:prstGeom prst="rect">
            <a:avLst/>
          </a:prstGeom>
        </p:spPr>
      </p:pic>
    </p:spTree>
    <p:extLst>
      <p:ext uri="{BB962C8B-B14F-4D97-AF65-F5344CB8AC3E}">
        <p14:creationId xmlns:p14="http://schemas.microsoft.com/office/powerpoint/2010/main" val="2093802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SSF2: Clinical Assessment of LN’s</a:t>
            </a:r>
          </a:p>
        </p:txBody>
      </p:sp>
      <p:sp>
        <p:nvSpPr>
          <p:cNvPr id="3" name="Content Placeholder 2"/>
          <p:cNvSpPr>
            <a:spLocks noGrp="1"/>
          </p:cNvSpPr>
          <p:nvPr>
            <p:ph idx="1"/>
          </p:nvPr>
        </p:nvSpPr>
        <p:spPr/>
        <p:txBody>
          <a:bodyPr>
            <a:normAutofit/>
          </a:bodyPr>
          <a:lstStyle/>
          <a:p>
            <a:r>
              <a:rPr lang="en-US" dirty="0"/>
              <a:t>100	Metastases in 1-3 regional nodes, determined </a:t>
            </a:r>
            <a:r>
              <a:rPr lang="en-US" dirty="0" smtClean="0"/>
              <a:t>clinically or stated </a:t>
            </a:r>
            <a:r>
              <a:rPr lang="en-US" dirty="0"/>
              <a:t>as clinical N1 [NOS]</a:t>
            </a:r>
          </a:p>
          <a:p>
            <a:r>
              <a:rPr lang="en-US" dirty="0"/>
              <a:t>110	Metastases in 4-6 regional nodes, determined </a:t>
            </a:r>
            <a:r>
              <a:rPr lang="en-US" dirty="0" smtClean="0"/>
              <a:t>clinically or stated </a:t>
            </a:r>
            <a:r>
              <a:rPr lang="en-US" dirty="0"/>
              <a:t>as clinical N2a</a:t>
            </a:r>
          </a:p>
          <a:p>
            <a:r>
              <a:rPr lang="en-US" dirty="0"/>
              <a:t>120	Metastases in 7 or more regional nodes, determined </a:t>
            </a:r>
            <a:r>
              <a:rPr lang="en-US" dirty="0" smtClean="0"/>
              <a:t>clinically or stated </a:t>
            </a:r>
            <a:r>
              <a:rPr lang="en-US" dirty="0"/>
              <a:t>as clinical N2b</a:t>
            </a:r>
          </a:p>
          <a:p>
            <a:r>
              <a:rPr lang="en-US" dirty="0"/>
              <a:t>200	Metastases in 4 or more regional nodes, determined clinically  Stated as clinical N2 [NOS]</a:t>
            </a:r>
          </a:p>
          <a:p>
            <a:r>
              <a:rPr lang="en-US" dirty="0"/>
              <a:t>400	Clinically positive regional node(s), NOS</a:t>
            </a:r>
          </a:p>
        </p:txBody>
      </p:sp>
    </p:spTree>
    <p:extLst>
      <p:ext uri="{BB962C8B-B14F-4D97-AF65-F5344CB8AC3E}">
        <p14:creationId xmlns:p14="http://schemas.microsoft.com/office/powerpoint/2010/main" val="16181481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SSF2: Clinical Assessment of LN’s</a:t>
            </a:r>
          </a:p>
        </p:txBody>
      </p:sp>
      <p:sp>
        <p:nvSpPr>
          <p:cNvPr id="3" name="Content Placeholder 2"/>
          <p:cNvSpPr>
            <a:spLocks noGrp="1"/>
          </p:cNvSpPr>
          <p:nvPr>
            <p:ph idx="1"/>
          </p:nvPr>
        </p:nvSpPr>
        <p:spPr/>
        <p:txBody>
          <a:bodyPr>
            <a:normAutofit/>
          </a:bodyPr>
          <a:lstStyle/>
          <a:p>
            <a:r>
              <a:rPr lang="en-US" dirty="0"/>
              <a:t>888	OBSOLETE </a:t>
            </a:r>
          </a:p>
          <a:p>
            <a:r>
              <a:rPr lang="en-US" dirty="0"/>
              <a:t>988	Not applicable:  Information not collected for this </a:t>
            </a:r>
            <a:r>
              <a:rPr lang="en-US" dirty="0" smtClean="0"/>
              <a:t>case (May </a:t>
            </a:r>
            <a:r>
              <a:rPr lang="en-US" dirty="0"/>
              <a:t>include cases converted from code 888 used in CSv1 for "Not applicable" or when the item was not collected.  If this item is required to derive T, N, M, or any stage, use of code 988 may result in an error.)</a:t>
            </a:r>
          </a:p>
          <a:p>
            <a:r>
              <a:rPr lang="en-US" dirty="0"/>
              <a:t>999	Regional lymph node(s) involved pathologically, clinical assessment not </a:t>
            </a:r>
            <a:r>
              <a:rPr lang="en-US" dirty="0" smtClean="0"/>
              <a:t>stated or unknown </a:t>
            </a:r>
            <a:r>
              <a:rPr lang="en-US" dirty="0"/>
              <a:t>if regional lymph nodes clinically </a:t>
            </a:r>
            <a:r>
              <a:rPr lang="en-US" dirty="0" smtClean="0"/>
              <a:t>evident; not </a:t>
            </a:r>
            <a:r>
              <a:rPr lang="en-US" dirty="0"/>
              <a:t>documented in patient record</a:t>
            </a:r>
          </a:p>
        </p:txBody>
      </p:sp>
    </p:spTree>
    <p:extLst>
      <p:ext uri="{BB962C8B-B14F-4D97-AF65-F5344CB8AC3E}">
        <p14:creationId xmlns:p14="http://schemas.microsoft.com/office/powerpoint/2010/main" val="18117201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SSF3: CEA Lab Value</a:t>
            </a:r>
            <a:endParaRPr lang="en-US" dirty="0"/>
          </a:p>
        </p:txBody>
      </p:sp>
      <p:sp>
        <p:nvSpPr>
          <p:cNvPr id="3" name="Content Placeholder 2"/>
          <p:cNvSpPr>
            <a:spLocks noGrp="1"/>
          </p:cNvSpPr>
          <p:nvPr>
            <p:ph idx="1"/>
          </p:nvPr>
        </p:nvSpPr>
        <p:spPr>
          <a:xfrm>
            <a:off x="457200" y="2286000"/>
            <a:ext cx="8229600" cy="4038600"/>
          </a:xfrm>
        </p:spPr>
        <p:txBody>
          <a:bodyPr>
            <a:normAutofit/>
          </a:bodyPr>
          <a:lstStyle/>
          <a:p>
            <a:r>
              <a:rPr lang="en-US" dirty="0"/>
              <a:t>Note 1:  CEA is a tumor marker that has value in the management of certain malignancies.</a:t>
            </a:r>
          </a:p>
          <a:p>
            <a:r>
              <a:rPr lang="en-US" dirty="0"/>
              <a:t>Note 2:  The same laboratory test should be used to record information in CS Site-Specific Factors 1 and 3.</a:t>
            </a:r>
          </a:p>
          <a:p>
            <a:r>
              <a:rPr lang="en-US" dirty="0"/>
              <a:t>Note 3:  Record to the nearest tenth in </a:t>
            </a:r>
            <a:r>
              <a:rPr lang="en-US" dirty="0" err="1"/>
              <a:t>nanograms</a:t>
            </a:r>
            <a:r>
              <a:rPr lang="en-US" dirty="0"/>
              <a:t>/milliliter (</a:t>
            </a:r>
            <a:r>
              <a:rPr lang="en-US" dirty="0" err="1"/>
              <a:t>ng</a:t>
            </a:r>
            <a:r>
              <a:rPr lang="en-US" dirty="0"/>
              <a:t>/ml) the highest CEA lab value documented in the medical record prior to treatment.  For example, code a pretreatment CEA </a:t>
            </a:r>
            <a:r>
              <a:rPr lang="en-US" dirty="0" smtClean="0"/>
              <a:t>of</a:t>
            </a:r>
          </a:p>
          <a:p>
            <a:pPr marL="0" indent="0">
              <a:buNone/>
            </a:pPr>
            <a:r>
              <a:rPr lang="en-US" dirty="0"/>
              <a:t> </a:t>
            </a:r>
            <a:r>
              <a:rPr lang="en-US" dirty="0" smtClean="0"/>
              <a:t>  </a:t>
            </a:r>
            <a:r>
              <a:rPr lang="en-US" dirty="0"/>
              <a:t>7 ng/ml as 070. </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304800"/>
            <a:ext cx="2133600" cy="1703832"/>
          </a:xfrm>
          <a:prstGeom prst="rect">
            <a:avLst/>
          </a:prstGeom>
        </p:spPr>
      </p:pic>
    </p:spTree>
    <p:extLst>
      <p:ext uri="{BB962C8B-B14F-4D97-AF65-F5344CB8AC3E}">
        <p14:creationId xmlns:p14="http://schemas.microsoft.com/office/powerpoint/2010/main" val="3967473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SSF3: CEA Lab Value</a:t>
            </a:r>
          </a:p>
        </p:txBody>
      </p:sp>
      <p:sp>
        <p:nvSpPr>
          <p:cNvPr id="3" name="Content Placeholder 2"/>
          <p:cNvSpPr>
            <a:spLocks noGrp="1"/>
          </p:cNvSpPr>
          <p:nvPr>
            <p:ph idx="1"/>
          </p:nvPr>
        </p:nvSpPr>
        <p:spPr/>
        <p:txBody>
          <a:bodyPr/>
          <a:lstStyle/>
          <a:p>
            <a:r>
              <a:rPr lang="en-US" dirty="0"/>
              <a:t>Note 4:  Code 000 is reserved for exactly 0.0 </a:t>
            </a:r>
            <a:r>
              <a:rPr lang="en-US" dirty="0" err="1"/>
              <a:t>ng</a:t>
            </a:r>
            <a:r>
              <a:rPr lang="en-US" dirty="0"/>
              <a:t>/ml (no measurable amount of CEA).  Do not round tiny values down to 0.0 </a:t>
            </a:r>
            <a:r>
              <a:rPr lang="en-US" dirty="0" err="1"/>
              <a:t>ng</a:t>
            </a:r>
            <a:r>
              <a:rPr lang="en-US" dirty="0"/>
              <a:t>/ml; any measured value less than or equal to 0.1 </a:t>
            </a:r>
            <a:r>
              <a:rPr lang="en-US" dirty="0" err="1"/>
              <a:t>ng</a:t>
            </a:r>
            <a:r>
              <a:rPr lang="en-US" dirty="0"/>
              <a:t>/ml should be coded 001.  For code 001, also round 0.11-0.14 </a:t>
            </a:r>
            <a:r>
              <a:rPr lang="en-US" dirty="0" err="1"/>
              <a:t>ng</a:t>
            </a:r>
            <a:r>
              <a:rPr lang="en-US" dirty="0"/>
              <a:t>/ml down to 0.1 </a:t>
            </a:r>
            <a:r>
              <a:rPr lang="en-US" dirty="0" err="1"/>
              <a:t>ng</a:t>
            </a:r>
            <a:r>
              <a:rPr lang="en-US" dirty="0"/>
              <a:t>/ml.  For codes 002-980, round values to the nearest tenth of a </a:t>
            </a:r>
            <a:r>
              <a:rPr lang="en-US" dirty="0" err="1"/>
              <a:t>ng</a:t>
            </a:r>
            <a:r>
              <a:rPr lang="en-US" dirty="0"/>
              <a:t>/ml.</a:t>
            </a:r>
          </a:p>
          <a:p>
            <a:r>
              <a:rPr lang="en-US" dirty="0"/>
              <a:t>Note 5:  For an uncertain value, record the stated closest value.  For example, code a value stated as "less than 0.5 </a:t>
            </a:r>
            <a:r>
              <a:rPr lang="en-US" dirty="0" err="1"/>
              <a:t>ng</a:t>
            </a:r>
            <a:r>
              <a:rPr lang="en-US" dirty="0"/>
              <a:t>/ml" as 005.</a:t>
            </a:r>
          </a:p>
          <a:p>
            <a:endParaRPr lang="en-US" dirty="0"/>
          </a:p>
        </p:txBody>
      </p:sp>
    </p:spTree>
    <p:extLst>
      <p:ext uri="{BB962C8B-B14F-4D97-AF65-F5344CB8AC3E}">
        <p14:creationId xmlns:p14="http://schemas.microsoft.com/office/powerpoint/2010/main" val="1041933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 3: CEA Lab Value</a:t>
            </a:r>
            <a:endParaRPr lang="en-US" dirty="0"/>
          </a:p>
        </p:txBody>
      </p:sp>
      <p:sp>
        <p:nvSpPr>
          <p:cNvPr id="3" name="Content Placeholder 2"/>
          <p:cNvSpPr>
            <a:spLocks noGrp="1"/>
          </p:cNvSpPr>
          <p:nvPr>
            <p:ph idx="1"/>
          </p:nvPr>
        </p:nvSpPr>
        <p:spPr/>
        <p:txBody>
          <a:bodyPr/>
          <a:lstStyle/>
          <a:p>
            <a:r>
              <a:rPr lang="en-US" dirty="0"/>
              <a:t>000	0.0 </a:t>
            </a:r>
            <a:r>
              <a:rPr lang="en-US" dirty="0" err="1"/>
              <a:t>nanograms</a:t>
            </a:r>
            <a:r>
              <a:rPr lang="en-US" dirty="0"/>
              <a:t>/milliliter (</a:t>
            </a:r>
            <a:r>
              <a:rPr lang="en-US" dirty="0" err="1"/>
              <a:t>ng</a:t>
            </a:r>
            <a:r>
              <a:rPr lang="en-US" dirty="0"/>
              <a:t>/ml) exactly</a:t>
            </a:r>
          </a:p>
          <a:p>
            <a:r>
              <a:rPr lang="en-US" dirty="0"/>
              <a:t>001	0.1 or less </a:t>
            </a:r>
            <a:r>
              <a:rPr lang="en-US" dirty="0" err="1" smtClean="0"/>
              <a:t>ng</a:t>
            </a:r>
            <a:r>
              <a:rPr lang="en-US" dirty="0" smtClean="0"/>
              <a:t>/ml; stated </a:t>
            </a:r>
            <a:r>
              <a:rPr lang="en-US" dirty="0"/>
              <a:t>as less than 0.1 </a:t>
            </a:r>
            <a:r>
              <a:rPr lang="en-US" dirty="0" err="1"/>
              <a:t>ng</a:t>
            </a:r>
            <a:r>
              <a:rPr lang="en-US" dirty="0"/>
              <a:t>/ml with no exact value</a:t>
            </a:r>
          </a:p>
          <a:p>
            <a:r>
              <a:rPr lang="en-US" dirty="0"/>
              <a:t>002-979	0.2-97.9 </a:t>
            </a:r>
            <a:r>
              <a:rPr lang="en-US" dirty="0" err="1" smtClean="0"/>
              <a:t>ng</a:t>
            </a:r>
            <a:r>
              <a:rPr lang="en-US" dirty="0" smtClean="0"/>
              <a:t>/ml; (</a:t>
            </a:r>
            <a:r>
              <a:rPr lang="en-US" dirty="0"/>
              <a:t>Exact value to nearest tenth in </a:t>
            </a:r>
            <a:r>
              <a:rPr lang="en-US" dirty="0" err="1"/>
              <a:t>ng</a:t>
            </a:r>
            <a:r>
              <a:rPr lang="en-US" dirty="0"/>
              <a:t>/ml)</a:t>
            </a:r>
          </a:p>
          <a:p>
            <a:r>
              <a:rPr lang="en-US" dirty="0"/>
              <a:t>980	98.0 or greater </a:t>
            </a:r>
            <a:r>
              <a:rPr lang="en-US" dirty="0" err="1"/>
              <a:t>ng</a:t>
            </a:r>
            <a:r>
              <a:rPr lang="en-US" dirty="0"/>
              <a:t>/ml</a:t>
            </a:r>
          </a:p>
        </p:txBody>
      </p:sp>
    </p:spTree>
    <p:extLst>
      <p:ext uri="{BB962C8B-B14F-4D97-AF65-F5344CB8AC3E}">
        <p14:creationId xmlns:p14="http://schemas.microsoft.com/office/powerpoint/2010/main" val="31598017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SSF 3: CEA Lab Value</a:t>
            </a:r>
          </a:p>
        </p:txBody>
      </p:sp>
      <p:sp>
        <p:nvSpPr>
          <p:cNvPr id="3" name="Content Placeholder 2"/>
          <p:cNvSpPr>
            <a:spLocks noGrp="1"/>
          </p:cNvSpPr>
          <p:nvPr>
            <p:ph idx="1"/>
          </p:nvPr>
        </p:nvSpPr>
        <p:spPr/>
        <p:txBody>
          <a:bodyPr>
            <a:normAutofit/>
          </a:bodyPr>
          <a:lstStyle/>
          <a:p>
            <a:r>
              <a:rPr lang="en-US" dirty="0"/>
              <a:t>988	Not applicable:  Information not collected for this </a:t>
            </a:r>
            <a:r>
              <a:rPr lang="en-US" dirty="0" smtClean="0"/>
              <a:t>case; (</a:t>
            </a:r>
            <a:r>
              <a:rPr lang="en-US" dirty="0"/>
              <a:t>May include cases converted from code 888 used in CSv1 for "Not applicable" or when the item was not collected.  If this item is required to derive T, N, M, or any stage, use of code 988 may result in an error.)</a:t>
            </a:r>
          </a:p>
          <a:p>
            <a:r>
              <a:rPr lang="en-US" dirty="0"/>
              <a:t>997	Test ordered, results not in chart</a:t>
            </a:r>
          </a:p>
          <a:p>
            <a:r>
              <a:rPr lang="en-US" dirty="0"/>
              <a:t>998	Test not done (test not ordered and not performed)</a:t>
            </a:r>
          </a:p>
          <a:p>
            <a:r>
              <a:rPr lang="en-US" dirty="0"/>
              <a:t>999	Unknown or no </a:t>
            </a:r>
            <a:r>
              <a:rPr lang="en-US" dirty="0" smtClean="0"/>
              <a:t>information;  not </a:t>
            </a:r>
            <a:r>
              <a:rPr lang="en-US" dirty="0"/>
              <a:t>documented in patient record</a:t>
            </a:r>
          </a:p>
        </p:txBody>
      </p:sp>
    </p:spTree>
    <p:extLst>
      <p:ext uri="{BB962C8B-B14F-4D97-AF65-F5344CB8AC3E}">
        <p14:creationId xmlns:p14="http://schemas.microsoft.com/office/powerpoint/2010/main" val="23620996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SSF4: Tumor Deposits</a:t>
            </a:r>
            <a:endParaRPr lang="en-US" dirty="0"/>
          </a:p>
        </p:txBody>
      </p:sp>
      <p:sp>
        <p:nvSpPr>
          <p:cNvPr id="3" name="Content Placeholder 2"/>
          <p:cNvSpPr>
            <a:spLocks noGrp="1"/>
          </p:cNvSpPr>
          <p:nvPr>
            <p:ph idx="1"/>
          </p:nvPr>
        </p:nvSpPr>
        <p:spPr>
          <a:xfrm>
            <a:off x="457200" y="1935480"/>
            <a:ext cx="4724400" cy="4389120"/>
          </a:xfrm>
        </p:spPr>
        <p:txBody>
          <a:bodyPr>
            <a:normAutofit/>
          </a:bodyPr>
          <a:lstStyle/>
          <a:p>
            <a:r>
              <a:rPr lang="en-US" dirty="0"/>
              <a:t>Note 1:  Tumor deposits (TD) are defined as one or more satellite </a:t>
            </a:r>
            <a:r>
              <a:rPr lang="en-US" dirty="0" err="1"/>
              <a:t>peritumoral</a:t>
            </a:r>
            <a:r>
              <a:rPr lang="en-US" dirty="0"/>
              <a:t> nodules in the </a:t>
            </a:r>
            <a:r>
              <a:rPr lang="en-US" dirty="0" err="1"/>
              <a:t>pericolorectal</a:t>
            </a:r>
            <a:r>
              <a:rPr lang="en-US" dirty="0"/>
              <a:t> adipose tissue of a primary carcinoma without histologic evidence of residual lymph node in the nodule.  Such TD may represent discontinuous spread, venous invasion with extravascular spread, or a totally replaced lymph node</a:t>
            </a:r>
            <a:r>
              <a:rPr lang="en-US" dirty="0" smtClean="0"/>
              <a:t>. </a:t>
            </a:r>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032" y="2438400"/>
            <a:ext cx="2945501" cy="2969777"/>
          </a:xfrm>
          <a:prstGeom prst="rect">
            <a:avLst/>
          </a:prstGeom>
        </p:spPr>
      </p:pic>
    </p:spTree>
    <p:extLst>
      <p:ext uri="{BB962C8B-B14F-4D97-AF65-F5344CB8AC3E}">
        <p14:creationId xmlns:p14="http://schemas.microsoft.com/office/powerpoint/2010/main" val="22653026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SSF4: Tumor Deposits</a:t>
            </a:r>
          </a:p>
        </p:txBody>
      </p:sp>
      <p:sp>
        <p:nvSpPr>
          <p:cNvPr id="3" name="Content Placeholder 2"/>
          <p:cNvSpPr>
            <a:spLocks noGrp="1"/>
          </p:cNvSpPr>
          <p:nvPr>
            <p:ph idx="1"/>
          </p:nvPr>
        </p:nvSpPr>
        <p:spPr/>
        <p:txBody>
          <a:bodyPr/>
          <a:lstStyle/>
          <a:p>
            <a:r>
              <a:rPr lang="en-US" dirty="0"/>
              <a:t>Note 2:  Record the number of TD whether or not there are positive lymph nodes.</a:t>
            </a:r>
          </a:p>
          <a:p>
            <a:r>
              <a:rPr lang="en-US" dirty="0"/>
              <a:t>Note 3:  Assign code 000 if surgical resection of the primary site is performed, the pathology report is available for review, and tumor deposits are not mentioned.</a:t>
            </a:r>
          </a:p>
          <a:p>
            <a:endParaRPr lang="en-US" dirty="0"/>
          </a:p>
        </p:txBody>
      </p:sp>
    </p:spTree>
    <p:extLst>
      <p:ext uri="{BB962C8B-B14F-4D97-AF65-F5344CB8AC3E}">
        <p14:creationId xmlns:p14="http://schemas.microsoft.com/office/powerpoint/2010/main" val="19638064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SSF4: Tumor Deposits</a:t>
            </a:r>
          </a:p>
        </p:txBody>
      </p:sp>
      <p:sp>
        <p:nvSpPr>
          <p:cNvPr id="3" name="Content Placeholder 2"/>
          <p:cNvSpPr>
            <a:spLocks noGrp="1"/>
          </p:cNvSpPr>
          <p:nvPr>
            <p:ph idx="1"/>
          </p:nvPr>
        </p:nvSpPr>
        <p:spPr/>
        <p:txBody>
          <a:bodyPr/>
          <a:lstStyle/>
          <a:p>
            <a:r>
              <a:rPr lang="en-US" dirty="0"/>
              <a:t>000	</a:t>
            </a:r>
            <a:r>
              <a:rPr lang="en-US" dirty="0" smtClean="0"/>
              <a:t>           None</a:t>
            </a:r>
            <a:endParaRPr lang="en-US" dirty="0"/>
          </a:p>
          <a:p>
            <a:r>
              <a:rPr lang="en-US" dirty="0"/>
              <a:t>001-080	</a:t>
            </a:r>
            <a:r>
              <a:rPr lang="en-US" dirty="0"/>
              <a:t> </a:t>
            </a:r>
            <a:r>
              <a:rPr lang="en-US" dirty="0" smtClean="0"/>
              <a:t>   </a:t>
            </a:r>
            <a:r>
              <a:rPr lang="en-US" dirty="0" smtClean="0"/>
              <a:t>1-80 </a:t>
            </a:r>
            <a:r>
              <a:rPr lang="en-US" dirty="0"/>
              <a:t>Tumor deposits (TD</a:t>
            </a:r>
            <a:r>
              <a:rPr lang="en-US" dirty="0" smtClean="0"/>
              <a:t>)(</a:t>
            </a:r>
            <a:r>
              <a:rPr lang="en-US" dirty="0"/>
              <a:t>Exact </a:t>
            </a:r>
            <a:r>
              <a:rPr lang="en-US" dirty="0" smtClean="0"/>
              <a:t># </a:t>
            </a:r>
            <a:r>
              <a:rPr lang="en-US" dirty="0"/>
              <a:t>of </a:t>
            </a:r>
            <a:r>
              <a:rPr lang="en-US" dirty="0" smtClean="0"/>
              <a:t>TD</a:t>
            </a:r>
            <a:r>
              <a:rPr lang="en-US" dirty="0"/>
              <a:t>)</a:t>
            </a:r>
          </a:p>
          <a:p>
            <a:r>
              <a:rPr lang="en-US" dirty="0"/>
              <a:t>081	</a:t>
            </a:r>
            <a:r>
              <a:rPr lang="en-US" dirty="0" smtClean="0"/>
              <a:t>           81 </a:t>
            </a:r>
            <a:r>
              <a:rPr lang="en-US" dirty="0"/>
              <a:t>or more </a:t>
            </a:r>
            <a:r>
              <a:rPr lang="en-US" dirty="0" smtClean="0"/>
              <a:t>TD</a:t>
            </a:r>
          </a:p>
          <a:p>
            <a:r>
              <a:rPr lang="en-US" dirty="0"/>
              <a:t>888	</a:t>
            </a:r>
            <a:r>
              <a:rPr lang="en-US" dirty="0" smtClean="0"/>
              <a:t>           OBSOLETE </a:t>
            </a:r>
            <a:endParaRPr lang="en-US" dirty="0"/>
          </a:p>
        </p:txBody>
      </p:sp>
    </p:spTree>
    <p:extLst>
      <p:ext uri="{BB962C8B-B14F-4D97-AF65-F5344CB8AC3E}">
        <p14:creationId xmlns:p14="http://schemas.microsoft.com/office/powerpoint/2010/main" val="3924368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Site specific factors</a:t>
            </a:r>
            <a:endParaRPr lang="en-US" dirty="0"/>
          </a:p>
        </p:txBody>
      </p:sp>
      <p:sp>
        <p:nvSpPr>
          <p:cNvPr id="5" name="Content Placeholder 4"/>
          <p:cNvSpPr>
            <a:spLocks noGrp="1"/>
          </p:cNvSpPr>
          <p:nvPr>
            <p:ph idx="1"/>
          </p:nvPr>
        </p:nvSpPr>
        <p:spPr/>
        <p:txBody>
          <a:bodyPr/>
          <a:lstStyle/>
          <a:p>
            <a:r>
              <a:rPr lang="en-US" dirty="0" smtClean="0"/>
              <a:t>Collect additional information in order to generate AJCC  stage</a:t>
            </a:r>
          </a:p>
          <a:p>
            <a:r>
              <a:rPr lang="en-US" dirty="0" smtClean="0"/>
              <a:t>Record important prognostic indicators</a:t>
            </a:r>
          </a:p>
          <a:p>
            <a:r>
              <a:rPr lang="en-US" dirty="0" smtClean="0"/>
              <a:t>A site may have anywhere from zero to twenty-five SSF’s</a:t>
            </a:r>
          </a:p>
          <a:p>
            <a:r>
              <a:rPr lang="en-US" dirty="0"/>
              <a:t>Part One, Section Two of the Collaborative Staging Manual contains coding instructions for the SSF’s</a:t>
            </a:r>
          </a:p>
          <a:p>
            <a:endParaRPr lang="en-US" dirty="0" smtClean="0"/>
          </a:p>
        </p:txBody>
      </p:sp>
    </p:spTree>
    <p:extLst>
      <p:ext uri="{BB962C8B-B14F-4D97-AF65-F5344CB8AC3E}">
        <p14:creationId xmlns:p14="http://schemas.microsoft.com/office/powerpoint/2010/main" val="13893538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SSF4: Tumor Deposits</a:t>
            </a:r>
          </a:p>
        </p:txBody>
      </p:sp>
      <p:sp>
        <p:nvSpPr>
          <p:cNvPr id="3" name="Content Placeholder 2"/>
          <p:cNvSpPr>
            <a:spLocks noGrp="1"/>
          </p:cNvSpPr>
          <p:nvPr>
            <p:ph idx="1"/>
          </p:nvPr>
        </p:nvSpPr>
        <p:spPr/>
        <p:txBody>
          <a:bodyPr>
            <a:normAutofit/>
          </a:bodyPr>
          <a:lstStyle/>
          <a:p>
            <a:r>
              <a:rPr lang="en-US" dirty="0"/>
              <a:t>988	Not applicable:  Information not collected for this </a:t>
            </a:r>
            <a:r>
              <a:rPr lang="en-US" dirty="0" smtClean="0"/>
              <a:t>case; (</a:t>
            </a:r>
            <a:r>
              <a:rPr lang="en-US" dirty="0"/>
              <a:t>May include cases converted from code 888 used in CSv1 for "Not applicable" or when the item was not collected.  If this item is required to derive T, N, M, or any stage, use of code 988 may result in an error.)</a:t>
            </a:r>
          </a:p>
          <a:p>
            <a:r>
              <a:rPr lang="en-US" dirty="0"/>
              <a:t>990	TD identified, number unknown</a:t>
            </a:r>
          </a:p>
          <a:p>
            <a:r>
              <a:rPr lang="en-US" dirty="0"/>
              <a:t>998	No surgical resection of primary site</a:t>
            </a:r>
          </a:p>
          <a:p>
            <a:r>
              <a:rPr lang="en-US" dirty="0"/>
              <a:t>999	Unknown or no </a:t>
            </a:r>
            <a:r>
              <a:rPr lang="en-US" dirty="0" smtClean="0"/>
              <a:t>information; Insufficient </a:t>
            </a:r>
            <a:r>
              <a:rPr lang="en-US" dirty="0"/>
              <a:t>information; </a:t>
            </a:r>
            <a:r>
              <a:rPr lang="en-US" dirty="0" smtClean="0"/>
              <a:t>indeterminate </a:t>
            </a:r>
            <a:r>
              <a:rPr lang="en-US" dirty="0"/>
              <a:t>if TD </a:t>
            </a:r>
            <a:r>
              <a:rPr lang="en-US" dirty="0" smtClean="0"/>
              <a:t>present; Not </a:t>
            </a:r>
            <a:r>
              <a:rPr lang="en-US" dirty="0"/>
              <a:t>documented in patient record</a:t>
            </a:r>
          </a:p>
        </p:txBody>
      </p:sp>
    </p:spTree>
    <p:extLst>
      <p:ext uri="{BB962C8B-B14F-4D97-AF65-F5344CB8AC3E}">
        <p14:creationId xmlns:p14="http://schemas.microsoft.com/office/powerpoint/2010/main" val="36609547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14600"/>
            <a:ext cx="4343400" cy="1143000"/>
          </a:xfrm>
        </p:spPr>
        <p:txBody>
          <a:bodyPr>
            <a:normAutofit fontScale="90000"/>
          </a:bodyPr>
          <a:lstStyle/>
          <a:p>
            <a:r>
              <a:rPr lang="en-US" dirty="0" smtClean="0"/>
              <a:t>SSF5 is not required!</a:t>
            </a:r>
            <a:br>
              <a:rPr lang="en-US" dirty="0" smtClean="0"/>
            </a:br>
            <a:r>
              <a:rPr lang="en-US" dirty="0" smtClean="0"/>
              <a:t>Nap with a friend. </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81600" y="1891073"/>
            <a:ext cx="3292077" cy="3350491"/>
          </a:xfrm>
        </p:spPr>
      </p:pic>
    </p:spTree>
    <p:extLst>
      <p:ext uri="{BB962C8B-B14F-4D97-AF65-F5344CB8AC3E}">
        <p14:creationId xmlns:p14="http://schemas.microsoft.com/office/powerpoint/2010/main" val="7442785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SSF6: Circumferential Resection Margin</a:t>
            </a:r>
            <a:endParaRPr lang="en-US" dirty="0"/>
          </a:p>
        </p:txBody>
      </p:sp>
      <p:sp>
        <p:nvSpPr>
          <p:cNvPr id="3" name="Content Placeholder 2"/>
          <p:cNvSpPr>
            <a:spLocks noGrp="1"/>
          </p:cNvSpPr>
          <p:nvPr>
            <p:ph idx="1"/>
          </p:nvPr>
        </p:nvSpPr>
        <p:spPr/>
        <p:txBody>
          <a:bodyPr>
            <a:normAutofit lnSpcReduction="10000"/>
          </a:bodyPr>
          <a:lstStyle/>
          <a:p>
            <a:r>
              <a:rPr lang="en-US" dirty="0"/>
              <a:t>The CRM may also be referred to as the circumferential </a:t>
            </a:r>
            <a:r>
              <a:rPr lang="en-US" dirty="0">
                <a:solidFill>
                  <a:srgbClr val="FF0000"/>
                </a:solidFill>
              </a:rPr>
              <a:t>radial</a:t>
            </a:r>
            <a:r>
              <a:rPr lang="en-US" dirty="0"/>
              <a:t> margin or </a:t>
            </a:r>
            <a:r>
              <a:rPr lang="en-US" dirty="0">
                <a:solidFill>
                  <a:srgbClr val="FF0000"/>
                </a:solidFill>
              </a:rPr>
              <a:t>mesenteric</a:t>
            </a:r>
            <a:r>
              <a:rPr lang="en-US" dirty="0"/>
              <a:t> </a:t>
            </a:r>
            <a:r>
              <a:rPr lang="en-US" dirty="0" smtClean="0"/>
              <a:t>margin</a:t>
            </a:r>
          </a:p>
          <a:p>
            <a:r>
              <a:rPr lang="en-US" dirty="0"/>
              <a:t>The CRM is a significant prognostic indicator for recurrence, so it’s important to record it accurately</a:t>
            </a:r>
          </a:p>
          <a:p>
            <a:r>
              <a:rPr lang="en-US" dirty="0"/>
              <a:t>Note 4:  Record to the nearest </a:t>
            </a:r>
            <a:r>
              <a:rPr lang="en-US" dirty="0">
                <a:solidFill>
                  <a:srgbClr val="FF0000"/>
                </a:solidFill>
              </a:rPr>
              <a:t>tenth</a:t>
            </a:r>
            <a:r>
              <a:rPr lang="en-US" dirty="0"/>
              <a:t> in millimeters (mm) the distance between the leading edge of the tumor and the nearest edge of surgically dissected margin as recorded in the pathology report.  For example, if the CRM is 2 mm, code 020.  If the margin is involved (positive), use code 000.  If the margin is described as less than 1 mm with no more specific measurement, use code 000; margins of 0-1 mm are recorded by the pathologist as involved. </a:t>
            </a:r>
          </a:p>
          <a:p>
            <a:endParaRPr lang="en-US" dirty="0"/>
          </a:p>
        </p:txBody>
      </p:sp>
    </p:spTree>
    <p:extLst>
      <p:ext uri="{BB962C8B-B14F-4D97-AF65-F5344CB8AC3E}">
        <p14:creationId xmlns:p14="http://schemas.microsoft.com/office/powerpoint/2010/main" val="1838072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SSF6: CRM</a:t>
            </a:r>
            <a:endParaRPr lang="en-US" sz="3600" dirty="0"/>
          </a:p>
        </p:txBody>
      </p:sp>
      <p:pic>
        <p:nvPicPr>
          <p:cNvPr id="1026" name="Picture 2"/>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0312" r="10312"/>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half" idx="2"/>
          </p:nvPr>
        </p:nvSpPr>
        <p:spPr/>
        <p:txBody>
          <a:bodyPr>
            <a:normAutofit fontScale="85000" lnSpcReduction="10000"/>
          </a:bodyPr>
          <a:lstStyle/>
          <a:p>
            <a:r>
              <a:rPr lang="en-US" dirty="0"/>
              <a:t>Circumferential resection margin. T4a (left side) has perforated the visceral peritoneum. In contrast, T3; R2 (right side) shows macroscopic involvement of the circumferential resection margin of a non-</a:t>
            </a:r>
            <a:r>
              <a:rPr lang="en-US" dirty="0" err="1"/>
              <a:t>peritonealized</a:t>
            </a:r>
            <a:r>
              <a:rPr lang="en-US" dirty="0"/>
              <a:t> surface of the </a:t>
            </a:r>
            <a:r>
              <a:rPr lang="en-US" dirty="0" err="1"/>
              <a:t>colorectum</a:t>
            </a:r>
            <a:r>
              <a:rPr lang="en-US" dirty="0"/>
              <a:t> by tumor with gross disease remaining after </a:t>
            </a:r>
            <a:br>
              <a:rPr lang="en-US" dirty="0"/>
            </a:br>
            <a:r>
              <a:rPr lang="en-US" dirty="0"/>
              <a:t>surgical excision</a:t>
            </a:r>
          </a:p>
          <a:p>
            <a:endParaRPr lang="en-US" dirty="0"/>
          </a:p>
        </p:txBody>
      </p:sp>
      <p:sp>
        <p:nvSpPr>
          <p:cNvPr id="5" name="Footer Placeholder 4"/>
          <p:cNvSpPr>
            <a:spLocks noGrp="1"/>
          </p:cNvSpPr>
          <p:nvPr>
            <p:ph type="ftr" sz="quarter" idx="11"/>
          </p:nvPr>
        </p:nvSpPr>
        <p:spPr/>
        <p:txBody>
          <a:bodyPr/>
          <a:lstStyle/>
          <a:p>
            <a:r>
              <a:rPr lang="en-US" dirty="0"/>
              <a:t>Compton, C.C., Byrd, D.R., et al., Editors. AJCC </a:t>
            </a:r>
            <a:r>
              <a:rPr lang="en-US" dirty="0" err="1"/>
              <a:t>CancerStaging</a:t>
            </a:r>
            <a:r>
              <a:rPr lang="en-US" dirty="0"/>
              <a:t> Atlas, 2nd Edition. New York: Springer, 2012. ©American Joint Committee on Cancer</a:t>
            </a:r>
          </a:p>
          <a:p>
            <a:endParaRPr lang="en-US" dirty="0"/>
          </a:p>
        </p:txBody>
      </p:sp>
    </p:spTree>
    <p:extLst>
      <p:ext uri="{BB962C8B-B14F-4D97-AF65-F5344CB8AC3E}">
        <p14:creationId xmlns:p14="http://schemas.microsoft.com/office/powerpoint/2010/main" val="22583254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SSF6: CRM</a:t>
            </a:r>
            <a:endParaRPr lang="en-US" dirty="0"/>
          </a:p>
        </p:txBody>
      </p:sp>
      <p:sp>
        <p:nvSpPr>
          <p:cNvPr id="3" name="Content Placeholder 2"/>
          <p:cNvSpPr>
            <a:spLocks noGrp="1"/>
          </p:cNvSpPr>
          <p:nvPr>
            <p:ph idx="1"/>
          </p:nvPr>
        </p:nvSpPr>
        <p:spPr>
          <a:xfrm>
            <a:off x="609598" y="2160590"/>
            <a:ext cx="7010401" cy="3880773"/>
          </a:xfrm>
        </p:spPr>
        <p:txBody>
          <a:bodyPr>
            <a:normAutofit/>
          </a:bodyPr>
          <a:lstStyle/>
          <a:p>
            <a:r>
              <a:rPr lang="en-US" dirty="0"/>
              <a:t>000	</a:t>
            </a:r>
            <a:r>
              <a:rPr lang="en-US" dirty="0" smtClean="0"/>
              <a:t>       </a:t>
            </a:r>
            <a:r>
              <a:rPr lang="en-US" dirty="0" smtClean="0"/>
              <a:t>Margin </a:t>
            </a:r>
            <a:r>
              <a:rPr lang="en-US" dirty="0"/>
              <a:t>IS involved with </a:t>
            </a:r>
            <a:r>
              <a:rPr lang="en-US" dirty="0" smtClean="0"/>
              <a:t>tumor; </a:t>
            </a:r>
            <a:r>
              <a:rPr lang="en-US" dirty="0" smtClean="0"/>
              <a:t>  							Circumferential </a:t>
            </a:r>
            <a:r>
              <a:rPr lang="en-US" dirty="0"/>
              <a:t>resection margin (CRM) </a:t>
            </a:r>
            <a:r>
              <a:rPr lang="en-US" dirty="0" smtClean="0"/>
              <a:t>					positive</a:t>
            </a:r>
            <a:r>
              <a:rPr lang="en-US" dirty="0" smtClean="0"/>
              <a:t>; Described </a:t>
            </a:r>
            <a:r>
              <a:rPr lang="en-US" dirty="0"/>
              <a:t>as "less than 1 millimeter </a:t>
            </a:r>
            <a:r>
              <a:rPr lang="en-US" dirty="0" smtClean="0"/>
              <a:t>				(mm)“</a:t>
            </a:r>
            <a:endParaRPr lang="en-US" dirty="0" smtClean="0"/>
          </a:p>
          <a:p>
            <a:pPr marL="0" indent="0">
              <a:buNone/>
            </a:pPr>
            <a:endParaRPr lang="en-US" dirty="0"/>
          </a:p>
          <a:p>
            <a:r>
              <a:rPr lang="en-US" dirty="0" smtClean="0"/>
              <a:t>001-980   0.1- </a:t>
            </a:r>
            <a:r>
              <a:rPr lang="en-US" dirty="0"/>
              <a:t>98.0 millimeter (mm</a:t>
            </a:r>
            <a:r>
              <a:rPr lang="en-US" dirty="0" smtClean="0"/>
              <a:t>);  (</a:t>
            </a:r>
            <a:r>
              <a:rPr lang="en-US" dirty="0"/>
              <a:t>Exact size to nearest </a:t>
            </a:r>
            <a:r>
              <a:rPr lang="en-US" dirty="0" smtClean="0"/>
              <a:t>			tenth </a:t>
            </a:r>
            <a:r>
              <a:rPr lang="en-US" dirty="0"/>
              <a:t>of millimeter)</a:t>
            </a:r>
          </a:p>
          <a:p>
            <a:endParaRPr lang="en-US" dirty="0" smtClean="0"/>
          </a:p>
          <a:p>
            <a:r>
              <a:rPr lang="en-US" dirty="0" smtClean="0"/>
              <a:t>981</a:t>
            </a:r>
            <a:r>
              <a:rPr lang="en-US" dirty="0"/>
              <a:t>	</a:t>
            </a:r>
            <a:r>
              <a:rPr lang="en-US" dirty="0" smtClean="0"/>
              <a:t>       </a:t>
            </a:r>
            <a:r>
              <a:rPr lang="en-US" dirty="0" smtClean="0"/>
              <a:t>98.1 </a:t>
            </a:r>
            <a:r>
              <a:rPr lang="en-US" dirty="0"/>
              <a:t>mm or </a:t>
            </a:r>
            <a:r>
              <a:rPr lang="en-US" dirty="0" smtClean="0"/>
              <a:t>greater</a:t>
            </a:r>
            <a:endParaRPr lang="en-US" dirty="0"/>
          </a:p>
        </p:txBody>
      </p:sp>
    </p:spTree>
    <p:extLst>
      <p:ext uri="{BB962C8B-B14F-4D97-AF65-F5344CB8AC3E}">
        <p14:creationId xmlns:p14="http://schemas.microsoft.com/office/powerpoint/2010/main" val="37667149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SSF6: CRM</a:t>
            </a:r>
            <a:endParaRPr lang="en-US" dirty="0"/>
          </a:p>
        </p:txBody>
      </p:sp>
      <p:sp>
        <p:nvSpPr>
          <p:cNvPr id="3" name="Content Placeholder 2"/>
          <p:cNvSpPr>
            <a:spLocks noGrp="1"/>
          </p:cNvSpPr>
          <p:nvPr>
            <p:ph idx="1"/>
          </p:nvPr>
        </p:nvSpPr>
        <p:spPr/>
        <p:txBody>
          <a:bodyPr>
            <a:normAutofit/>
          </a:bodyPr>
          <a:lstStyle/>
          <a:p>
            <a:r>
              <a:rPr lang="en-US" dirty="0" smtClean="0"/>
              <a:t>988</a:t>
            </a:r>
            <a:r>
              <a:rPr lang="en-US" dirty="0"/>
              <a:t>	</a:t>
            </a:r>
            <a:r>
              <a:rPr lang="en-US" dirty="0" smtClean="0"/>
              <a:t>       Not </a:t>
            </a:r>
            <a:r>
              <a:rPr lang="en-US" dirty="0"/>
              <a:t>applicable:  Information not collected for </a:t>
            </a:r>
            <a:r>
              <a:rPr lang="en-US" dirty="0" smtClean="0"/>
              <a:t>			this </a:t>
            </a:r>
            <a:r>
              <a:rPr lang="en-US" dirty="0" smtClean="0"/>
              <a:t>case; (</a:t>
            </a:r>
            <a:r>
              <a:rPr lang="en-US" dirty="0"/>
              <a:t>May include cases converted from </a:t>
            </a:r>
            <a:r>
              <a:rPr lang="en-US" dirty="0" smtClean="0"/>
              <a:t>			code </a:t>
            </a:r>
            <a:r>
              <a:rPr lang="en-US" dirty="0"/>
              <a:t>888 used in CSv1 for "Not applicable" or </a:t>
            </a:r>
            <a:r>
              <a:rPr lang="en-US" dirty="0" smtClean="0"/>
              <a:t>			when </a:t>
            </a:r>
            <a:r>
              <a:rPr lang="en-US" dirty="0"/>
              <a:t>the item was not collected.  If this item </a:t>
            </a:r>
            <a:r>
              <a:rPr lang="en-US" dirty="0" smtClean="0"/>
              <a:t>			is </a:t>
            </a:r>
            <a:r>
              <a:rPr lang="en-US" dirty="0"/>
              <a:t>required to derive T, N, M, or any stage, use </a:t>
            </a:r>
            <a:r>
              <a:rPr lang="en-US" dirty="0" smtClean="0"/>
              <a:t>			of </a:t>
            </a:r>
            <a:r>
              <a:rPr lang="en-US" dirty="0"/>
              <a:t>code 988 may result in an error</a:t>
            </a:r>
            <a:r>
              <a:rPr lang="en-US" dirty="0" smtClean="0"/>
              <a:t>.)</a:t>
            </a:r>
          </a:p>
          <a:p>
            <a:pPr marL="0" indent="0">
              <a:buNone/>
            </a:pPr>
            <a:endParaRPr lang="en-US" dirty="0"/>
          </a:p>
          <a:p>
            <a:r>
              <a:rPr lang="en-US" dirty="0"/>
              <a:t>990	</a:t>
            </a:r>
            <a:r>
              <a:rPr lang="en-US" dirty="0" smtClean="0"/>
              <a:t>       No </a:t>
            </a:r>
            <a:r>
              <a:rPr lang="en-US" dirty="0"/>
              <a:t>residual tumor identified on specimen</a:t>
            </a:r>
          </a:p>
          <a:p>
            <a:endParaRPr lang="en-US" dirty="0" smtClean="0"/>
          </a:p>
          <a:p>
            <a:r>
              <a:rPr lang="en-US" dirty="0" smtClean="0"/>
              <a:t>991</a:t>
            </a:r>
            <a:r>
              <a:rPr lang="en-US" dirty="0"/>
              <a:t>	</a:t>
            </a:r>
            <a:r>
              <a:rPr lang="en-US" dirty="0" smtClean="0"/>
              <a:t>       Margins </a:t>
            </a:r>
            <a:r>
              <a:rPr lang="en-US" dirty="0"/>
              <a:t>clear, distance from tumor not stated</a:t>
            </a:r>
          </a:p>
        </p:txBody>
      </p:sp>
    </p:spTree>
    <p:extLst>
      <p:ext uri="{BB962C8B-B14F-4D97-AF65-F5344CB8AC3E}">
        <p14:creationId xmlns:p14="http://schemas.microsoft.com/office/powerpoint/2010/main" val="18159256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SSF6: CRM</a:t>
            </a:r>
            <a:endParaRPr lang="en-US" dirty="0"/>
          </a:p>
        </p:txBody>
      </p:sp>
      <p:sp>
        <p:nvSpPr>
          <p:cNvPr id="3" name="Content Placeholder 2"/>
          <p:cNvSpPr>
            <a:spLocks noGrp="1"/>
          </p:cNvSpPr>
          <p:nvPr>
            <p:ph idx="1"/>
          </p:nvPr>
        </p:nvSpPr>
        <p:spPr/>
        <p:txBody>
          <a:bodyPr/>
          <a:lstStyle/>
          <a:p>
            <a:r>
              <a:rPr lang="en-US" dirty="0"/>
              <a:t>992	Described as "less than 2 mm," or "greater than 1 </a:t>
            </a:r>
            <a:r>
              <a:rPr lang="en-US" dirty="0" smtClean="0"/>
              <a:t>		mm</a:t>
            </a:r>
            <a:r>
              <a:rPr lang="en-US" dirty="0"/>
              <a:t>," or "between 1 mm and 2 mm"</a:t>
            </a:r>
          </a:p>
          <a:p>
            <a:r>
              <a:rPr lang="en-US" dirty="0"/>
              <a:t>993	Described as "less than 3 mm," or "greater than 2 </a:t>
            </a:r>
            <a:r>
              <a:rPr lang="en-US" dirty="0" smtClean="0"/>
              <a:t>		mm</a:t>
            </a:r>
            <a:r>
              <a:rPr lang="en-US" dirty="0"/>
              <a:t>," or "between 2 mm and 3 mm"</a:t>
            </a:r>
          </a:p>
          <a:p>
            <a:r>
              <a:rPr lang="en-US" dirty="0"/>
              <a:t>994	Described as "less than 4 mm," or "greater than 3 </a:t>
            </a:r>
            <a:r>
              <a:rPr lang="en-US" dirty="0" smtClean="0"/>
              <a:t>		mm</a:t>
            </a:r>
            <a:r>
              <a:rPr lang="en-US" dirty="0"/>
              <a:t>," or "between 3 mm and 4 mm"</a:t>
            </a:r>
          </a:p>
          <a:p>
            <a:r>
              <a:rPr lang="en-US" dirty="0"/>
              <a:t>995	Described as "less than 5 mm," or "greater than 4 </a:t>
            </a:r>
            <a:r>
              <a:rPr lang="en-US" dirty="0" smtClean="0"/>
              <a:t>		mm</a:t>
            </a:r>
            <a:r>
              <a:rPr lang="en-US" dirty="0"/>
              <a:t>," or "between 4 mm and 5 mm"</a:t>
            </a:r>
          </a:p>
          <a:p>
            <a:r>
              <a:rPr lang="en-US" dirty="0"/>
              <a:t>996	Described as "greater than 5 mm"</a:t>
            </a:r>
          </a:p>
        </p:txBody>
      </p:sp>
    </p:spTree>
    <p:extLst>
      <p:ext uri="{BB962C8B-B14F-4D97-AF65-F5344CB8AC3E}">
        <p14:creationId xmlns:p14="http://schemas.microsoft.com/office/powerpoint/2010/main" val="36517643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SSF6: CRM</a:t>
            </a:r>
            <a:endParaRPr lang="en-US" dirty="0"/>
          </a:p>
        </p:txBody>
      </p:sp>
      <p:sp>
        <p:nvSpPr>
          <p:cNvPr id="3" name="Content Placeholder 2"/>
          <p:cNvSpPr>
            <a:spLocks noGrp="1"/>
          </p:cNvSpPr>
          <p:nvPr>
            <p:ph idx="1"/>
          </p:nvPr>
        </p:nvSpPr>
        <p:spPr/>
        <p:txBody>
          <a:bodyPr/>
          <a:lstStyle/>
          <a:p>
            <a:r>
              <a:rPr lang="en-US" dirty="0"/>
              <a:t>998	No resection of primary site</a:t>
            </a:r>
          </a:p>
          <a:p>
            <a:r>
              <a:rPr lang="en-US" dirty="0"/>
              <a:t>999	Unknown or no </a:t>
            </a:r>
            <a:r>
              <a:rPr lang="en-US" dirty="0" smtClean="0"/>
              <a:t>information; CRM </a:t>
            </a:r>
            <a:r>
              <a:rPr lang="en-US" dirty="0"/>
              <a:t>not </a:t>
            </a:r>
            <a:r>
              <a:rPr lang="en-US" dirty="0" smtClean="0"/>
              <a:t>mentioned; </a:t>
            </a:r>
            <a:r>
              <a:rPr lang="en-US" dirty="0" smtClean="0"/>
              <a:t>		Not </a:t>
            </a:r>
            <a:r>
              <a:rPr lang="en-US" dirty="0"/>
              <a:t>documented in patient record</a:t>
            </a:r>
          </a:p>
        </p:txBody>
      </p:sp>
    </p:spTree>
    <p:extLst>
      <p:ext uri="{BB962C8B-B14F-4D97-AF65-F5344CB8AC3E}">
        <p14:creationId xmlns:p14="http://schemas.microsoft.com/office/powerpoint/2010/main" val="25191038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SSF6: CRM</a:t>
            </a:r>
            <a:endParaRPr lang="en-US" dirty="0"/>
          </a:p>
        </p:txBody>
      </p:sp>
      <p:sp>
        <p:nvSpPr>
          <p:cNvPr id="3" name="Content Placeholder 2"/>
          <p:cNvSpPr>
            <a:spLocks noGrp="1"/>
          </p:cNvSpPr>
          <p:nvPr>
            <p:ph idx="1"/>
          </p:nvPr>
        </p:nvSpPr>
        <p:spPr/>
        <p:txBody>
          <a:bodyPr/>
          <a:lstStyle/>
          <a:p>
            <a:r>
              <a:rPr lang="en-US" dirty="0"/>
              <a:t>Read through all codes! </a:t>
            </a:r>
          </a:p>
          <a:p>
            <a:r>
              <a:rPr lang="en-US" dirty="0"/>
              <a:t>Note that there are specific codes for situations in which there is </a:t>
            </a:r>
            <a:r>
              <a:rPr lang="en-US" dirty="0">
                <a:solidFill>
                  <a:srgbClr val="FF0000"/>
                </a:solidFill>
              </a:rPr>
              <a:t>no residual tumor </a:t>
            </a:r>
            <a:r>
              <a:rPr lang="en-US" dirty="0"/>
              <a:t>in the resected specimen (990)  and when </a:t>
            </a:r>
            <a:r>
              <a:rPr lang="en-US" dirty="0">
                <a:solidFill>
                  <a:srgbClr val="FF0000"/>
                </a:solidFill>
              </a:rPr>
              <a:t>no resection of the primary </a:t>
            </a:r>
            <a:r>
              <a:rPr lang="en-US" dirty="0"/>
              <a:t>site is done (998)</a:t>
            </a:r>
          </a:p>
          <a:p>
            <a:endParaRPr lang="en-US" dirty="0"/>
          </a:p>
        </p:txBody>
      </p:sp>
    </p:spTree>
    <p:extLst>
      <p:ext uri="{BB962C8B-B14F-4D97-AF65-F5344CB8AC3E}">
        <p14:creationId xmlns:p14="http://schemas.microsoft.com/office/powerpoint/2010/main" val="25709746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 7 is not required</a:t>
            </a:r>
            <a:endParaRPr lang="en-US" dirty="0"/>
          </a:p>
        </p:txBody>
      </p:sp>
      <p:sp>
        <p:nvSpPr>
          <p:cNvPr id="3" name="Content Placeholder 2"/>
          <p:cNvSpPr>
            <a:spLocks noGrp="1"/>
          </p:cNvSpPr>
          <p:nvPr>
            <p:ph idx="1"/>
          </p:nvPr>
        </p:nvSpPr>
        <p:spPr/>
        <p:txBody>
          <a:bodyPr/>
          <a:lstStyle/>
          <a:p>
            <a:r>
              <a:rPr lang="en-US" dirty="0" smtClean="0"/>
              <a:t>Take a break with some friends</a:t>
            </a:r>
          </a:p>
          <a:p>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7442"/>
          <a:stretch/>
        </p:blipFill>
        <p:spPr>
          <a:xfrm>
            <a:off x="5257800" y="1981200"/>
            <a:ext cx="3429000" cy="4231758"/>
          </a:xfrm>
          <a:prstGeom prst="rect">
            <a:avLst/>
          </a:prstGeom>
        </p:spPr>
      </p:pic>
    </p:spTree>
    <p:extLst>
      <p:ext uri="{BB962C8B-B14F-4D97-AF65-F5344CB8AC3E}">
        <p14:creationId xmlns:p14="http://schemas.microsoft.com/office/powerpoint/2010/main" val="1360206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a:t>Site specific factors</a:t>
            </a:r>
          </a:p>
        </p:txBody>
      </p:sp>
      <p:pic>
        <p:nvPicPr>
          <p:cNvPr id="4" name="Content Placeholder 3"/>
          <p:cNvPicPr>
            <a:picLocks noGrp="1" noChangeAspect="1"/>
          </p:cNvPicPr>
          <p:nvPr>
            <p:ph idx="1"/>
          </p:nvPr>
        </p:nvPicPr>
        <p:blipFill>
          <a:blip r:embed="rId3"/>
          <a:stretch>
            <a:fillRect/>
          </a:stretch>
        </p:blipFill>
        <p:spPr>
          <a:xfrm>
            <a:off x="1713707" y="2160588"/>
            <a:ext cx="4140199" cy="3881437"/>
          </a:xfrm>
          <a:prstGeom prst="rect">
            <a:avLst/>
          </a:prstGeom>
        </p:spPr>
      </p:pic>
    </p:spTree>
    <p:extLst>
      <p:ext uri="{BB962C8B-B14F-4D97-AF65-F5344CB8AC3E}">
        <p14:creationId xmlns:p14="http://schemas.microsoft.com/office/powerpoint/2010/main" val="3945727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SSF8: </a:t>
            </a:r>
            <a:r>
              <a:rPr lang="en-US" dirty="0" err="1" smtClean="0"/>
              <a:t>Perineural</a:t>
            </a:r>
            <a:r>
              <a:rPr lang="en-US" dirty="0" smtClean="0"/>
              <a:t> Invasion</a:t>
            </a:r>
            <a:endParaRPr lang="en-US" dirty="0"/>
          </a:p>
        </p:txBody>
      </p:sp>
      <p:sp>
        <p:nvSpPr>
          <p:cNvPr id="3" name="Content Placeholder 2"/>
          <p:cNvSpPr>
            <a:spLocks noGrp="1"/>
          </p:cNvSpPr>
          <p:nvPr>
            <p:ph idx="1"/>
          </p:nvPr>
        </p:nvSpPr>
        <p:spPr>
          <a:xfrm>
            <a:off x="457200" y="1935480"/>
            <a:ext cx="3810000" cy="4389120"/>
          </a:xfrm>
        </p:spPr>
        <p:txBody>
          <a:bodyPr>
            <a:normAutofit/>
          </a:bodyPr>
          <a:lstStyle/>
          <a:p>
            <a:r>
              <a:rPr lang="en-US" dirty="0"/>
              <a:t>Note:  Code the presence or absence of </a:t>
            </a:r>
            <a:r>
              <a:rPr lang="en-US" dirty="0" err="1"/>
              <a:t>perineural</a:t>
            </a:r>
            <a:r>
              <a:rPr lang="en-US" dirty="0"/>
              <a:t> invasion as documented in the pathology report. Assign code 000 if histologic examination of primary site was performed, the pathology report is available for review, and </a:t>
            </a:r>
            <a:r>
              <a:rPr lang="en-US" dirty="0" err="1"/>
              <a:t>perineural</a:t>
            </a:r>
            <a:r>
              <a:rPr lang="en-US" dirty="0"/>
              <a:t> invasion is not mentioned</a:t>
            </a:r>
            <a:r>
              <a:rPr lang="en-US" dirty="0" smtClean="0"/>
              <a:t>.</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2286000"/>
            <a:ext cx="4163029" cy="3200400"/>
          </a:xfrm>
          <a:prstGeom prst="rect">
            <a:avLst/>
          </a:prstGeom>
        </p:spPr>
      </p:pic>
    </p:spTree>
    <p:extLst>
      <p:ext uri="{BB962C8B-B14F-4D97-AF65-F5344CB8AC3E}">
        <p14:creationId xmlns:p14="http://schemas.microsoft.com/office/powerpoint/2010/main" val="10797004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SSF8: </a:t>
            </a:r>
            <a:r>
              <a:rPr lang="en-US" dirty="0" err="1" smtClean="0"/>
              <a:t>Perineural</a:t>
            </a:r>
            <a:r>
              <a:rPr lang="en-US" dirty="0" smtClean="0"/>
              <a:t> Invasion</a:t>
            </a:r>
            <a:endParaRPr lang="en-US" dirty="0"/>
          </a:p>
        </p:txBody>
      </p:sp>
      <p:sp>
        <p:nvSpPr>
          <p:cNvPr id="3" name="Content Placeholder 2"/>
          <p:cNvSpPr>
            <a:spLocks noGrp="1"/>
          </p:cNvSpPr>
          <p:nvPr>
            <p:ph idx="1"/>
          </p:nvPr>
        </p:nvSpPr>
        <p:spPr/>
        <p:txBody>
          <a:bodyPr/>
          <a:lstStyle/>
          <a:p>
            <a:r>
              <a:rPr lang="en-US" dirty="0"/>
              <a:t>000	None; no </a:t>
            </a:r>
            <a:r>
              <a:rPr lang="en-US" dirty="0" err="1"/>
              <a:t>perineural</a:t>
            </a:r>
            <a:r>
              <a:rPr lang="en-US" dirty="0"/>
              <a:t> invasion present</a:t>
            </a:r>
          </a:p>
          <a:p>
            <a:r>
              <a:rPr lang="en-US" dirty="0"/>
              <a:t>010	</a:t>
            </a:r>
            <a:r>
              <a:rPr lang="en-US" dirty="0" err="1"/>
              <a:t>Perineural</a:t>
            </a:r>
            <a:r>
              <a:rPr lang="en-US" dirty="0"/>
              <a:t> invasion present</a:t>
            </a:r>
          </a:p>
          <a:p>
            <a:r>
              <a:rPr lang="en-US" dirty="0"/>
              <a:t>988	Not applicable: Information not collected for this </a:t>
            </a:r>
            <a:r>
              <a:rPr lang="en-US" dirty="0" smtClean="0"/>
              <a:t>		case</a:t>
            </a:r>
            <a:r>
              <a:rPr lang="en-US" dirty="0" smtClean="0"/>
              <a:t>; (If </a:t>
            </a:r>
            <a:r>
              <a:rPr lang="en-US" dirty="0"/>
              <a:t>this information is required by your </a:t>
            </a:r>
            <a:r>
              <a:rPr lang="en-US" dirty="0" smtClean="0"/>
              <a:t>			standard </a:t>
            </a:r>
            <a:r>
              <a:rPr lang="en-US" dirty="0"/>
              <a:t>setter, use of code 988 may result in an </a:t>
            </a:r>
            <a:r>
              <a:rPr lang="en-US" dirty="0" smtClean="0"/>
              <a:t>		edit </a:t>
            </a:r>
            <a:r>
              <a:rPr lang="en-US" dirty="0"/>
              <a:t>error</a:t>
            </a:r>
            <a:r>
              <a:rPr lang="en-US" dirty="0" smtClean="0"/>
              <a:t>.)</a:t>
            </a:r>
          </a:p>
          <a:p>
            <a:r>
              <a:rPr lang="en-US" dirty="0"/>
              <a:t>998	No histologic examination of primary site</a:t>
            </a:r>
          </a:p>
          <a:p>
            <a:r>
              <a:rPr lang="en-US" dirty="0"/>
              <a:t>999	Unknown; Not documented in patient record</a:t>
            </a:r>
          </a:p>
          <a:p>
            <a:endParaRPr lang="en-US" dirty="0"/>
          </a:p>
        </p:txBody>
      </p:sp>
    </p:spTree>
    <p:extLst>
      <p:ext uri="{BB962C8B-B14F-4D97-AF65-F5344CB8AC3E}">
        <p14:creationId xmlns:p14="http://schemas.microsoft.com/office/powerpoint/2010/main" val="38804533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SSF9: KRAS</a:t>
            </a:r>
            <a:endParaRPr lang="en-US" dirty="0"/>
          </a:p>
        </p:txBody>
      </p:sp>
      <p:sp>
        <p:nvSpPr>
          <p:cNvPr id="3" name="Content Placeholder 2"/>
          <p:cNvSpPr>
            <a:spLocks noGrp="1"/>
          </p:cNvSpPr>
          <p:nvPr>
            <p:ph idx="1"/>
          </p:nvPr>
        </p:nvSpPr>
        <p:spPr/>
        <p:txBody>
          <a:bodyPr/>
          <a:lstStyle/>
          <a:p>
            <a:r>
              <a:rPr lang="en-US" dirty="0"/>
              <a:t>KRAS is a gene which belongs to a class of genes known as oncogenes. When mutated, oncogenes have the potential to cause normal cells to become cancerous. Studies suggest that KRAS gene mutations are often present in colorectal cancer</a:t>
            </a:r>
            <a:r>
              <a:rPr lang="en-US" dirty="0" smtClean="0"/>
              <a:t>.</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4191000"/>
            <a:ext cx="3048000" cy="2006600"/>
          </a:xfrm>
          <a:prstGeom prst="rect">
            <a:avLst/>
          </a:prstGeom>
        </p:spPr>
      </p:pic>
    </p:spTree>
    <p:extLst>
      <p:ext uri="{BB962C8B-B14F-4D97-AF65-F5344CB8AC3E}">
        <p14:creationId xmlns:p14="http://schemas.microsoft.com/office/powerpoint/2010/main" val="15276274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SSF9: KRAS</a:t>
            </a:r>
            <a:endParaRPr lang="en-US" dirty="0"/>
          </a:p>
        </p:txBody>
      </p:sp>
      <p:sp>
        <p:nvSpPr>
          <p:cNvPr id="3" name="Content Placeholder 2"/>
          <p:cNvSpPr>
            <a:spLocks noGrp="1"/>
          </p:cNvSpPr>
          <p:nvPr>
            <p:ph idx="1"/>
          </p:nvPr>
        </p:nvSpPr>
        <p:spPr/>
        <p:txBody>
          <a:bodyPr/>
          <a:lstStyle/>
          <a:p>
            <a:r>
              <a:rPr lang="en-US" dirty="0"/>
              <a:t>010	Abnormal (mutated</a:t>
            </a:r>
            <a:r>
              <a:rPr lang="en-US" dirty="0" smtClean="0"/>
              <a:t>); Positive </a:t>
            </a:r>
            <a:r>
              <a:rPr lang="en-US" dirty="0"/>
              <a:t>for mutations</a:t>
            </a:r>
          </a:p>
          <a:p>
            <a:r>
              <a:rPr lang="en-US" dirty="0"/>
              <a:t>020	Normal (wild type</a:t>
            </a:r>
            <a:r>
              <a:rPr lang="en-US" dirty="0" smtClean="0"/>
              <a:t>); Negative </a:t>
            </a:r>
            <a:r>
              <a:rPr lang="en-US" dirty="0"/>
              <a:t>for mutations</a:t>
            </a:r>
          </a:p>
          <a:p>
            <a:r>
              <a:rPr lang="en-US" dirty="0"/>
              <a:t>988	Not applicable: Information not collected for this </a:t>
            </a:r>
            <a:r>
              <a:rPr lang="en-US" dirty="0" smtClean="0"/>
              <a:t>		case </a:t>
            </a:r>
            <a:r>
              <a:rPr lang="en-US" dirty="0" smtClean="0"/>
              <a:t>(</a:t>
            </a:r>
            <a:r>
              <a:rPr lang="en-US" dirty="0"/>
              <a:t>If this information is required by your </a:t>
            </a:r>
            <a:r>
              <a:rPr lang="en-US" dirty="0" smtClean="0"/>
              <a:t>				standard </a:t>
            </a:r>
            <a:r>
              <a:rPr lang="en-US" dirty="0"/>
              <a:t>setter, use of code 988 may result in an </a:t>
            </a:r>
            <a:r>
              <a:rPr lang="en-US" dirty="0" smtClean="0"/>
              <a:t>		edit </a:t>
            </a:r>
            <a:r>
              <a:rPr lang="en-US" dirty="0"/>
              <a:t>error.)</a:t>
            </a:r>
          </a:p>
        </p:txBody>
      </p:sp>
    </p:spTree>
    <p:extLst>
      <p:ext uri="{BB962C8B-B14F-4D97-AF65-F5344CB8AC3E}">
        <p14:creationId xmlns:p14="http://schemas.microsoft.com/office/powerpoint/2010/main" val="15608859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SSF9: KRAS</a:t>
            </a:r>
            <a:endParaRPr lang="en-US" dirty="0"/>
          </a:p>
        </p:txBody>
      </p:sp>
      <p:sp>
        <p:nvSpPr>
          <p:cNvPr id="3" name="Content Placeholder 2"/>
          <p:cNvSpPr>
            <a:spLocks noGrp="1"/>
          </p:cNvSpPr>
          <p:nvPr>
            <p:ph idx="1"/>
          </p:nvPr>
        </p:nvSpPr>
        <p:spPr/>
        <p:txBody>
          <a:bodyPr/>
          <a:lstStyle/>
          <a:p>
            <a:r>
              <a:rPr lang="en-US" dirty="0"/>
              <a:t>997	Test ordered, results not in chart</a:t>
            </a:r>
          </a:p>
          <a:p>
            <a:r>
              <a:rPr lang="en-US" dirty="0"/>
              <a:t>998	Test not done (test was not ordered and was not </a:t>
            </a:r>
            <a:r>
              <a:rPr lang="en-US" dirty="0" smtClean="0"/>
              <a:t>		performed</a:t>
            </a:r>
            <a:r>
              <a:rPr lang="en-US" dirty="0"/>
              <a:t>)</a:t>
            </a:r>
          </a:p>
          <a:p>
            <a:r>
              <a:rPr lang="en-US" dirty="0"/>
              <a:t>999	</a:t>
            </a:r>
            <a:r>
              <a:rPr lang="en-US" dirty="0" smtClean="0"/>
              <a:t>Unknown; Not </a:t>
            </a:r>
            <a:r>
              <a:rPr lang="en-US" dirty="0"/>
              <a:t>documented in patient record</a:t>
            </a:r>
          </a:p>
        </p:txBody>
      </p:sp>
    </p:spTree>
    <p:extLst>
      <p:ext uri="{BB962C8B-B14F-4D97-AF65-F5344CB8AC3E}">
        <p14:creationId xmlns:p14="http://schemas.microsoft.com/office/powerpoint/2010/main" val="27480171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28268" y="2160588"/>
            <a:ext cx="2911077" cy="3881437"/>
          </a:xfrm>
        </p:spPr>
      </p:pic>
    </p:spTree>
    <p:extLst>
      <p:ext uri="{BB962C8B-B14F-4D97-AF65-F5344CB8AC3E}">
        <p14:creationId xmlns:p14="http://schemas.microsoft.com/office/powerpoint/2010/main" val="531756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Site specific factors</a:t>
            </a:r>
          </a:p>
        </p:txBody>
      </p:sp>
      <p:pic>
        <p:nvPicPr>
          <p:cNvPr id="4" name="Content Placeholder 3"/>
          <p:cNvPicPr>
            <a:picLocks noGrp="1" noChangeAspect="1"/>
          </p:cNvPicPr>
          <p:nvPr>
            <p:ph idx="1"/>
          </p:nvPr>
        </p:nvPicPr>
        <p:blipFill>
          <a:blip r:embed="rId3"/>
          <a:stretch>
            <a:fillRect/>
          </a:stretch>
        </p:blipFill>
        <p:spPr>
          <a:xfrm>
            <a:off x="1713707" y="2160588"/>
            <a:ext cx="4140199" cy="3881437"/>
          </a:xfrm>
          <a:prstGeom prst="rect">
            <a:avLst/>
          </a:prstGeom>
        </p:spPr>
      </p:pic>
    </p:spTree>
    <p:extLst>
      <p:ext uri="{BB962C8B-B14F-4D97-AF65-F5344CB8AC3E}">
        <p14:creationId xmlns:p14="http://schemas.microsoft.com/office/powerpoint/2010/main" val="3966949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Site specific factors</a:t>
            </a:r>
          </a:p>
        </p:txBody>
      </p:sp>
      <p:sp>
        <p:nvSpPr>
          <p:cNvPr id="3" name="Content Placeholder 2"/>
          <p:cNvSpPr>
            <a:spLocks noGrp="1"/>
          </p:cNvSpPr>
          <p:nvPr>
            <p:ph idx="1"/>
          </p:nvPr>
        </p:nvSpPr>
        <p:spPr/>
        <p:txBody>
          <a:bodyPr/>
          <a:lstStyle/>
          <a:p>
            <a:r>
              <a:rPr lang="en-US" dirty="0"/>
              <a:t>SSF25 functions as a schema discriminator for some </a:t>
            </a:r>
            <a:r>
              <a:rPr lang="en-US" dirty="0" smtClean="0"/>
              <a:t>sites</a:t>
            </a:r>
          </a:p>
          <a:p>
            <a:r>
              <a:rPr lang="en-US" dirty="0" smtClean="0"/>
              <a:t>For those sites, SSF25 is coded when you create the case or if the case is key changed to a site that requires a discriminator</a:t>
            </a:r>
            <a:endParaRPr lang="en-US" dirty="0"/>
          </a:p>
          <a:p>
            <a:endParaRPr lang="en-US" dirty="0"/>
          </a:p>
        </p:txBody>
      </p:sp>
    </p:spTree>
    <p:extLst>
      <p:ext uri="{BB962C8B-B14F-4D97-AF65-F5344CB8AC3E}">
        <p14:creationId xmlns:p14="http://schemas.microsoft.com/office/powerpoint/2010/main" val="2844833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Colon Site Specific Factors</a:t>
            </a:r>
            <a:endParaRPr lang="en-US" dirty="0"/>
          </a:p>
        </p:txBody>
      </p:sp>
      <p:sp>
        <p:nvSpPr>
          <p:cNvPr id="3" name="Content Placeholder 2"/>
          <p:cNvSpPr>
            <a:spLocks noGrp="1"/>
          </p:cNvSpPr>
          <p:nvPr>
            <p:ph idx="1"/>
          </p:nvPr>
        </p:nvSpPr>
        <p:spPr/>
        <p:txBody>
          <a:bodyPr/>
          <a:lstStyle/>
          <a:p>
            <a:r>
              <a:rPr lang="en-US" dirty="0" smtClean="0"/>
              <a:t>Colon has ten site specific factors</a:t>
            </a:r>
          </a:p>
          <a:p>
            <a:r>
              <a:rPr lang="en-US" dirty="0" smtClean="0"/>
              <a:t>Seven of these are required by SEER  </a:t>
            </a:r>
          </a:p>
          <a:p>
            <a:r>
              <a:rPr lang="en-US" dirty="0" smtClean="0"/>
              <a:t>SSF’s 5, 7, and 10 are not required</a:t>
            </a:r>
          </a:p>
          <a:p>
            <a:r>
              <a:rPr lang="en-US" dirty="0" smtClean="0"/>
              <a:t>Default code for SSF’s that are not collected </a:t>
            </a:r>
            <a:r>
              <a:rPr lang="en-US" dirty="0"/>
              <a:t>=</a:t>
            </a:r>
            <a:r>
              <a:rPr lang="en-US" dirty="0" smtClean="0"/>
              <a:t> 988</a:t>
            </a:r>
          </a:p>
          <a:p>
            <a:endParaRPr lang="en-US" dirty="0" smtClean="0"/>
          </a:p>
          <a:p>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8658" y="2362199"/>
            <a:ext cx="685800" cy="695325"/>
          </a:xfrm>
          <a:prstGeom prst="rect">
            <a:avLst/>
          </a:prstGeom>
        </p:spPr>
      </p:pic>
    </p:spTree>
    <p:extLst>
      <p:ext uri="{BB962C8B-B14F-4D97-AF65-F5344CB8AC3E}">
        <p14:creationId xmlns:p14="http://schemas.microsoft.com/office/powerpoint/2010/main" val="3357582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SSF1: CEA Interpretation</a:t>
            </a:r>
            <a:endParaRPr lang="en-US" dirty="0"/>
          </a:p>
        </p:txBody>
      </p:sp>
      <p:sp>
        <p:nvSpPr>
          <p:cNvPr id="3" name="Content Placeholder 2"/>
          <p:cNvSpPr>
            <a:spLocks noGrp="1"/>
          </p:cNvSpPr>
          <p:nvPr>
            <p:ph idx="1"/>
          </p:nvPr>
        </p:nvSpPr>
        <p:spPr/>
        <p:txBody>
          <a:bodyPr/>
          <a:lstStyle/>
          <a:p>
            <a:pPr>
              <a:buFont typeface="Arial" pitchFamily="34" charset="0"/>
              <a:buChar char="•"/>
            </a:pPr>
            <a:r>
              <a:rPr lang="en-US" dirty="0" smtClean="0"/>
              <a:t>010</a:t>
            </a:r>
            <a:r>
              <a:rPr lang="en-US" dirty="0"/>
              <a:t>	Positive/elevated</a:t>
            </a:r>
          </a:p>
          <a:p>
            <a:pPr>
              <a:buFont typeface="Arial" pitchFamily="34" charset="0"/>
              <a:buChar char="•"/>
            </a:pPr>
            <a:r>
              <a:rPr lang="en-US" dirty="0"/>
              <a:t>020	Negative/normal; within normal limits</a:t>
            </a:r>
          </a:p>
          <a:p>
            <a:pPr>
              <a:buFont typeface="Arial" pitchFamily="34" charset="0"/>
              <a:buChar char="•"/>
            </a:pPr>
            <a:r>
              <a:rPr lang="en-US" dirty="0"/>
              <a:t>030	Borderline; undetermined if positive or </a:t>
            </a:r>
            <a:r>
              <a:rPr lang="en-US" dirty="0" smtClean="0"/>
              <a:t>negative</a:t>
            </a:r>
          </a:p>
          <a:p>
            <a:pPr>
              <a:buFont typeface="Arial" pitchFamily="34" charset="0"/>
              <a:buChar char="•"/>
            </a:pPr>
            <a:r>
              <a:rPr lang="en-US" dirty="0"/>
              <a:t>997	Test ordered, results not in </a:t>
            </a:r>
            <a:r>
              <a:rPr lang="en-US" dirty="0" smtClean="0"/>
              <a:t>chart OR</a:t>
            </a:r>
          </a:p>
          <a:p>
            <a:pPr>
              <a:buFont typeface="Arial" pitchFamily="34" charset="0"/>
              <a:buChar char="•"/>
            </a:pPr>
            <a:r>
              <a:rPr lang="en-US" dirty="0" smtClean="0"/>
              <a:t>998</a:t>
            </a:r>
            <a:r>
              <a:rPr lang="en-US" dirty="0"/>
              <a:t>	Test not done (test not ordered and not performed)</a:t>
            </a:r>
          </a:p>
          <a:p>
            <a:pPr>
              <a:buFont typeface="Arial" pitchFamily="34" charset="0"/>
              <a:buChar char="•"/>
            </a:pPr>
            <a:r>
              <a:rPr lang="en-US" dirty="0"/>
              <a:t>999	Unknown or no </a:t>
            </a:r>
            <a:r>
              <a:rPr lang="en-US" dirty="0" smtClean="0"/>
              <a:t>information; not </a:t>
            </a:r>
            <a:r>
              <a:rPr lang="en-US" dirty="0"/>
              <a:t>documented in patient record</a:t>
            </a:r>
          </a:p>
          <a:p>
            <a:endParaRPr lang="en-US" dirty="0"/>
          </a:p>
        </p:txBody>
      </p:sp>
    </p:spTree>
    <p:extLst>
      <p:ext uri="{BB962C8B-B14F-4D97-AF65-F5344CB8AC3E}">
        <p14:creationId xmlns:p14="http://schemas.microsoft.com/office/powerpoint/2010/main" val="28800133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2667000" cy="5181600"/>
          </a:xfrm>
        </p:spPr>
        <p:txBody>
          <a:bodyPr>
            <a:noAutofit/>
          </a:bodyPr>
          <a:lstStyle/>
          <a:p>
            <a:r>
              <a:rPr lang="en-US" sz="4800" b="0" dirty="0" smtClean="0"/>
              <a:t>SSF2: Clinical Assess-</a:t>
            </a:r>
            <a:r>
              <a:rPr lang="en-US" sz="4800" b="0" dirty="0" err="1" smtClean="0"/>
              <a:t>ment</a:t>
            </a:r>
            <a:r>
              <a:rPr lang="en-US" sz="4800" b="0" dirty="0" smtClean="0"/>
              <a:t> of Regional Lymph Nodes</a:t>
            </a:r>
            <a:endParaRPr lang="en-US" sz="4800" b="0" dirty="0"/>
          </a:p>
        </p:txBody>
      </p:sp>
      <p:pic>
        <p:nvPicPr>
          <p:cNvPr id="1026" name="Picture 2"/>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0257" r="10257"/>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half" idx="2"/>
          </p:nvPr>
        </p:nvSpPr>
        <p:spPr>
          <a:xfrm>
            <a:off x="609600" y="5791200"/>
            <a:ext cx="2209800" cy="533399"/>
          </a:xfrm>
        </p:spPr>
        <p:txBody>
          <a:bodyPr>
            <a:normAutofit/>
          </a:bodyPr>
          <a:lstStyle/>
          <a:p>
            <a:endParaRPr lang="en-US" sz="2600" dirty="0"/>
          </a:p>
        </p:txBody>
      </p:sp>
    </p:spTree>
    <p:extLst>
      <p:ext uri="{BB962C8B-B14F-4D97-AF65-F5344CB8AC3E}">
        <p14:creationId xmlns:p14="http://schemas.microsoft.com/office/powerpoint/2010/main" val="4742747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SSF2: Clinical Assessment of LN’s</a:t>
            </a:r>
            <a:endParaRPr lang="en-US" dirty="0"/>
          </a:p>
        </p:txBody>
      </p:sp>
      <p:sp>
        <p:nvSpPr>
          <p:cNvPr id="3" name="Content Placeholder 2"/>
          <p:cNvSpPr>
            <a:spLocks noGrp="1"/>
          </p:cNvSpPr>
          <p:nvPr>
            <p:ph idx="1"/>
          </p:nvPr>
        </p:nvSpPr>
        <p:spPr/>
        <p:txBody>
          <a:bodyPr>
            <a:normAutofit lnSpcReduction="10000"/>
          </a:bodyPr>
          <a:lstStyle/>
          <a:p>
            <a:r>
              <a:rPr lang="en-US" dirty="0" smtClean="0"/>
              <a:t>Note </a:t>
            </a:r>
            <a:r>
              <a:rPr lang="en-US" dirty="0"/>
              <a:t>1:  Clinically evident regional lymph nodes are based on information from the diagnostic workup.  This might include:  physical examination, imaging, diagnostic lymph node biopsy and exploratory surgery (without a resection).  </a:t>
            </a:r>
            <a:endParaRPr lang="en-US" dirty="0" smtClean="0"/>
          </a:p>
          <a:p>
            <a:r>
              <a:rPr lang="en-US" dirty="0" smtClean="0"/>
              <a:t>Note </a:t>
            </a:r>
            <a:r>
              <a:rPr lang="en-US" dirty="0"/>
              <a:t>2:  In the rare instance that the number of clinically positive nodes is stated but a clinical N category is not stated, use the code that reflects the most specific statement about the number of nodes.</a:t>
            </a:r>
          </a:p>
          <a:p>
            <a:r>
              <a:rPr lang="en-US" dirty="0"/>
              <a:t>Note 3:  If there is no diagnostic work-up to assess regional lymph nodes, use code 999.  </a:t>
            </a:r>
            <a:r>
              <a:rPr lang="en-US" dirty="0">
                <a:solidFill>
                  <a:srgbClr val="FF0000"/>
                </a:solidFill>
              </a:rPr>
              <a:t>Do not apply the inaccessible nodes rule that presumes unmentioned nodes to be negative.</a:t>
            </a:r>
          </a:p>
          <a:p>
            <a:endParaRPr lang="en-US" dirty="0"/>
          </a:p>
        </p:txBody>
      </p:sp>
    </p:spTree>
    <p:extLst>
      <p:ext uri="{BB962C8B-B14F-4D97-AF65-F5344CB8AC3E}">
        <p14:creationId xmlns:p14="http://schemas.microsoft.com/office/powerpoint/2010/main" val="411503769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2913</TotalTime>
  <Words>1541</Words>
  <Application>Microsoft Office PowerPoint</Application>
  <PresentationFormat>On-screen Show (4:3)</PresentationFormat>
  <Paragraphs>219</Paragraphs>
  <Slides>35</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Trebuchet MS</vt:lpstr>
      <vt:lpstr>Wingdings 3</vt:lpstr>
      <vt:lpstr>Facet</vt:lpstr>
      <vt:lpstr>Collaborative Staging for Colon</vt:lpstr>
      <vt:lpstr>Site specific factors</vt:lpstr>
      <vt:lpstr>Site specific factors</vt:lpstr>
      <vt:lpstr>Site specific factors</vt:lpstr>
      <vt:lpstr>Site specific factors</vt:lpstr>
      <vt:lpstr>Colon Site Specific Factors</vt:lpstr>
      <vt:lpstr>SSF1: CEA Interpretation</vt:lpstr>
      <vt:lpstr>SSF2: Clinical Assess-ment of Regional Lymph Nodes</vt:lpstr>
      <vt:lpstr>SSF2: Clinical Assessment of LN’s</vt:lpstr>
      <vt:lpstr>SSF2: Clinical Assessment of LN’s</vt:lpstr>
      <vt:lpstr>SSF2: Clinical Assessment of LN’s</vt:lpstr>
      <vt:lpstr>SSF2: Clinical Assessment of LN’s</vt:lpstr>
      <vt:lpstr>SSF3: CEA Lab Value</vt:lpstr>
      <vt:lpstr>SSF3: CEA Lab Value</vt:lpstr>
      <vt:lpstr>SSF 3: CEA Lab Value</vt:lpstr>
      <vt:lpstr>SSF 3: CEA Lab Value</vt:lpstr>
      <vt:lpstr>SSF4: Tumor Deposits</vt:lpstr>
      <vt:lpstr>SSF4: Tumor Deposits</vt:lpstr>
      <vt:lpstr>SSF4: Tumor Deposits</vt:lpstr>
      <vt:lpstr>SSF4: Tumor Deposits</vt:lpstr>
      <vt:lpstr>SSF5 is not required! Nap with a friend. </vt:lpstr>
      <vt:lpstr>SSF6: Circumferential Resection Margin</vt:lpstr>
      <vt:lpstr>SSF6: CRM</vt:lpstr>
      <vt:lpstr>SSF6: CRM</vt:lpstr>
      <vt:lpstr>SSF6: CRM</vt:lpstr>
      <vt:lpstr>SSF6: CRM</vt:lpstr>
      <vt:lpstr>SSF6: CRM</vt:lpstr>
      <vt:lpstr>SSF6: CRM</vt:lpstr>
      <vt:lpstr>SSF 7 is not required</vt:lpstr>
      <vt:lpstr>SSF8: Perineural Invasion</vt:lpstr>
      <vt:lpstr>SSF8: Perineural Invasion</vt:lpstr>
      <vt:lpstr>SSF9: KRAS</vt:lpstr>
      <vt:lpstr>SSF9: KRAS</vt:lpstr>
      <vt:lpstr>SSF9: KRAS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Collaborative Staging for Colon</dc:title>
  <dc:creator>ereed</dc:creator>
  <cp:lastModifiedBy>Tonya Brandenburg</cp:lastModifiedBy>
  <cp:revision>95</cp:revision>
  <dcterms:created xsi:type="dcterms:W3CDTF">2013-04-11T14:21:52Z</dcterms:created>
  <dcterms:modified xsi:type="dcterms:W3CDTF">2016-02-05T16:51:38Z</dcterms:modified>
</cp:coreProperties>
</file>